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8382000" cy="6096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Prof. </a:t>
            </a:r>
            <a:r>
              <a:rPr lang="en-US" dirty="0" err="1" smtClean="0"/>
              <a:t>Upendra</a:t>
            </a:r>
            <a:r>
              <a:rPr lang="en-US" dirty="0" smtClean="0"/>
              <a:t> </a:t>
            </a:r>
            <a:r>
              <a:rPr lang="en-US" dirty="0" err="1" smtClean="0"/>
              <a:t>Baxi</a:t>
            </a:r>
            <a:r>
              <a:rPr lang="en-US" dirty="0" smtClean="0"/>
              <a:t> said “ </a:t>
            </a:r>
            <a:r>
              <a:rPr lang="en-US" dirty="0" err="1" smtClean="0"/>
              <a:t>Adm</a:t>
            </a:r>
            <a:r>
              <a:rPr lang="en-US" dirty="0" smtClean="0"/>
              <a:t> Law is a study of the pathology of power in a developing society &amp; authority must be able to publicly justify their action as legally valid &amp; socially just”.– But today in Indian  </a:t>
            </a:r>
            <a:r>
              <a:rPr lang="en-US" dirty="0" err="1" smtClean="0"/>
              <a:t>Adm</a:t>
            </a:r>
            <a:r>
              <a:rPr lang="en-US" dirty="0" smtClean="0"/>
              <a:t> Law remains only as an “instrument of middle class Indians to combat governmental power through Courts”</a:t>
            </a:r>
          </a:p>
          <a:p>
            <a:pPr algn="just"/>
            <a:r>
              <a:rPr lang="en-US" dirty="0" smtClean="0"/>
              <a:t>Hence the apt definition is – </a:t>
            </a:r>
            <a:r>
              <a:rPr lang="en-US" dirty="0" err="1" smtClean="0"/>
              <a:t>Adm</a:t>
            </a:r>
            <a:r>
              <a:rPr lang="en-US" dirty="0" smtClean="0"/>
              <a:t> Law is that branch of public law which deals with– </a:t>
            </a:r>
          </a:p>
          <a:p>
            <a:pPr algn="just">
              <a:buNone/>
            </a:pPr>
            <a:r>
              <a:rPr lang="en-US" dirty="0" smtClean="0"/>
              <a:t>	 </a:t>
            </a:r>
            <a:r>
              <a:rPr lang="en-US" dirty="0" err="1" smtClean="0"/>
              <a:t>i</a:t>
            </a:r>
            <a:r>
              <a:rPr lang="en-US" dirty="0" smtClean="0"/>
              <a:t>. organisation</a:t>
            </a:r>
          </a:p>
          <a:p>
            <a:pPr algn="just">
              <a:buNone/>
            </a:pPr>
            <a:r>
              <a:rPr lang="en-US" dirty="0" smtClean="0"/>
              <a:t>	ii.  powers of administrative and quasi-administrative agencies  &amp;</a:t>
            </a:r>
          </a:p>
          <a:p>
            <a:pPr algn="just">
              <a:buNone/>
            </a:pPr>
            <a:r>
              <a:rPr lang="en-US" dirty="0" smtClean="0"/>
              <a:t>	iii. prescribes principles and rules </a:t>
            </a:r>
          </a:p>
          <a:p>
            <a:pPr algn="just">
              <a:buNone/>
            </a:pPr>
            <a:r>
              <a:rPr lang="en-US" dirty="0" smtClean="0"/>
              <a:t>          by which an official action reached and reviewed in relation to</a:t>
            </a:r>
          </a:p>
          <a:p>
            <a:pPr algn="just">
              <a:buNone/>
            </a:pPr>
            <a:r>
              <a:rPr lang="en-US" dirty="0" smtClean="0"/>
              <a:t>          individual liberty &amp; freedom.</a:t>
            </a:r>
          </a:p>
          <a:p>
            <a:pPr algn="just"/>
            <a:r>
              <a:rPr lang="en-US" dirty="0" smtClean="0"/>
              <a:t>Adm. Law attempts to regulate administrative space, domestic &amp; global, in order to infuse fairness &amp; accountability in the administrative process necessary for security, equity and inclusiveness in the domestic and world order.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Nature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“AL is a law but its not a law in the lawyer’s sense” as is  not like contract / property law but include rule making, precedent, customs, directions, Principles of natural justice etc.</a:t>
            </a:r>
          </a:p>
          <a:p>
            <a:r>
              <a:rPr lang="en-US" dirty="0" smtClean="0"/>
              <a:t>AL is a branch of public law compared to private law</a:t>
            </a:r>
          </a:p>
          <a:p>
            <a:r>
              <a:rPr lang="en-US" dirty="0" smtClean="0"/>
              <a:t>AL deals with organisation and powers of administrative and quasi-administrative authorities</a:t>
            </a:r>
          </a:p>
          <a:p>
            <a:r>
              <a:rPr lang="en-US" dirty="0" smtClean="0"/>
              <a:t>AL includes study of principles &amp; development of new principles</a:t>
            </a:r>
          </a:p>
          <a:p>
            <a:r>
              <a:rPr lang="en-US" dirty="0" smtClean="0"/>
              <a:t>AL primarily concerns itself with –</a:t>
            </a:r>
          </a:p>
          <a:p>
            <a:pPr>
              <a:buNone/>
            </a:pPr>
            <a:r>
              <a:rPr lang="en-US" dirty="0" smtClean="0"/>
              <a:t>		1. rule-making action / quasi-legislative action</a:t>
            </a:r>
          </a:p>
          <a:p>
            <a:pPr>
              <a:buNone/>
            </a:pPr>
            <a:r>
              <a:rPr lang="en-US" dirty="0" smtClean="0"/>
              <a:t>		2. rule-decision action / quasi-judicial action</a:t>
            </a:r>
          </a:p>
          <a:p>
            <a:pPr>
              <a:buNone/>
            </a:pPr>
            <a:r>
              <a:rPr lang="en-US" dirty="0" smtClean="0"/>
              <a:t>		3. rule-application action / administrative action</a:t>
            </a:r>
          </a:p>
          <a:p>
            <a:pPr>
              <a:buNone/>
            </a:pPr>
            <a:r>
              <a:rPr lang="en-US" dirty="0" smtClean="0"/>
              <a:t>		4. Ministerial action / pure administrative action</a:t>
            </a:r>
          </a:p>
          <a:p>
            <a:pPr>
              <a:buNone/>
            </a:pPr>
            <a:r>
              <a:rPr lang="en-US" dirty="0" smtClean="0"/>
              <a:t>	-- Action include investigatory, supervisory, advisory, declaratory and prosecutory.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839200" cy="6324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AL mainly emphasis on – </a:t>
            </a:r>
            <a:r>
              <a:rPr lang="en-US" dirty="0" err="1" smtClean="0"/>
              <a:t>i</a:t>
            </a:r>
            <a:r>
              <a:rPr lang="en-US" dirty="0" smtClean="0"/>
              <a:t>. procedure by which official action is reached  ii. Either described / follow according to principles of natural justice</a:t>
            </a:r>
          </a:p>
          <a:p>
            <a:pPr algn="just"/>
            <a:r>
              <a:rPr lang="en-US" dirty="0" smtClean="0"/>
              <a:t>AL includes study of control mechanism by which administrative agencies are kept within bounds &amp; made effective in service of individuals i.e. review process by  -- </a:t>
            </a:r>
          </a:p>
          <a:p>
            <a:pPr algn="just">
              <a:buNone/>
            </a:pPr>
            <a:r>
              <a:rPr lang="en-US" dirty="0" smtClean="0"/>
              <a:t>		1. Courts through writs </a:t>
            </a:r>
          </a:p>
          <a:p>
            <a:pPr algn="just">
              <a:buNone/>
            </a:pPr>
            <a:r>
              <a:rPr lang="en-US" dirty="0" smtClean="0"/>
              <a:t>		2. Courts exercising ordinary judicial powers</a:t>
            </a:r>
          </a:p>
          <a:p>
            <a:pPr algn="just">
              <a:buNone/>
            </a:pPr>
            <a:r>
              <a:rPr lang="en-US" dirty="0" smtClean="0"/>
              <a:t>		3. Statutory authorities like Ombudsman, Human rights 	Commission &amp; other investigative agencies </a:t>
            </a:r>
          </a:p>
          <a:p>
            <a:pPr algn="just">
              <a:buNone/>
            </a:pPr>
            <a:r>
              <a:rPr lang="en-US" dirty="0" smtClean="0"/>
              <a:t>		4. Higher administrative authorities</a:t>
            </a:r>
          </a:p>
          <a:p>
            <a:pPr algn="just">
              <a:buNone/>
            </a:pPr>
            <a:r>
              <a:rPr lang="en-US" dirty="0" smtClean="0"/>
              <a:t>		5. Public opinion and mass media</a:t>
            </a:r>
          </a:p>
          <a:p>
            <a:pPr algn="just">
              <a:buNone/>
            </a:pPr>
            <a:r>
              <a:rPr lang="en-US" dirty="0" smtClean="0"/>
              <a:t>		6. Easy access to justice </a:t>
            </a:r>
          </a:p>
          <a:p>
            <a:pPr algn="just">
              <a:buNone/>
            </a:pPr>
            <a:r>
              <a:rPr lang="en-US" dirty="0" smtClean="0"/>
              <a:t>		7. Right to know</a:t>
            </a:r>
          </a:p>
          <a:p>
            <a:pPr algn="just"/>
            <a:r>
              <a:rPr lang="en-US" dirty="0" smtClean="0"/>
              <a:t>Focal / main emphasis of study of AL is on reconciliation of power with liberty i.e. regulation of administrative power.</a:t>
            </a:r>
          </a:p>
          <a:p>
            <a:pPr algn="just"/>
            <a:r>
              <a:rPr lang="en-US" dirty="0" smtClean="0"/>
              <a:t>In summery, review of administrative action by judiciary has developed AL</a:t>
            </a:r>
          </a:p>
          <a:p>
            <a:pPr algn="just"/>
            <a:r>
              <a:rPr lang="en-US" dirty="0" smtClean="0"/>
              <a:t>It also develops as victims suffer through administrative action</a:t>
            </a:r>
          </a:p>
          <a:p>
            <a:pPr algn="just"/>
            <a:r>
              <a:rPr lang="en-US" dirty="0" smtClean="0"/>
              <a:t>Hence AL is not a branch of philosophy of law but of Sociology of law.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Reasons for the growth of 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Role of govt. is changing during last century</a:t>
            </a:r>
          </a:p>
          <a:p>
            <a:pPr algn="just"/>
            <a:r>
              <a:rPr lang="en-US" dirty="0" smtClean="0"/>
              <a:t>People wish for govt. solution i.e. equality clause in the Indian Constitution</a:t>
            </a:r>
          </a:p>
          <a:p>
            <a:pPr algn="just"/>
            <a:r>
              <a:rPr lang="en-US" dirty="0" smtClean="0"/>
              <a:t>People </a:t>
            </a:r>
            <a:r>
              <a:rPr lang="en-US" dirty="0" err="1" smtClean="0"/>
              <a:t>recognise</a:t>
            </a:r>
            <a:r>
              <a:rPr lang="en-US" dirty="0" smtClean="0"/>
              <a:t> all problem as solvable by govt. than political controversies – industrial harmony, economic growth, regular ownership, production etc.</a:t>
            </a:r>
          </a:p>
          <a:p>
            <a:pPr algn="just"/>
            <a:r>
              <a:rPr lang="en-US" dirty="0" smtClean="0"/>
              <a:t>Phenomenal growth in science &amp; technology – responsibility of the govt. to control its misuse</a:t>
            </a:r>
          </a:p>
          <a:p>
            <a:pPr algn="just"/>
            <a:r>
              <a:rPr lang="en-US" dirty="0" smtClean="0"/>
              <a:t>Inadequacy of traditional type of courts &amp; law making organs give quality and quantity of performance for a welfare governance</a:t>
            </a:r>
          </a:p>
          <a:p>
            <a:pPr algn="just"/>
            <a:r>
              <a:rPr lang="en-US" dirty="0" smtClean="0"/>
              <a:t>Inability of legislative organs o give quality laws</a:t>
            </a:r>
          </a:p>
          <a:p>
            <a:pPr algn="just"/>
            <a:r>
              <a:rPr lang="en-US" dirty="0" smtClean="0"/>
              <a:t>International obligations – policy making, policy delivery &amp; accountability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Study of Indian Legal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like other laws of Property, Torts etc</a:t>
            </a:r>
          </a:p>
          <a:p>
            <a:r>
              <a:rPr lang="en-US" dirty="0" smtClean="0"/>
              <a:t>No fixed area of study</a:t>
            </a:r>
          </a:p>
          <a:p>
            <a:r>
              <a:rPr lang="en-US" dirty="0" smtClean="0"/>
              <a:t>Involve concepts only</a:t>
            </a:r>
          </a:p>
          <a:p>
            <a:r>
              <a:rPr lang="en-US" dirty="0" smtClean="0"/>
              <a:t>Principles of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A.L. directs how to take action against excessive use 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Democracy – Rule of Law</a:t>
            </a:r>
          </a:p>
          <a:p>
            <a:r>
              <a:rPr lang="en-US" dirty="0" smtClean="0"/>
              <a:t>Role of executive in theory &amp; in practice</a:t>
            </a:r>
          </a:p>
          <a:p>
            <a:r>
              <a:rPr lang="en-US" dirty="0" smtClean="0"/>
              <a:t>Study of pathology of power in a developing society</a:t>
            </a:r>
          </a:p>
          <a:p>
            <a:r>
              <a:rPr lang="en-US" dirty="0" smtClean="0"/>
              <a:t>Delegated Legislation – Nature &amp; encroachment on Fundamental Rights</a:t>
            </a:r>
          </a:p>
          <a:p>
            <a:r>
              <a:rPr lang="en-US" dirty="0" smtClean="0"/>
              <a:t>Enforcement of Directive Principles of State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</a:t>
            </a:r>
            <a:r>
              <a:rPr lang="en-US" dirty="0" smtClean="0"/>
              <a:t> Law include study of 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Jurisprudence</a:t>
            </a:r>
          </a:p>
          <a:p>
            <a:r>
              <a:rPr lang="en-US" dirty="0" smtClean="0"/>
              <a:t>Constitution</a:t>
            </a:r>
          </a:p>
          <a:p>
            <a:r>
              <a:rPr lang="en-US" dirty="0" smtClean="0"/>
              <a:t>Environmental Law</a:t>
            </a:r>
          </a:p>
          <a:p>
            <a:r>
              <a:rPr lang="en-US" dirty="0" smtClean="0"/>
              <a:t>White Collar Crimes – Corruption</a:t>
            </a:r>
          </a:p>
          <a:p>
            <a:r>
              <a:rPr lang="en-US" dirty="0" smtClean="0"/>
              <a:t>Judicial Activism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the Adm.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Balance of Fairness &amp; Effective administration</a:t>
            </a:r>
          </a:p>
          <a:p>
            <a:r>
              <a:rPr lang="en-US" dirty="0" smtClean="0"/>
              <a:t>Growth with liberty</a:t>
            </a:r>
          </a:p>
          <a:p>
            <a:r>
              <a:rPr lang="en-US" dirty="0" smtClean="0"/>
              <a:t>Maintain and sustain rule of law in society</a:t>
            </a:r>
          </a:p>
          <a:p>
            <a:r>
              <a:rPr lang="en-US" dirty="0" smtClean="0"/>
              <a:t>Growth </a:t>
            </a:r>
            <a:r>
              <a:rPr lang="en-US" smtClean="0"/>
              <a:t>with liberty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Historical trace of Adm.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Mauryans</a:t>
            </a:r>
            <a:r>
              <a:rPr lang="en-US" dirty="0" smtClean="0"/>
              <a:t> and </a:t>
            </a:r>
            <a:r>
              <a:rPr lang="en-US" dirty="0" err="1" smtClean="0"/>
              <a:t>Guptas</a:t>
            </a:r>
            <a:endParaRPr lang="en-US" dirty="0" smtClean="0"/>
          </a:p>
          <a:p>
            <a:r>
              <a:rPr lang="en-US" dirty="0" err="1" smtClean="0"/>
              <a:t>Mughals</a:t>
            </a:r>
            <a:r>
              <a:rPr lang="en-US" dirty="0" smtClean="0"/>
              <a:t> and East India Company</a:t>
            </a:r>
          </a:p>
          <a:p>
            <a:r>
              <a:rPr lang="en-US" dirty="0" smtClean="0"/>
              <a:t>Dictatorship v/s democracy</a:t>
            </a:r>
          </a:p>
          <a:p>
            <a:r>
              <a:rPr lang="en-US" dirty="0" smtClean="0"/>
              <a:t>Growth of administrative power in democracy – the National Security Act, 1980 entrusts discretionary powers to interfere with personal freedom of people for the Security of State, Public order</a:t>
            </a:r>
          </a:p>
          <a:p>
            <a:r>
              <a:rPr lang="en-US" dirty="0" smtClean="0"/>
              <a:t>Laissez-faire State: </a:t>
            </a:r>
          </a:p>
          <a:p>
            <a:pPr>
              <a:buNone/>
            </a:pPr>
            <a:r>
              <a:rPr lang="en-US" dirty="0" smtClean="0"/>
              <a:t>----Police State to Welfare State  due to growth of “Exploitation of weaker” and “concentration of wealth”</a:t>
            </a:r>
          </a:p>
          <a:p>
            <a:pPr>
              <a:buNone/>
            </a:pPr>
            <a:r>
              <a:rPr lang="en-US" dirty="0" smtClean="0"/>
              <a:t>--- Objectives in the Preamble</a:t>
            </a:r>
          </a:p>
          <a:p>
            <a:pPr>
              <a:buNone/>
            </a:pPr>
            <a:r>
              <a:rPr lang="en-US" dirty="0" smtClean="0"/>
              <a:t>--- Functions of the State: </a:t>
            </a:r>
            <a:r>
              <a:rPr lang="en-US" dirty="0" err="1" smtClean="0"/>
              <a:t>i</a:t>
            </a:r>
            <a:r>
              <a:rPr lang="en-US" dirty="0" smtClean="0"/>
              <a:t>. Provider  ii. Entrepreneur  iii. Protector  iv. Economic Controller  v. Arbitrator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Execution of the power </a:t>
            </a:r>
            <a:r>
              <a:rPr lang="en-US" dirty="0" smtClean="0"/>
              <a:t>by </a:t>
            </a:r>
            <a:r>
              <a:rPr lang="en-US" dirty="0" smtClean="0"/>
              <a:t>the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5344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Division of power between</a:t>
            </a:r>
          </a:p>
          <a:p>
            <a:pPr>
              <a:buNone/>
            </a:pPr>
            <a:r>
              <a:rPr lang="en-US" dirty="0" smtClean="0"/>
              <a:t>		 Legislature + Executive + Judiciary</a:t>
            </a:r>
          </a:p>
          <a:p>
            <a:r>
              <a:rPr lang="en-US" dirty="0" smtClean="0"/>
              <a:t>Legislature – Making of laws / broad policy</a:t>
            </a:r>
          </a:p>
          <a:p>
            <a:r>
              <a:rPr lang="en-US" dirty="0" smtClean="0"/>
              <a:t>Executive  functions – 	</a:t>
            </a:r>
            <a:r>
              <a:rPr lang="en-US" sz="1800" dirty="0" err="1" smtClean="0"/>
              <a:t>i</a:t>
            </a:r>
            <a:r>
              <a:rPr lang="en-US" sz="1800" dirty="0" smtClean="0"/>
              <a:t>. Delegated Legislation</a:t>
            </a:r>
          </a:p>
          <a:p>
            <a:pPr lvl="6">
              <a:buNone/>
            </a:pPr>
            <a:r>
              <a:rPr lang="en-US" dirty="0" smtClean="0"/>
              <a:t>			ii. Regulations</a:t>
            </a:r>
          </a:p>
          <a:p>
            <a:pPr lvl="6">
              <a:buNone/>
            </a:pPr>
            <a:r>
              <a:rPr lang="en-US" dirty="0" smtClean="0"/>
              <a:t>			iii. Techniques &amp; process              BURAUCRACY</a:t>
            </a:r>
          </a:p>
          <a:p>
            <a:pPr lvl="6">
              <a:buNone/>
            </a:pPr>
            <a:r>
              <a:rPr lang="en-US" dirty="0" smtClean="0"/>
              <a:t>			iv. Changes if necessary</a:t>
            </a:r>
          </a:p>
          <a:p>
            <a:r>
              <a:rPr lang="en-US" dirty="0" smtClean="0"/>
              <a:t>Complexity between administration &amp; citizens</a:t>
            </a:r>
          </a:p>
          <a:p>
            <a:r>
              <a:rPr lang="en-US" dirty="0" smtClean="0"/>
              <a:t>Power corrupts and absolute power corrupts absolute power corrupts absolutely</a:t>
            </a:r>
          </a:p>
          <a:p>
            <a:r>
              <a:rPr lang="en-US" dirty="0" smtClean="0"/>
              <a:t>Effective mechanism to control following relations :</a:t>
            </a:r>
          </a:p>
          <a:p>
            <a:pPr lvl="1"/>
            <a:r>
              <a:rPr lang="en-US" dirty="0" smtClean="0"/>
              <a:t>1. individual liberty and govt.</a:t>
            </a:r>
          </a:p>
          <a:p>
            <a:pPr lvl="1"/>
            <a:r>
              <a:rPr lang="en-US" dirty="0" smtClean="0"/>
              <a:t>2. Private interest and public interest</a:t>
            </a:r>
          </a:p>
          <a:p>
            <a:pPr lvl="1"/>
            <a:r>
              <a:rPr lang="en-US" dirty="0" smtClean="0"/>
              <a:t>3. Personal rights &amp;  public power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172200" y="2590800"/>
            <a:ext cx="4572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Definition of Adm.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Sir </a:t>
            </a:r>
            <a:r>
              <a:rPr lang="en-US" dirty="0" err="1" smtClean="0"/>
              <a:t>Ivor</a:t>
            </a:r>
            <a:r>
              <a:rPr lang="en-US" dirty="0" smtClean="0"/>
              <a:t> Jennings said “Law relating to administration is Adm. Law and it determines the organisation, powers &amp; duties of </a:t>
            </a:r>
            <a:r>
              <a:rPr lang="en-US" dirty="0" err="1" smtClean="0"/>
              <a:t>adm</a:t>
            </a:r>
            <a:r>
              <a:rPr lang="en-US" dirty="0" smtClean="0"/>
              <a:t>. authorities”.</a:t>
            </a:r>
          </a:p>
          <a:p>
            <a:r>
              <a:rPr lang="en-US" dirty="0" err="1" smtClean="0"/>
              <a:t>Adm.Law</a:t>
            </a:r>
            <a:r>
              <a:rPr lang="en-US" dirty="0" smtClean="0"/>
              <a:t> is based on the principles as below: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Checking abuse of </a:t>
            </a:r>
            <a:r>
              <a:rPr lang="en-US" dirty="0" err="1" smtClean="0"/>
              <a:t>adm</a:t>
            </a:r>
            <a:r>
              <a:rPr lang="en-US" dirty="0" smtClean="0"/>
              <a:t>. power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Ensuring citizens an impartial determination of their disputes by officials.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Protecting citizens an impartial determination of their disputes by officials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Making those who exercise public power, accountable to people.</a:t>
            </a:r>
          </a:p>
          <a:p>
            <a:pPr marL="502920" indent="-457200"/>
            <a:r>
              <a:rPr lang="en-US" dirty="0" err="1" smtClean="0"/>
              <a:t>Dr.F.J.Port</a:t>
            </a:r>
            <a:r>
              <a:rPr lang="en-US" dirty="0" smtClean="0"/>
              <a:t> published first book bearing title ‘</a:t>
            </a:r>
            <a:r>
              <a:rPr lang="en-US" dirty="0" err="1" smtClean="0"/>
              <a:t>Adm.Law</a:t>
            </a:r>
            <a:r>
              <a:rPr lang="en-US" dirty="0" smtClean="0"/>
              <a:t>’ in England in 1929 didn’t defined </a:t>
            </a:r>
            <a:r>
              <a:rPr lang="en-US" dirty="0" err="1" smtClean="0"/>
              <a:t>Adm.Law</a:t>
            </a:r>
            <a:r>
              <a:rPr lang="en-US" dirty="0" smtClean="0"/>
              <a:t> but explained it only as it is vast to sum 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A. V. </a:t>
            </a:r>
            <a:r>
              <a:rPr lang="en-US" dirty="0" err="1" smtClean="0"/>
              <a:t>Diecy</a:t>
            </a:r>
            <a:r>
              <a:rPr lang="en-US" dirty="0" smtClean="0"/>
              <a:t> also think </a:t>
            </a:r>
            <a:r>
              <a:rPr lang="en-US" dirty="0" err="1" smtClean="0"/>
              <a:t>Adm</a:t>
            </a:r>
            <a:r>
              <a:rPr lang="en-US" dirty="0" smtClean="0"/>
              <a:t> Law is not an independent subject.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Americans </a:t>
            </a:r>
            <a:r>
              <a:rPr lang="en-US" dirty="0" err="1" smtClean="0"/>
              <a:t>recognise</a:t>
            </a:r>
            <a:r>
              <a:rPr lang="en-US" dirty="0" smtClean="0"/>
              <a:t> </a:t>
            </a:r>
            <a:r>
              <a:rPr lang="en-US" dirty="0" err="1" smtClean="0"/>
              <a:t>Adm</a:t>
            </a:r>
            <a:r>
              <a:rPr lang="en-US" dirty="0" smtClean="0"/>
              <a:t> Law as a separate branch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Kenneth Culp Davis said – 1. </a:t>
            </a:r>
            <a:r>
              <a:rPr lang="en-US" dirty="0" err="1" smtClean="0"/>
              <a:t>Adm</a:t>
            </a:r>
            <a:r>
              <a:rPr lang="en-US" dirty="0" smtClean="0"/>
              <a:t> Law is a law that concerns the powers &amp; procedure of </a:t>
            </a:r>
            <a:r>
              <a:rPr lang="en-US" dirty="0" err="1" smtClean="0"/>
              <a:t>adm</a:t>
            </a:r>
            <a:r>
              <a:rPr lang="en-US" dirty="0" smtClean="0"/>
              <a:t>. Agencies, including especially the law governing judicial review of administrative actions.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2. </a:t>
            </a:r>
            <a:r>
              <a:rPr lang="en-US" dirty="0" err="1" smtClean="0"/>
              <a:t>Adm</a:t>
            </a:r>
            <a:r>
              <a:rPr lang="en-US" dirty="0" smtClean="0"/>
              <a:t> Law includes administrative rule making &amp; rule adjudication but not rule application which comes under public administration.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-- but this definition is not complete as it lacks control mechanism.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</TotalTime>
  <Words>715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INTRODUCTION</vt:lpstr>
      <vt:lpstr>1. Study of Indian Legal System</vt:lpstr>
      <vt:lpstr>A.L. directs how to take action against excessive use of power</vt:lpstr>
      <vt:lpstr>Adm Law include study of --</vt:lpstr>
      <vt:lpstr>Aim of the Adm. Law</vt:lpstr>
      <vt:lpstr>Historical trace of Adm. Law</vt:lpstr>
      <vt:lpstr>Execution of the power by the State</vt:lpstr>
      <vt:lpstr>Definition of Adm. Law</vt:lpstr>
      <vt:lpstr>Slide 9</vt:lpstr>
      <vt:lpstr>Slide 10</vt:lpstr>
      <vt:lpstr>Nature and Scope</vt:lpstr>
      <vt:lpstr>Slide 12</vt:lpstr>
      <vt:lpstr>Reasons for the growth of 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user</dc:creator>
  <cp:lastModifiedBy>Jyoti</cp:lastModifiedBy>
  <cp:revision>18</cp:revision>
  <dcterms:created xsi:type="dcterms:W3CDTF">2006-08-16T00:00:00Z</dcterms:created>
  <dcterms:modified xsi:type="dcterms:W3CDTF">2020-10-03T05:17:10Z</dcterms:modified>
</cp:coreProperties>
</file>