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6/20/2018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6/20/2018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6/20/2018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6/20/2018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latin typeface="Times New Roman" pitchFamily="18" charset="0"/>
                <a:cs typeface="Times New Roman" pitchFamily="18" charset="0"/>
              </a:rPr>
              <a:t>            The Factories Act,1948</a:t>
            </a:r>
            <a:endParaRPr lang="en-US" dirty="0">
              <a:solidFill>
                <a:srgbClr val="7030A0"/>
              </a:solidFill>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2"/>
          <a:srcRect/>
          <a:stretch>
            <a:fillRect/>
          </a:stretch>
        </p:blipFill>
        <p:spPr bwMode="auto">
          <a:xfrm>
            <a:off x="1600200" y="1600200"/>
            <a:ext cx="6248400" cy="403860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t>-</a:t>
            </a:r>
            <a:r>
              <a:rPr lang="en-US" b="1" dirty="0" smtClean="0">
                <a:latin typeface="Times New Roman" pitchFamily="18" charset="0"/>
                <a:cs typeface="Times New Roman" pitchFamily="18" charset="0"/>
              </a:rPr>
              <a:t>Section 79 </a:t>
            </a:r>
          </a:p>
          <a:p>
            <a:r>
              <a:rPr lang="en-US" dirty="0" smtClean="0">
                <a:latin typeface="Times New Roman" pitchFamily="18" charset="0"/>
                <a:cs typeface="Times New Roman" pitchFamily="18" charset="0"/>
              </a:rPr>
              <a:t>A worker having worked for 240 days @ one day for every 20 days and for a child one day for working of 15 days.</a:t>
            </a:r>
          </a:p>
          <a:p>
            <a:r>
              <a:rPr lang="en-US" dirty="0" smtClean="0">
                <a:latin typeface="Times New Roman" pitchFamily="18" charset="0"/>
                <a:cs typeface="Times New Roman" pitchFamily="18" charset="0"/>
              </a:rPr>
              <a:t>Accumulation of leave for 30 days.</a:t>
            </a:r>
          </a:p>
          <a:p>
            <a:pPr>
              <a:buNone/>
            </a:pPr>
            <a:r>
              <a:rPr lang="en-US" b="1" dirty="0" smtClean="0"/>
              <a:t> </a:t>
            </a:r>
            <a:endParaRPr lang="en-US" dirty="0" smtClean="0"/>
          </a:p>
          <a:p>
            <a:pPr>
              <a:buNone/>
            </a:pPr>
            <a:r>
              <a:rPr lang="en-US" dirty="0" smtClean="0"/>
              <a:t> </a:t>
            </a:r>
          </a:p>
          <a:p>
            <a:endParaRPr lang="en-US" dirty="0"/>
          </a:p>
        </p:txBody>
      </p:sp>
      <p:sp>
        <p:nvSpPr>
          <p:cNvPr id="3" name="Title 2"/>
          <p:cNvSpPr>
            <a:spLocks noGrp="1"/>
          </p:cNvSpPr>
          <p:nvPr>
            <p:ph type="title"/>
          </p:nvPr>
        </p:nvSpPr>
        <p:spPr/>
        <p:txBody>
          <a:bodyPr>
            <a:normAutofit fontScale="90000"/>
          </a:bodyPr>
          <a:lstStyle/>
          <a:p>
            <a:r>
              <a:rPr lang="en-US" dirty="0" smtClean="0">
                <a:solidFill>
                  <a:srgbClr val="7030A0"/>
                </a:solidFill>
                <a:latin typeface="Times New Roman" pitchFamily="18" charset="0"/>
                <a:cs typeface="Times New Roman" pitchFamily="18" charset="0"/>
              </a:rPr>
              <a:t>Annual Leave with Wages</a:t>
            </a:r>
            <a:br>
              <a:rPr lang="en-US" dirty="0" smtClean="0">
                <a:solidFill>
                  <a:srgbClr val="7030A0"/>
                </a:solidFill>
                <a:latin typeface="Times New Roman" pitchFamily="18" charset="0"/>
                <a:cs typeface="Times New Roman" pitchFamily="18" charset="0"/>
              </a:rPr>
            </a:br>
            <a:endParaRPr lang="en-US" dirty="0">
              <a:solidFill>
                <a:srgbClr val="7030A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latin typeface="Times New Roman" pitchFamily="18" charset="0"/>
                <a:cs typeface="Times New Roman" pitchFamily="18" charset="0"/>
              </a:rPr>
              <a:t>For contravention of </a:t>
            </a:r>
            <a:r>
              <a:rPr lang="en-US" dirty="0" smtClean="0">
                <a:latin typeface="Times New Roman" pitchFamily="18" charset="0"/>
                <a:cs typeface="Times New Roman" pitchFamily="18" charset="0"/>
              </a:rPr>
              <a:t>the Provisions </a:t>
            </a:r>
            <a:r>
              <a:rPr lang="en-US" dirty="0" smtClean="0">
                <a:latin typeface="Times New Roman" pitchFamily="18" charset="0"/>
                <a:cs typeface="Times New Roman" pitchFamily="18" charset="0"/>
              </a:rPr>
              <a:t>of the Act or Rules-Imprisonment </a:t>
            </a:r>
            <a:r>
              <a:rPr lang="en-US" dirty="0" smtClean="0">
                <a:latin typeface="Times New Roman" pitchFamily="18" charset="0"/>
                <a:cs typeface="Times New Roman" pitchFamily="18" charset="0"/>
              </a:rPr>
              <a:t>up to </a:t>
            </a:r>
            <a:r>
              <a:rPr lang="en-US" dirty="0" smtClean="0">
                <a:latin typeface="Times New Roman" pitchFamily="18" charset="0"/>
                <a:cs typeface="Times New Roman" pitchFamily="18" charset="0"/>
              </a:rPr>
              <a:t>2 years </a:t>
            </a:r>
            <a:r>
              <a:rPr lang="en-US" dirty="0" smtClean="0">
                <a:latin typeface="Times New Roman" pitchFamily="18" charset="0"/>
                <a:cs typeface="Times New Roman" pitchFamily="18" charset="0"/>
              </a:rPr>
              <a:t>or fine up to </a:t>
            </a:r>
            <a:r>
              <a:rPr lang="en-US" dirty="0" smtClean="0">
                <a:latin typeface="Times New Roman" pitchFamily="18" charset="0"/>
                <a:cs typeface="Times New Roman" pitchFamily="18" charset="0"/>
              </a:rPr>
              <a:t>Rs.1,00,000 or both</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On Continuation of contravention-Rs.1000 per day</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On contravention of Chapter IV pertaining to safety or dangerous operations.</a:t>
            </a:r>
          </a:p>
          <a:p>
            <a:pPr>
              <a:buNone/>
            </a:pPr>
            <a:r>
              <a:rPr lang="en-US" dirty="0" smtClean="0">
                <a:latin typeface="Times New Roman" pitchFamily="18" charset="0"/>
                <a:cs typeface="Times New Roman" pitchFamily="18" charset="0"/>
              </a:rPr>
              <a:t> -Not less than Rs.25000 in case of death.</a:t>
            </a:r>
          </a:p>
          <a:p>
            <a:pPr>
              <a:buNone/>
            </a:pPr>
            <a:r>
              <a:rPr lang="en-US" dirty="0" smtClean="0">
                <a:latin typeface="Times New Roman" pitchFamily="18" charset="0"/>
                <a:cs typeface="Times New Roman" pitchFamily="18" charset="0"/>
              </a:rPr>
              <a:t> -Not less than Rs.5000 in case of serious injuries.</a:t>
            </a:r>
          </a:p>
          <a:p>
            <a:endParaRPr lang="en-US" dirty="0" smtClean="0"/>
          </a:p>
          <a:p>
            <a:endParaRPr lang="en-US" dirty="0"/>
          </a:p>
        </p:txBody>
      </p:sp>
      <p:sp>
        <p:nvSpPr>
          <p:cNvPr id="3" name="Title 2"/>
          <p:cNvSpPr>
            <a:spLocks noGrp="1"/>
          </p:cNvSpPr>
          <p:nvPr>
            <p:ph type="title"/>
          </p:nvPr>
        </p:nvSpPr>
        <p:spPr/>
        <p:txBody>
          <a:bodyPr/>
          <a:lstStyle/>
          <a:p>
            <a:r>
              <a:rPr lang="en-US" dirty="0" smtClean="0">
                <a:solidFill>
                  <a:srgbClr val="7030A0"/>
                </a:solidFill>
                <a:latin typeface="Times New Roman" pitchFamily="18" charset="0"/>
                <a:cs typeface="Times New Roman" pitchFamily="18" charset="0"/>
              </a:rPr>
              <a:t>Penal liability</a:t>
            </a:r>
            <a:endParaRPr lang="en-US" dirty="0">
              <a:solidFill>
                <a:srgbClr val="7030A0"/>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latin typeface="Times New Roman" pitchFamily="18" charset="0"/>
                <a:cs typeface="Times New Roman" pitchFamily="18" charset="0"/>
              </a:rPr>
              <a:t>Subsequent contravention of some provisions</a:t>
            </a:r>
          </a:p>
          <a:p>
            <a:pPr>
              <a:buNone/>
            </a:pPr>
            <a:r>
              <a:rPr lang="en-US" dirty="0" smtClean="0">
                <a:latin typeface="Times New Roman" pitchFamily="18" charset="0"/>
                <a:cs typeface="Times New Roman" pitchFamily="18" charset="0"/>
              </a:rPr>
              <a:t>-Imprisonment up to 3 years or fine not less than Rs.10, 000 which may extend to Rs.2,00,000.</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Obstructing Inspectors-Imprisonment </a:t>
            </a:r>
            <a:r>
              <a:rPr lang="en-US" dirty="0" smtClean="0">
                <a:latin typeface="Times New Roman" pitchFamily="18" charset="0"/>
                <a:cs typeface="Times New Roman" pitchFamily="18" charset="0"/>
              </a:rPr>
              <a:t>up to </a:t>
            </a:r>
            <a:r>
              <a:rPr lang="en-US" dirty="0" smtClean="0">
                <a:latin typeface="Times New Roman" pitchFamily="18" charset="0"/>
                <a:cs typeface="Times New Roman" pitchFamily="18" charset="0"/>
              </a:rPr>
              <a:t>6 months </a:t>
            </a:r>
            <a:r>
              <a:rPr lang="en-US" dirty="0" smtClean="0">
                <a:latin typeface="Times New Roman" pitchFamily="18" charset="0"/>
                <a:cs typeface="Times New Roman" pitchFamily="18" charset="0"/>
              </a:rPr>
              <a:t>or fine up to </a:t>
            </a:r>
            <a:r>
              <a:rPr lang="en-US" dirty="0" smtClean="0">
                <a:latin typeface="Times New Roman" pitchFamily="18" charset="0"/>
                <a:cs typeface="Times New Roman" pitchFamily="18" charset="0"/>
              </a:rPr>
              <a:t>Rs.10, 000 or both.</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Wrongful disclosing </a:t>
            </a:r>
            <a:r>
              <a:rPr lang="en-US" dirty="0" smtClean="0">
                <a:latin typeface="Times New Roman" pitchFamily="18" charset="0"/>
                <a:cs typeface="Times New Roman" pitchFamily="18" charset="0"/>
              </a:rPr>
              <a:t>result pertaining </a:t>
            </a:r>
            <a:r>
              <a:rPr lang="en-US" dirty="0" smtClean="0">
                <a:latin typeface="Times New Roman" pitchFamily="18" charset="0"/>
                <a:cs typeface="Times New Roman" pitchFamily="18" charset="0"/>
              </a:rPr>
              <a:t>to results of analysis- Imprisonment </a:t>
            </a:r>
            <a:r>
              <a:rPr lang="en-US" dirty="0" smtClean="0">
                <a:latin typeface="Times New Roman" pitchFamily="18" charset="0"/>
                <a:cs typeface="Times New Roman" pitchFamily="18" charset="0"/>
              </a:rPr>
              <a:t>up to </a:t>
            </a:r>
            <a:r>
              <a:rPr lang="en-US" dirty="0" smtClean="0">
                <a:latin typeface="Times New Roman" pitchFamily="18" charset="0"/>
                <a:cs typeface="Times New Roman" pitchFamily="18" charset="0"/>
              </a:rPr>
              <a:t>6 months </a:t>
            </a:r>
            <a:r>
              <a:rPr lang="en-US" dirty="0" smtClean="0">
                <a:latin typeface="Times New Roman" pitchFamily="18" charset="0"/>
                <a:cs typeface="Times New Roman" pitchFamily="18" charset="0"/>
              </a:rPr>
              <a:t>or fine up to </a:t>
            </a:r>
            <a:r>
              <a:rPr lang="en-US" dirty="0" smtClean="0">
                <a:latin typeface="Times New Roman" pitchFamily="18" charset="0"/>
                <a:cs typeface="Times New Roman" pitchFamily="18" charset="0"/>
              </a:rPr>
              <a:t>Rs.10, 000 or both.</a:t>
            </a:r>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err="1" smtClean="0">
                <a:solidFill>
                  <a:srgbClr val="7030A0"/>
                </a:solidFill>
                <a:latin typeface="Times New Roman" pitchFamily="18" charset="0"/>
                <a:cs typeface="Times New Roman" pitchFamily="18" charset="0"/>
              </a:rPr>
              <a:t>Contd</a:t>
            </a:r>
            <a:r>
              <a:rPr lang="en-US" dirty="0" smtClean="0">
                <a:solidFill>
                  <a:srgbClr val="7030A0"/>
                </a:solidFill>
                <a:latin typeface="Times New Roman" pitchFamily="18" charset="0"/>
                <a:cs typeface="Times New Roman" pitchFamily="18" charset="0"/>
              </a:rPr>
              <a:t>-</a:t>
            </a:r>
            <a:endParaRPr lang="en-US" dirty="0">
              <a:solidFill>
                <a:srgbClr val="7030A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For contravention of the provisions of Sec.41B, 41C and41H pertaining to compulsory disclosure of information by occupier, specific responsibility of occupier or right of workers to work in imminent danger.</a:t>
            </a:r>
          </a:p>
          <a:p>
            <a:pPr>
              <a:buNone/>
            </a:pPr>
            <a:r>
              <a:rPr lang="en-US" dirty="0" smtClean="0">
                <a:latin typeface="Times New Roman" pitchFamily="18" charset="0"/>
                <a:cs typeface="Times New Roman" pitchFamily="18" charset="0"/>
              </a:rPr>
              <a:t>   -Imprisonment up to 7 years with fine up to Rs.2, 00,000 and on continuation fine @ Rs.5, 000 per day.</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err="1" smtClean="0">
                <a:solidFill>
                  <a:srgbClr val="7030A0"/>
                </a:solidFill>
                <a:latin typeface="Times New Roman" pitchFamily="18" charset="0"/>
                <a:cs typeface="Times New Roman" pitchFamily="18" charset="0"/>
              </a:rPr>
              <a:t>Contd</a:t>
            </a:r>
            <a:r>
              <a:rPr lang="en-US" dirty="0" smtClean="0">
                <a:solidFill>
                  <a:srgbClr val="7030A0"/>
                </a:solidFill>
                <a:latin typeface="Times New Roman" pitchFamily="18" charset="0"/>
                <a:cs typeface="Times New Roman" pitchFamily="18" charset="0"/>
              </a:rPr>
              <a:t>-</a:t>
            </a:r>
            <a:endParaRPr lang="en-US" dirty="0">
              <a:solidFill>
                <a:srgbClr val="7030A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In India the first Factories Act was passed in 1881. This Act was basically designed to protect children and to provide few measures for health and safety of the workers. This law was applicable to only those factories, which employed 100 or more workers. In 1891 another factories Act was passed which extended to the factories employing 50or more workers</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solidFill>
                  <a:srgbClr val="7030A0"/>
                </a:solidFill>
                <a:latin typeface="Times New Roman" pitchFamily="18" charset="0"/>
                <a:cs typeface="Times New Roman" pitchFamily="18" charset="0"/>
              </a:rPr>
              <a:t>INTRODUCTION</a:t>
            </a:r>
            <a:r>
              <a:rPr lang="en-US" dirty="0" smtClean="0">
                <a:solidFill>
                  <a:srgbClr val="7030A0"/>
                </a:solidFill>
              </a:rPr>
              <a:t/>
            </a:r>
            <a:br>
              <a:rPr lang="en-US" dirty="0" smtClean="0">
                <a:solidFill>
                  <a:srgbClr val="7030A0"/>
                </a:solidFill>
              </a:rPr>
            </a:br>
            <a:endParaRPr lang="en-US" dirty="0">
              <a:solidFill>
                <a:srgbClr val="7030A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800" dirty="0" smtClean="0">
                <a:latin typeface="Times New Roman" pitchFamily="18" charset="0"/>
                <a:cs typeface="Times New Roman" pitchFamily="18" charset="0"/>
              </a:rPr>
              <a:t>“Factory” is defined in Section 2(m) of the Act. It means any premises including the precincts </a:t>
            </a:r>
            <a:r>
              <a:rPr lang="en-US" sz="2800" dirty="0" smtClean="0">
                <a:latin typeface="Times New Roman" pitchFamily="18" charset="0"/>
                <a:cs typeface="Times New Roman" pitchFamily="18" charset="0"/>
              </a:rPr>
              <a:t>thereof- </a:t>
            </a:r>
            <a:r>
              <a:rPr lang="en-US" sz="2800" dirty="0" err="1" smtClean="0">
                <a:latin typeface="Times New Roman" pitchFamily="18" charset="0"/>
                <a:cs typeface="Times New Roman" pitchFamily="18" charset="0"/>
              </a:rPr>
              <a:t>i</a:t>
            </a:r>
            <a:r>
              <a:rPr lang="en-US" sz="2800" dirty="0" smtClean="0">
                <a:latin typeface="Times New Roman" pitchFamily="18" charset="0"/>
                <a:cs typeface="Times New Roman" pitchFamily="18" charset="0"/>
              </a:rPr>
              <a:t>. Where on </a:t>
            </a:r>
            <a:r>
              <a:rPr lang="en-US" sz="2800" dirty="0" smtClean="0">
                <a:latin typeface="Times New Roman" pitchFamily="18" charset="0"/>
                <a:cs typeface="Times New Roman" pitchFamily="18" charset="0"/>
              </a:rPr>
              <a:t>ten or more workers are working, or were </a:t>
            </a:r>
            <a:r>
              <a:rPr lang="en-US" sz="2800" dirty="0" smtClean="0">
                <a:latin typeface="Times New Roman" pitchFamily="18" charset="0"/>
                <a:cs typeface="Times New Roman" pitchFamily="18" charset="0"/>
              </a:rPr>
              <a:t>working on </a:t>
            </a:r>
            <a:r>
              <a:rPr lang="en-US" sz="2800" dirty="0" smtClean="0">
                <a:latin typeface="Times New Roman" pitchFamily="18" charset="0"/>
                <a:cs typeface="Times New Roman" pitchFamily="18" charset="0"/>
              </a:rPr>
              <a:t>any day of the preceding twelve months, and in any </a:t>
            </a:r>
            <a:r>
              <a:rPr lang="en-US" sz="2800" dirty="0" smtClean="0">
                <a:latin typeface="Times New Roman" pitchFamily="18" charset="0"/>
                <a:cs typeface="Times New Roman" pitchFamily="18" charset="0"/>
              </a:rPr>
              <a:t>part of </a:t>
            </a:r>
            <a:r>
              <a:rPr lang="en-US" sz="2800" dirty="0" smtClean="0">
                <a:latin typeface="Times New Roman" pitchFamily="18" charset="0"/>
                <a:cs typeface="Times New Roman" pitchFamily="18" charset="0"/>
              </a:rPr>
              <a:t>which a manufacturing process is being carried on </a:t>
            </a:r>
            <a:r>
              <a:rPr lang="en-US" sz="2800" dirty="0" smtClean="0">
                <a:latin typeface="Times New Roman" pitchFamily="18" charset="0"/>
                <a:cs typeface="Times New Roman" pitchFamily="18" charset="0"/>
              </a:rPr>
              <a:t>with the </a:t>
            </a:r>
            <a:r>
              <a:rPr lang="en-US" sz="2800" dirty="0" smtClean="0">
                <a:latin typeface="Times New Roman" pitchFamily="18" charset="0"/>
                <a:cs typeface="Times New Roman" pitchFamily="18" charset="0"/>
              </a:rPr>
              <a:t>aid of power, or is ordinarily so carried on; or </a:t>
            </a:r>
            <a:r>
              <a:rPr lang="en-US" sz="2800" dirty="0" smtClean="0">
                <a:latin typeface="Times New Roman" pitchFamily="18" charset="0"/>
                <a:cs typeface="Times New Roman" pitchFamily="18" charset="0"/>
              </a:rPr>
              <a:t>ii. Where on </a:t>
            </a:r>
            <a:r>
              <a:rPr lang="en-US" sz="2800" dirty="0" smtClean="0">
                <a:latin typeface="Times New Roman" pitchFamily="18" charset="0"/>
                <a:cs typeface="Times New Roman" pitchFamily="18" charset="0"/>
              </a:rPr>
              <a:t>twenty or more workers are working, or </a:t>
            </a:r>
            <a:r>
              <a:rPr lang="en-US" sz="2800" dirty="0" smtClean="0">
                <a:latin typeface="Times New Roman" pitchFamily="18" charset="0"/>
                <a:cs typeface="Times New Roman" pitchFamily="18" charset="0"/>
              </a:rPr>
              <a:t>were working </a:t>
            </a:r>
            <a:r>
              <a:rPr lang="en-US" sz="2800" dirty="0" smtClean="0">
                <a:latin typeface="Times New Roman" pitchFamily="18" charset="0"/>
                <a:cs typeface="Times New Roman" pitchFamily="18" charset="0"/>
              </a:rPr>
              <a:t>on any day of the preceding twelve months, and </a:t>
            </a:r>
            <a:r>
              <a:rPr lang="en-US" sz="2800" dirty="0" smtClean="0">
                <a:latin typeface="Times New Roman" pitchFamily="18" charset="0"/>
                <a:cs typeface="Times New Roman" pitchFamily="18" charset="0"/>
              </a:rPr>
              <a:t>in any </a:t>
            </a:r>
            <a:r>
              <a:rPr lang="en-US" sz="2800" dirty="0" smtClean="0">
                <a:latin typeface="Times New Roman" pitchFamily="18" charset="0"/>
                <a:cs typeface="Times New Roman" pitchFamily="18" charset="0"/>
              </a:rPr>
              <a:t>part of which a manufacturing process is being </a:t>
            </a:r>
            <a:r>
              <a:rPr lang="en-US" sz="2800" dirty="0" smtClean="0">
                <a:latin typeface="Times New Roman" pitchFamily="18" charset="0"/>
                <a:cs typeface="Times New Roman" pitchFamily="18" charset="0"/>
              </a:rPr>
              <a:t>carried on </a:t>
            </a:r>
            <a:r>
              <a:rPr lang="en-US" sz="2800" dirty="0" smtClean="0">
                <a:latin typeface="Times New Roman" pitchFamily="18" charset="0"/>
                <a:cs typeface="Times New Roman" pitchFamily="18" charset="0"/>
              </a:rPr>
              <a:t>without the aid of power, or is ordinarily so carried on;</a:t>
            </a:r>
          </a:p>
          <a:p>
            <a:pPr>
              <a:buNone/>
            </a:pPr>
            <a:r>
              <a:rPr lang="en-US" sz="2800" dirty="0" smtClean="0">
                <a:latin typeface="Times New Roman" pitchFamily="18" charset="0"/>
                <a:cs typeface="Times New Roman" pitchFamily="18" charset="0"/>
              </a:rPr>
              <a:t>     But does not include a mine subject to the operation   of the MinesAct,1952 or a mobile unit belonging to the Armed forces of the Union, a railway running shed or a hotel, restaurant or eating place</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en-US" dirty="0" smtClean="0">
                <a:solidFill>
                  <a:srgbClr val="7030A0"/>
                </a:solidFill>
                <a:latin typeface="Times New Roman" pitchFamily="18" charset="0"/>
                <a:cs typeface="Times New Roman" pitchFamily="18" charset="0"/>
              </a:rPr>
              <a:t>Definition of a Factory:-</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just"/>
            <a:r>
              <a:rPr lang="en-US" sz="2800" dirty="0" smtClean="0">
                <a:latin typeface="Times New Roman" pitchFamily="18" charset="0"/>
                <a:cs typeface="Times New Roman" pitchFamily="18" charset="0"/>
              </a:rPr>
              <a:t>The Factories Act, 1948 came into force on the 1st</a:t>
            </a:r>
          </a:p>
          <a:p>
            <a:pPr algn="just">
              <a:buNone/>
            </a:pPr>
            <a:r>
              <a:rPr lang="en-US" sz="2800" dirty="0" smtClean="0">
                <a:latin typeface="Times New Roman" pitchFamily="18" charset="0"/>
                <a:cs typeface="Times New Roman" pitchFamily="18" charset="0"/>
              </a:rPr>
              <a:t>   day of April,1949 and extends to the whole of India. It was, in fact, extended to Dadra &amp; Nagar Haveli, Pondicherry in 1963, to Goa in 1965 and to the State of Jammu &amp;Kashmir in 1970.</a:t>
            </a:r>
          </a:p>
          <a:p>
            <a:pPr algn="just">
              <a:buNone/>
            </a:pPr>
            <a:r>
              <a:rPr lang="en-US" sz="2800" dirty="0" smtClean="0">
                <a:latin typeface="Times New Roman" pitchFamily="18" charset="0"/>
                <a:cs typeface="Times New Roman" pitchFamily="18" charset="0"/>
              </a:rPr>
              <a:t>   The Factories Act was amended in 1949, 1950, 1954, 1956, 1976 and 1989.</a:t>
            </a:r>
          </a:p>
          <a:p>
            <a:pPr algn="just"/>
            <a:r>
              <a:rPr lang="en-US" sz="2800" dirty="0" smtClean="0">
                <a:latin typeface="Times New Roman" pitchFamily="18" charset="0"/>
                <a:cs typeface="Times New Roman" pitchFamily="18" charset="0"/>
              </a:rPr>
              <a:t>In </a:t>
            </a:r>
            <a:r>
              <a:rPr lang="en-US" sz="2800" dirty="0" err="1" smtClean="0">
                <a:latin typeface="Times New Roman" pitchFamily="18" charset="0"/>
                <a:cs typeface="Times New Roman" pitchFamily="18" charset="0"/>
              </a:rPr>
              <a:t>Bhikusa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Yamasa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Kshatriya</a:t>
            </a:r>
            <a:r>
              <a:rPr lang="en-US" sz="2800" dirty="0" smtClean="0">
                <a:latin typeface="Times New Roman" pitchFamily="18" charset="0"/>
                <a:cs typeface="Times New Roman" pitchFamily="18" charset="0"/>
              </a:rPr>
              <a:t> (P) Ltd. v UOI, the court observed that the </a:t>
            </a:r>
            <a:r>
              <a:rPr lang="en-US" sz="2800" dirty="0" err="1" smtClean="0">
                <a:latin typeface="Times New Roman" pitchFamily="18" charset="0"/>
                <a:cs typeface="Times New Roman" pitchFamily="18" charset="0"/>
              </a:rPr>
              <a:t>Acthas</a:t>
            </a:r>
            <a:r>
              <a:rPr lang="en-US" sz="2800" dirty="0" smtClean="0">
                <a:latin typeface="Times New Roman" pitchFamily="18" charset="0"/>
                <a:cs typeface="Times New Roman" pitchFamily="18" charset="0"/>
              </a:rPr>
              <a:t> been enacted primarily with the object of protecting workers employed </a:t>
            </a:r>
            <a:r>
              <a:rPr lang="en-US" sz="2800" dirty="0" smtClean="0">
                <a:latin typeface="Times New Roman" pitchFamily="18" charset="0"/>
                <a:cs typeface="Times New Roman" pitchFamily="18" charset="0"/>
              </a:rPr>
              <a:t>in factories </a:t>
            </a:r>
            <a:r>
              <a:rPr lang="en-US" sz="2800" dirty="0" smtClean="0">
                <a:latin typeface="Times New Roman" pitchFamily="18" charset="0"/>
                <a:cs typeface="Times New Roman" pitchFamily="18" charset="0"/>
              </a:rPr>
              <a:t>against industrial and occupational hazards. For that purpose, it </a:t>
            </a:r>
            <a:r>
              <a:rPr lang="en-US" sz="2800" dirty="0" smtClean="0">
                <a:latin typeface="Times New Roman" pitchFamily="18" charset="0"/>
                <a:cs typeface="Times New Roman" pitchFamily="18" charset="0"/>
              </a:rPr>
              <a:t>seeks to </a:t>
            </a:r>
            <a:r>
              <a:rPr lang="en-US" sz="2800" dirty="0" smtClean="0">
                <a:latin typeface="Times New Roman" pitchFamily="18" charset="0"/>
                <a:cs typeface="Times New Roman" pitchFamily="18" charset="0"/>
              </a:rPr>
              <a:t>impose upon the owner or the occupier certain obligations to protect </a:t>
            </a:r>
            <a:r>
              <a:rPr lang="en-US" sz="2800" dirty="0" smtClean="0">
                <a:latin typeface="Times New Roman" pitchFamily="18" charset="0"/>
                <a:cs typeface="Times New Roman" pitchFamily="18" charset="0"/>
              </a:rPr>
              <a:t>the workers </a:t>
            </a:r>
            <a:r>
              <a:rPr lang="en-US" sz="2800" dirty="0" smtClean="0">
                <a:latin typeface="Times New Roman" pitchFamily="18" charset="0"/>
                <a:cs typeface="Times New Roman" pitchFamily="18" charset="0"/>
              </a:rPr>
              <a:t>and to secure for them employment in conditions conducive to their health and safety.</a:t>
            </a:r>
          </a:p>
          <a:p>
            <a:pPr algn="just"/>
            <a:endParaRPr lang="en-US" dirty="0"/>
          </a:p>
        </p:txBody>
      </p:sp>
      <p:sp>
        <p:nvSpPr>
          <p:cNvPr id="5" name="Title 4"/>
          <p:cNvSpPr>
            <a:spLocks noGrp="1"/>
          </p:cNvSpPr>
          <p:nvPr>
            <p:ph type="title"/>
          </p:nvPr>
        </p:nvSpPr>
        <p:spPr/>
        <p:txBody>
          <a:bodyPr/>
          <a:lstStyle/>
          <a:p>
            <a:r>
              <a:rPr lang="en-US" dirty="0" smtClean="0">
                <a:solidFill>
                  <a:srgbClr val="7030A0"/>
                </a:solidFill>
                <a:latin typeface="Times New Roman" pitchFamily="18" charset="0"/>
                <a:cs typeface="Times New Roman" pitchFamily="18" charset="0"/>
              </a:rPr>
              <a:t>HIGHLIGHTS:</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t> -</a:t>
            </a:r>
            <a:r>
              <a:rPr lang="en-US" b="1" dirty="0" smtClean="0">
                <a:latin typeface="Times New Roman" pitchFamily="18" charset="0"/>
                <a:cs typeface="Times New Roman" pitchFamily="18" charset="0"/>
              </a:rPr>
              <a:t>Section 6</a:t>
            </a: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To be granted by Chief Inspector of Factories on submission of  prescribed form, fee and plan.</a:t>
            </a:r>
          </a:p>
          <a:p>
            <a:endParaRPr lang="en-US" dirty="0"/>
          </a:p>
        </p:txBody>
      </p:sp>
      <p:sp>
        <p:nvSpPr>
          <p:cNvPr id="3" name="Title 2"/>
          <p:cNvSpPr>
            <a:spLocks noGrp="1"/>
          </p:cNvSpPr>
          <p:nvPr>
            <p:ph type="title"/>
          </p:nvPr>
        </p:nvSpPr>
        <p:spPr>
          <a:xfrm>
            <a:off x="228600" y="228600"/>
            <a:ext cx="8229600" cy="1143000"/>
          </a:xfrm>
        </p:spPr>
        <p:txBody>
          <a:bodyPr>
            <a:normAutofit fontScale="90000"/>
          </a:bodyPr>
          <a:lstStyle/>
          <a:p>
            <a:r>
              <a:rPr lang="en-US" dirty="0" smtClean="0">
                <a:solidFill>
                  <a:srgbClr val="7030A0"/>
                </a:solidFill>
                <a:latin typeface="Times New Roman" pitchFamily="18" charset="0"/>
                <a:cs typeface="Times New Roman" pitchFamily="18" charset="0"/>
              </a:rPr>
              <a:t>Registration &amp; Renewal of Factories</a:t>
            </a:r>
            <a:endParaRPr lang="en-US" dirty="0">
              <a:solidFill>
                <a:srgbClr val="7030A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Cleanliness Disposal of wastes and effluents -Sec 12</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Ventilation and temperature dust and fume - Sec 13</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Overcrowding Artificial humidification Lighting – Sec. 14</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Drinking water Spittoons. - Sec. 18</a:t>
            </a:r>
          </a:p>
          <a:p>
            <a:endParaRPr lang="en-US" dirty="0"/>
          </a:p>
        </p:txBody>
      </p:sp>
      <p:sp>
        <p:nvSpPr>
          <p:cNvPr id="3" name="Title 2"/>
          <p:cNvSpPr>
            <a:spLocks noGrp="1"/>
          </p:cNvSpPr>
          <p:nvPr>
            <p:ph type="title"/>
          </p:nvPr>
        </p:nvSpPr>
        <p:spPr>
          <a:xfrm>
            <a:off x="304800" y="274638"/>
            <a:ext cx="8382000" cy="944562"/>
          </a:xfrm>
        </p:spPr>
        <p:txBody>
          <a:bodyPr>
            <a:normAutofit fontScale="90000"/>
          </a:bodyPr>
          <a:lstStyle/>
          <a:p>
            <a:r>
              <a:rPr lang="en-US" dirty="0" smtClean="0"/>
              <a:t/>
            </a:r>
            <a:br>
              <a:rPr lang="en-US" dirty="0" smtClean="0"/>
            </a:br>
            <a:r>
              <a:rPr lang="en-US" sz="4400" dirty="0" smtClean="0"/>
              <a:t> </a:t>
            </a:r>
            <a:r>
              <a:rPr lang="en-US" sz="3100" dirty="0" smtClean="0">
                <a:solidFill>
                  <a:srgbClr val="7030A0"/>
                </a:solidFill>
                <a:latin typeface="Times New Roman" pitchFamily="18" charset="0"/>
                <a:cs typeface="Times New Roman" pitchFamily="18" charset="0"/>
              </a:rPr>
              <a:t>Employer to ensure health of workers pertaining to :</a:t>
            </a:r>
            <a:endParaRPr lang="en-US" sz="3100" dirty="0">
              <a:solidFill>
                <a:srgbClr val="7030A0"/>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3000" dirty="0" smtClean="0">
                <a:latin typeface="Times New Roman" pitchFamily="18" charset="0"/>
                <a:cs typeface="Times New Roman" pitchFamily="18" charset="0"/>
              </a:rPr>
              <a:t>Fencing of machinery – Sec. 21</a:t>
            </a:r>
          </a:p>
          <a:p>
            <a:r>
              <a:rPr lang="en-US" sz="3000" dirty="0" smtClean="0">
                <a:latin typeface="Times New Roman" pitchFamily="18" charset="0"/>
                <a:cs typeface="Times New Roman" pitchFamily="18" charset="0"/>
              </a:rPr>
              <a:t>Work on near machinery in motion. – Sec 22</a:t>
            </a:r>
          </a:p>
          <a:p>
            <a:r>
              <a:rPr lang="en-US" sz="3000" dirty="0" smtClean="0">
                <a:latin typeface="Times New Roman" pitchFamily="18" charset="0"/>
                <a:cs typeface="Times New Roman" pitchFamily="18" charset="0"/>
              </a:rPr>
              <a:t>Employment prohibition of young persons on dangerous machines. – Sec 23</a:t>
            </a:r>
          </a:p>
          <a:p>
            <a:r>
              <a:rPr lang="en-US" sz="3000" dirty="0" smtClean="0">
                <a:latin typeface="Times New Roman" pitchFamily="18" charset="0"/>
                <a:cs typeface="Times New Roman" pitchFamily="18" charset="0"/>
              </a:rPr>
              <a:t>Striking gear and devices for cutting off power. – Sec 24</a:t>
            </a:r>
          </a:p>
          <a:p>
            <a:r>
              <a:rPr lang="en-US" sz="3000" dirty="0" smtClean="0">
                <a:latin typeface="Times New Roman" pitchFamily="18" charset="0"/>
                <a:cs typeface="Times New Roman" pitchFamily="18" charset="0"/>
              </a:rPr>
              <a:t>Self-acting machines.- Sec 25</a:t>
            </a:r>
          </a:p>
          <a:p>
            <a:r>
              <a:rPr lang="en-US" sz="3000" dirty="0" smtClean="0">
                <a:latin typeface="Times New Roman" pitchFamily="18" charset="0"/>
                <a:cs typeface="Times New Roman" pitchFamily="18" charset="0"/>
              </a:rPr>
              <a:t>Casing of new machinery.- Sec 26</a:t>
            </a:r>
          </a:p>
          <a:p>
            <a:r>
              <a:rPr lang="en-US" sz="3000" dirty="0" smtClean="0">
                <a:latin typeface="Times New Roman" pitchFamily="18" charset="0"/>
                <a:cs typeface="Times New Roman" pitchFamily="18" charset="0"/>
              </a:rPr>
              <a:t>Prohibition of employment of women and children near cotton-openers.- Sec27</a:t>
            </a:r>
          </a:p>
          <a:p>
            <a:r>
              <a:rPr lang="en-US" sz="3000" dirty="0" smtClean="0">
                <a:latin typeface="Times New Roman" pitchFamily="18" charset="0"/>
                <a:cs typeface="Times New Roman" pitchFamily="18" charset="0"/>
              </a:rPr>
              <a:t>Hoists and lifts.- Sec 28.</a:t>
            </a:r>
          </a:p>
          <a:p>
            <a:pPr>
              <a:buNone/>
            </a:pPr>
            <a:r>
              <a:rPr lang="en-US" dirty="0" smtClean="0"/>
              <a:t> </a:t>
            </a:r>
          </a:p>
          <a:p>
            <a:endParaRPr lang="en-US" dirty="0"/>
          </a:p>
        </p:txBody>
      </p:sp>
      <p:sp>
        <p:nvSpPr>
          <p:cNvPr id="3" name="Title 2"/>
          <p:cNvSpPr>
            <a:spLocks noGrp="1"/>
          </p:cNvSpPr>
          <p:nvPr>
            <p:ph type="title"/>
          </p:nvPr>
        </p:nvSpPr>
        <p:spPr/>
        <p:txBody>
          <a:bodyPr>
            <a:normAutofit fontScale="90000"/>
          </a:bodyPr>
          <a:lstStyle/>
          <a:p>
            <a:r>
              <a:rPr lang="en-US" dirty="0" smtClean="0">
                <a:solidFill>
                  <a:srgbClr val="7030A0"/>
                </a:solidFill>
                <a:latin typeface="Times New Roman" pitchFamily="18" charset="0"/>
                <a:cs typeface="Times New Roman" pitchFamily="18" charset="0"/>
              </a:rPr>
              <a:t>Safety measures:</a:t>
            </a:r>
            <a:br>
              <a:rPr lang="en-US" dirty="0" smtClean="0">
                <a:solidFill>
                  <a:srgbClr val="7030A0"/>
                </a:solidFill>
                <a:latin typeface="Times New Roman" pitchFamily="18" charset="0"/>
                <a:cs typeface="Times New Roman" pitchFamily="18" charset="0"/>
              </a:rPr>
            </a:br>
            <a:endParaRPr lang="en-US" dirty="0">
              <a:solidFill>
                <a:srgbClr val="7030A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800" dirty="0" smtClean="0">
                <a:latin typeface="Times New Roman" pitchFamily="18" charset="0"/>
                <a:cs typeface="Times New Roman" pitchFamily="18" charset="0"/>
              </a:rPr>
              <a:t>Washing facilities – Sec 42</a:t>
            </a:r>
          </a:p>
          <a:p>
            <a:r>
              <a:rPr lang="en-US" sz="2800" dirty="0" smtClean="0">
                <a:latin typeface="Times New Roman" pitchFamily="18" charset="0"/>
                <a:cs typeface="Times New Roman" pitchFamily="18" charset="0"/>
              </a:rPr>
              <a:t>Facilities for storing and drying clothing – Sec 43</a:t>
            </a:r>
          </a:p>
          <a:p>
            <a:r>
              <a:rPr lang="en-US" sz="2800" dirty="0" smtClean="0">
                <a:latin typeface="Times New Roman" pitchFamily="18" charset="0"/>
                <a:cs typeface="Times New Roman" pitchFamily="18" charset="0"/>
              </a:rPr>
              <a:t>Facilities for sitting – Sec 44</a:t>
            </a:r>
          </a:p>
          <a:p>
            <a:r>
              <a:rPr lang="en-US" sz="2800" dirty="0" smtClean="0">
                <a:latin typeface="Times New Roman" pitchFamily="18" charset="0"/>
                <a:cs typeface="Times New Roman" pitchFamily="18" charset="0"/>
              </a:rPr>
              <a:t>First-aid appliances – one first aid box not less than one for every 150 workers– Sec 45</a:t>
            </a:r>
          </a:p>
          <a:p>
            <a:r>
              <a:rPr lang="en-US" sz="2800" dirty="0" smtClean="0">
                <a:latin typeface="Times New Roman" pitchFamily="18" charset="0"/>
                <a:cs typeface="Times New Roman" pitchFamily="18" charset="0"/>
              </a:rPr>
              <a:t>Canteens when there are 250 or more workers – Sec 46</a:t>
            </a:r>
          </a:p>
          <a:p>
            <a:r>
              <a:rPr lang="en-US" sz="2800" dirty="0" smtClean="0">
                <a:latin typeface="Times New Roman" pitchFamily="18" charset="0"/>
                <a:cs typeface="Times New Roman" pitchFamily="18" charset="0"/>
              </a:rPr>
              <a:t>Shelters, rest rooms and lunch rooms when there are 150 or more workers. – Sec 47</a:t>
            </a:r>
          </a:p>
          <a:p>
            <a:r>
              <a:rPr lang="en-US" sz="2800" dirty="0" err="1" smtClean="0">
                <a:latin typeface="Times New Roman" pitchFamily="18" charset="0"/>
                <a:cs typeface="Times New Roman" pitchFamily="18" charset="0"/>
              </a:rPr>
              <a:t>Creches</a:t>
            </a:r>
            <a:r>
              <a:rPr lang="en-US" sz="2800" dirty="0" smtClean="0">
                <a:latin typeface="Times New Roman" pitchFamily="18" charset="0"/>
                <a:cs typeface="Times New Roman" pitchFamily="18" charset="0"/>
              </a:rPr>
              <a:t> when there are 30 or more women workers – Sec 48</a:t>
            </a:r>
          </a:p>
          <a:p>
            <a:r>
              <a:rPr lang="en-US" sz="2800" dirty="0" smtClean="0">
                <a:latin typeface="Times New Roman" pitchFamily="18" charset="0"/>
                <a:cs typeface="Times New Roman" pitchFamily="18" charset="0"/>
              </a:rPr>
              <a:t>Welfare office when there are 500 or more workers – Sec 49</a:t>
            </a:r>
          </a:p>
          <a:p>
            <a:endParaRPr lang="en-US" dirty="0"/>
          </a:p>
        </p:txBody>
      </p:sp>
      <p:sp>
        <p:nvSpPr>
          <p:cNvPr id="3" name="Title 2"/>
          <p:cNvSpPr>
            <a:spLocks noGrp="1"/>
          </p:cNvSpPr>
          <p:nvPr>
            <p:ph type="title"/>
          </p:nvPr>
        </p:nvSpPr>
        <p:spPr/>
        <p:txBody>
          <a:bodyPr>
            <a:normAutofit fontScale="90000"/>
          </a:bodyPr>
          <a:lstStyle/>
          <a:p>
            <a:r>
              <a:rPr lang="en-US" dirty="0" smtClean="0">
                <a:solidFill>
                  <a:srgbClr val="7030A0"/>
                </a:solidFill>
                <a:latin typeface="Times New Roman" pitchFamily="18" charset="0"/>
                <a:cs typeface="Times New Roman" pitchFamily="18" charset="0"/>
              </a:rPr>
              <a:t>Welfare Measures :</a:t>
            </a:r>
            <a:br>
              <a:rPr lang="en-US" dirty="0" smtClean="0">
                <a:solidFill>
                  <a:srgbClr val="7030A0"/>
                </a:solidFill>
                <a:latin typeface="Times New Roman" pitchFamily="18" charset="0"/>
                <a:cs typeface="Times New Roman" pitchFamily="18" charset="0"/>
              </a:rPr>
            </a:br>
            <a:endParaRPr lang="en-US" dirty="0">
              <a:solidFill>
                <a:srgbClr val="7030A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Weekly hours not more than 48 - Sec: 51</a:t>
            </a:r>
          </a:p>
          <a:p>
            <a:r>
              <a:rPr lang="en-US" dirty="0" smtClean="0">
                <a:latin typeface="Times New Roman" pitchFamily="18" charset="0"/>
                <a:cs typeface="Times New Roman" pitchFamily="18" charset="0"/>
              </a:rPr>
              <a:t>Daily hours, not more than 9 hours. - Sec: 54</a:t>
            </a:r>
          </a:p>
          <a:p>
            <a:r>
              <a:rPr lang="en-US" dirty="0" smtClean="0">
                <a:latin typeface="Times New Roman" pitchFamily="18" charset="0"/>
                <a:cs typeface="Times New Roman" pitchFamily="18" charset="0"/>
              </a:rPr>
              <a:t>Intervals for rest at least ½ hour on working for 5 hours. - Sec: 55</a:t>
            </a:r>
          </a:p>
          <a:p>
            <a:r>
              <a:rPr lang="en-US" dirty="0" smtClean="0">
                <a:latin typeface="Times New Roman" pitchFamily="18" charset="0"/>
                <a:cs typeface="Times New Roman" pitchFamily="18" charset="0"/>
              </a:rPr>
              <a:t>Spread over not more than 10½ hours. - Sec: 56</a:t>
            </a:r>
          </a:p>
          <a:p>
            <a:r>
              <a:rPr lang="en-US" dirty="0" smtClean="0">
                <a:latin typeface="Times New Roman" pitchFamily="18" charset="0"/>
                <a:cs typeface="Times New Roman" pitchFamily="18" charset="0"/>
              </a:rPr>
              <a:t>Overlapping shifts prohibited. - Sec: 58</a:t>
            </a:r>
          </a:p>
          <a:p>
            <a:r>
              <a:rPr lang="en-US" dirty="0" smtClean="0">
                <a:latin typeface="Times New Roman" pitchFamily="18" charset="0"/>
                <a:cs typeface="Times New Roman" pitchFamily="18" charset="0"/>
              </a:rPr>
              <a:t>Extra wages for overtime double than normal rate of wages - Sec:59</a:t>
            </a:r>
          </a:p>
          <a:p>
            <a:r>
              <a:rPr lang="en-US" dirty="0" smtClean="0">
                <a:latin typeface="Times New Roman" pitchFamily="18" charset="0"/>
                <a:cs typeface="Times New Roman" pitchFamily="18" charset="0"/>
              </a:rPr>
              <a:t>Restrictions on employment of women before 6AM and beyond 7 PM. - Sec: 60</a:t>
            </a:r>
          </a:p>
          <a:p>
            <a:pPr>
              <a:buNone/>
            </a:pPr>
            <a:r>
              <a:rPr lang="en-US" dirty="0" smtClean="0"/>
              <a:t> </a:t>
            </a:r>
          </a:p>
          <a:p>
            <a:endParaRPr lang="en-US" dirty="0"/>
          </a:p>
        </p:txBody>
      </p:sp>
      <p:sp>
        <p:nvSpPr>
          <p:cNvPr id="3" name="Title 2"/>
          <p:cNvSpPr>
            <a:spLocks noGrp="1"/>
          </p:cNvSpPr>
          <p:nvPr>
            <p:ph type="title"/>
          </p:nvPr>
        </p:nvSpPr>
        <p:spPr/>
        <p:txBody>
          <a:bodyPr>
            <a:noAutofit/>
          </a:bodyPr>
          <a:lstStyle/>
          <a:p>
            <a:r>
              <a:rPr lang="en-US" sz="2800" dirty="0" smtClean="0">
                <a:solidFill>
                  <a:srgbClr val="7030A0"/>
                </a:solidFill>
                <a:latin typeface="Times New Roman" pitchFamily="18" charset="0"/>
                <a:cs typeface="Times New Roman" pitchFamily="18" charset="0"/>
              </a:rPr>
              <a:t>Working Hours, Spread Over &amp; Overtime of Adults </a:t>
            </a:r>
            <a:r>
              <a:rPr lang="en-US" sz="2800" dirty="0" smtClean="0"/>
              <a:t/>
            </a:r>
            <a:br>
              <a:rPr lang="en-US" sz="2800" dirty="0" smtClean="0"/>
            </a:b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43</TotalTime>
  <Words>207</Words>
  <Application>Microsoft Office PowerPoint</Application>
  <PresentationFormat>On-screen Show (4:3)</PresentationFormat>
  <Paragraphs>77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            The Factories Act,1948</vt:lpstr>
      <vt:lpstr>INTRODUCTION </vt:lpstr>
      <vt:lpstr>Definition of a Factory:- </vt:lpstr>
      <vt:lpstr>HIGHLIGHTS:</vt:lpstr>
      <vt:lpstr>Registration &amp; Renewal of Factories</vt:lpstr>
      <vt:lpstr>  Employer to ensure health of workers pertaining to :</vt:lpstr>
      <vt:lpstr>Safety measures: </vt:lpstr>
      <vt:lpstr>Welfare Measures : </vt:lpstr>
      <vt:lpstr>Working Hours, Spread Over &amp; Overtime of Adults  </vt:lpstr>
      <vt:lpstr>Annual Leave with Wages </vt:lpstr>
      <vt:lpstr>Penal liability</vt:lpstr>
      <vt:lpstr>Contd-</vt:lpstr>
      <vt:lpstr>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dc:creator>
  <cp:lastModifiedBy>s</cp:lastModifiedBy>
  <cp:revision>20</cp:revision>
  <dcterms:created xsi:type="dcterms:W3CDTF">2006-08-16T00:00:00Z</dcterms:created>
  <dcterms:modified xsi:type="dcterms:W3CDTF">2018-06-20T13:30:38Z</dcterms:modified>
</cp:coreProperties>
</file>