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lstStyle/>
          <a:p>
            <a:r>
              <a:rPr lang="en-US" dirty="0" smtClean="0">
                <a:latin typeface="Algerian" pitchFamily="82" charset="0"/>
              </a:rPr>
              <a:t>Functions of RBI  and it’s promotional role</a:t>
            </a:r>
            <a:endParaRPr lang="en-US" dirty="0"/>
          </a:p>
        </p:txBody>
      </p:sp>
      <p:sp>
        <p:nvSpPr>
          <p:cNvPr id="3" name="Rectangle 2"/>
          <p:cNvSpPr/>
          <p:nvPr/>
        </p:nvSpPr>
        <p:spPr>
          <a:xfrm>
            <a:off x="2286000" y="1752600"/>
            <a:ext cx="4572000" cy="646331"/>
          </a:xfrm>
          <a:prstGeom prst="rect">
            <a:avLst/>
          </a:prstGeom>
        </p:spPr>
        <p:txBody>
          <a:bodyPr wrap="square">
            <a:spAutoFit/>
          </a:bodyPr>
          <a:lstStyle/>
          <a:p>
            <a:endParaRPr lang="en-US" dirty="0" smtClean="0"/>
          </a:p>
          <a:p>
            <a:r>
              <a:rPr lang="en-US" dirty="0" smtClean="0"/>
              <a:t> </a:t>
            </a:r>
            <a:endParaRPr lang="en-US" sz="3600"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RBI -Contents</a:t>
            </a:r>
            <a:endParaRPr lang="en-US" sz="2800" dirty="0">
              <a:latin typeface="Algerian" pitchFamily="82"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Introduction </a:t>
            </a:r>
          </a:p>
          <a:p>
            <a:r>
              <a:rPr lang="en-US" dirty="0" smtClean="0">
                <a:latin typeface="Times New Roman" pitchFamily="18" charset="0"/>
                <a:cs typeface="Times New Roman" pitchFamily="18" charset="0"/>
              </a:rPr>
              <a:t> Major Functions of RBI</a:t>
            </a:r>
          </a:p>
          <a:p>
            <a:r>
              <a:rPr lang="en-US" dirty="0" smtClean="0">
                <a:latin typeface="Times New Roman" pitchFamily="18" charset="0"/>
                <a:cs typeface="Times New Roman" pitchFamily="18" charset="0"/>
              </a:rPr>
              <a:t>Promotional Functions of RBI </a:t>
            </a:r>
          </a:p>
          <a:p>
            <a:r>
              <a:rPr lang="en-US" dirty="0" smtClean="0">
                <a:latin typeface="Times New Roman" pitchFamily="18" charset="0"/>
                <a:cs typeface="Times New Roman" pitchFamily="18" charset="0"/>
              </a:rPr>
              <a:t>Supervisory Functions of RBI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2800" dirty="0" smtClean="0">
                <a:latin typeface="Algerian" pitchFamily="82" charset="0"/>
              </a:rPr>
              <a:t>Introduction </a:t>
            </a:r>
            <a:br>
              <a:rPr lang="en-US" sz="2800" dirty="0" smtClean="0">
                <a:latin typeface="Algerian" pitchFamily="82" charset="0"/>
              </a:rPr>
            </a:br>
            <a:endParaRPr lang="en-US" sz="2800" dirty="0">
              <a:latin typeface="Algerian" pitchFamily="82" charset="0"/>
            </a:endParaRPr>
          </a:p>
        </p:txBody>
      </p:sp>
      <p:sp>
        <p:nvSpPr>
          <p:cNvPr id="3" name="Content Placeholder 2"/>
          <p:cNvSpPr>
            <a:spLocks noGrp="1"/>
          </p:cNvSpPr>
          <p:nvPr>
            <p:ph idx="1"/>
          </p:nvPr>
        </p:nvSpPr>
        <p:spPr/>
        <p:txBody>
          <a:bodyPr>
            <a:normAutofit/>
          </a:bodyPr>
          <a:lstStyle/>
          <a:p>
            <a:endParaRPr lang="en-US" dirty="0" smtClean="0"/>
          </a:p>
          <a:p>
            <a:pPr algn="just">
              <a:buNone/>
            </a:pPr>
            <a:r>
              <a:rPr lang="en-US" dirty="0" smtClean="0"/>
              <a:t>     </a:t>
            </a:r>
            <a:r>
              <a:rPr lang="en-US" sz="2800" dirty="0" smtClean="0">
                <a:latin typeface="Times New Roman" pitchFamily="18" charset="0"/>
                <a:cs typeface="Times New Roman" pitchFamily="18" charset="0"/>
              </a:rPr>
              <a:t>As a central bank, the Reserve Bank has significant powers and duties to perform. For smooth and speedy progress of the Indian Financial System, it has to perform some important tasks. Among others it includes maintaining monetary and financial stability, to develop and maintain stable payment system, to promote and develop financial infrastructure and to regulate or control the financial institutions. </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Major Functions of RBI</a:t>
            </a:r>
            <a:endParaRPr lang="en-US" sz="2800" dirty="0">
              <a:latin typeface="Algerian" pitchFamily="82" charset="0"/>
            </a:endParaRPr>
          </a:p>
        </p:txBody>
      </p:sp>
      <p:sp>
        <p:nvSpPr>
          <p:cNvPr id="3" name="Content Placeholder 2"/>
          <p:cNvSpPr>
            <a:spLocks noGrp="1"/>
          </p:cNvSpPr>
          <p:nvPr>
            <p:ph idx="1"/>
          </p:nvPr>
        </p:nvSpPr>
        <p:spPr>
          <a:xfrm>
            <a:off x="457200" y="1600200"/>
            <a:ext cx="8686800" cy="4525963"/>
          </a:xfrm>
        </p:spPr>
        <p:txBody>
          <a:bodyPr>
            <a:noAutofit/>
          </a:bodyPr>
          <a:lstStyle/>
          <a:p>
            <a:pPr>
              <a:buNone/>
            </a:pPr>
            <a:r>
              <a:rPr lang="en-US" sz="2800" dirty="0" smtClean="0">
                <a:latin typeface="Times New Roman" pitchFamily="18" charset="0"/>
                <a:cs typeface="Times New Roman" pitchFamily="18" charset="0"/>
              </a:rPr>
              <a:t>1</a:t>
            </a:r>
            <a:r>
              <a:rPr lang="en-US" sz="2800" dirty="0" smtClean="0"/>
              <a:t>. </a:t>
            </a:r>
            <a:r>
              <a:rPr lang="en-US" sz="2800" dirty="0" smtClean="0">
                <a:latin typeface="Times New Roman" pitchFamily="18" charset="0"/>
                <a:cs typeface="Times New Roman" pitchFamily="18" charset="0"/>
              </a:rPr>
              <a:t>Issue of Bank Notes</a:t>
            </a:r>
          </a:p>
          <a:p>
            <a:pPr>
              <a:buNone/>
            </a:pPr>
            <a:r>
              <a:rPr lang="en-US" sz="2800" dirty="0" smtClean="0">
                <a:latin typeface="Times New Roman" pitchFamily="18" charset="0"/>
                <a:cs typeface="Times New Roman" pitchFamily="18" charset="0"/>
              </a:rPr>
              <a:t>2. Banker to Government</a:t>
            </a:r>
          </a:p>
          <a:p>
            <a:pPr>
              <a:buNone/>
            </a:pPr>
            <a:r>
              <a:rPr lang="en-US" sz="2800" dirty="0" smtClean="0">
                <a:latin typeface="Times New Roman" pitchFamily="18" charset="0"/>
                <a:cs typeface="Times New Roman" pitchFamily="18" charset="0"/>
              </a:rPr>
              <a:t>3. Custodian of Cash Reserves of Commercial Banks</a:t>
            </a:r>
          </a:p>
          <a:p>
            <a:pPr>
              <a:buNone/>
            </a:pPr>
            <a:r>
              <a:rPr lang="en-US" sz="2800" dirty="0" smtClean="0">
                <a:latin typeface="Times New Roman" pitchFamily="18" charset="0"/>
                <a:cs typeface="Times New Roman" pitchFamily="18" charset="0"/>
              </a:rPr>
              <a:t>4. Custodian of Country’s Foreign Currency Reserves</a:t>
            </a:r>
          </a:p>
          <a:p>
            <a:pPr>
              <a:buNone/>
            </a:pPr>
            <a:r>
              <a:rPr lang="en-US" sz="2800" dirty="0" smtClean="0">
                <a:latin typeface="Times New Roman" pitchFamily="18" charset="0"/>
                <a:cs typeface="Times New Roman" pitchFamily="18" charset="0"/>
              </a:rPr>
              <a:t>5. Lender of Last Resort</a:t>
            </a:r>
          </a:p>
          <a:p>
            <a:pPr>
              <a:buNone/>
            </a:pPr>
            <a:r>
              <a:rPr lang="en-US" sz="2800" dirty="0" smtClean="0">
                <a:latin typeface="Times New Roman" pitchFamily="18" charset="0"/>
                <a:cs typeface="Times New Roman" pitchFamily="18" charset="0"/>
              </a:rPr>
              <a:t>6. Central Clearance and Accounts Settlement</a:t>
            </a:r>
          </a:p>
          <a:p>
            <a:pPr>
              <a:buNone/>
            </a:pPr>
            <a:r>
              <a:rPr lang="en-US" sz="2800" dirty="0" smtClean="0">
                <a:latin typeface="Times New Roman" pitchFamily="18" charset="0"/>
                <a:cs typeface="Times New Roman" pitchFamily="18" charset="0"/>
              </a:rPr>
              <a:t>7. Controller of Credit</a:t>
            </a: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Promotional Functions of RBI </a:t>
            </a:r>
          </a:p>
        </p:txBody>
      </p:sp>
      <p:sp>
        <p:nvSpPr>
          <p:cNvPr id="3" name="Content Placeholder 2"/>
          <p:cNvSpPr>
            <a:spLocks noGrp="1"/>
          </p:cNvSpPr>
          <p:nvPr>
            <p:ph idx="1"/>
          </p:nvPr>
        </p:nvSpPr>
        <p:spPr/>
        <p:txBody>
          <a:bodyPr>
            <a:normAutofit fontScale="40000" lnSpcReduction="20000"/>
          </a:bodyPr>
          <a:lstStyle/>
          <a:p>
            <a:endParaRPr lang="en-US" dirty="0" smtClean="0"/>
          </a:p>
          <a:p>
            <a:pPr marL="514350" indent="-514350">
              <a:buNone/>
            </a:pPr>
            <a:r>
              <a:rPr lang="en-US" sz="4500" dirty="0" smtClean="0">
                <a:latin typeface="Times New Roman" pitchFamily="18" charset="0"/>
                <a:cs typeface="Times New Roman" pitchFamily="18" charset="0"/>
              </a:rPr>
              <a:t>1.Development of the Financial System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2. Development of Agriculture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3. Provision of Industrial Finance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4. Provisions of Training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5. Collection of Data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6. Publication of the Reports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7. Promotion of Banking Habits </a:t>
            </a:r>
          </a:p>
          <a:p>
            <a:endParaRPr lang="en-US" sz="4500" dirty="0" smtClean="0">
              <a:latin typeface="Times New Roman" pitchFamily="18" charset="0"/>
              <a:cs typeface="Times New Roman" pitchFamily="18" charset="0"/>
            </a:endParaRPr>
          </a:p>
          <a:p>
            <a:pPr>
              <a:buNone/>
            </a:pPr>
            <a:r>
              <a:rPr lang="en-US" sz="4500" dirty="0" smtClean="0">
                <a:latin typeface="Times New Roman" pitchFamily="18" charset="0"/>
                <a:cs typeface="Times New Roman" pitchFamily="18" charset="0"/>
              </a:rPr>
              <a:t>8. Promotion of Export through Refinance </a:t>
            </a:r>
          </a:p>
          <a:p>
            <a:endParaRPr lang="en-US" b="1" dirty="0" smtClean="0"/>
          </a:p>
          <a:p>
            <a:endParaRPr lang="en-US" b="1" dirty="0" smtClean="0"/>
          </a:p>
          <a:p>
            <a:endParaRPr lang="en-US" b="1" dirty="0" smtClean="0"/>
          </a:p>
          <a:p>
            <a:endParaRPr lang="en-US" b="1" dirty="0" smtClean="0"/>
          </a:p>
          <a:p>
            <a:pPr marL="514350" indent="-514350">
              <a:buAutoNum type="arabicPeriod"/>
            </a:pPr>
            <a:endParaRPr lang="en-US" b="1"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Supervisory Functions of RBI </a:t>
            </a:r>
            <a:endParaRPr lang="en-US" sz="2800" dirty="0">
              <a:latin typeface="Algerian" pitchFamily="82" charset="0"/>
            </a:endParaRPr>
          </a:p>
        </p:txBody>
      </p:sp>
      <p:sp>
        <p:nvSpPr>
          <p:cNvPr id="3" name="Content Placeholder 2"/>
          <p:cNvSpPr>
            <a:spLocks noGrp="1"/>
          </p:cNvSpPr>
          <p:nvPr>
            <p:ph idx="1"/>
          </p:nvPr>
        </p:nvSpPr>
        <p:spPr/>
        <p:txBody>
          <a:bodyPr>
            <a:normAutofit fontScale="92500"/>
          </a:bodyPr>
          <a:lstStyle/>
          <a:p>
            <a:endParaRPr lang="en-US" dirty="0" smtClean="0"/>
          </a:p>
          <a:p>
            <a:pPr marL="514350" indent="-514350">
              <a:buNone/>
            </a:pPr>
            <a:r>
              <a:rPr lang="en-US" dirty="0" smtClean="0"/>
              <a:t> </a:t>
            </a:r>
            <a:r>
              <a:rPr lang="en-US" dirty="0" smtClean="0">
                <a:latin typeface="Times New Roman" pitchFamily="18" charset="0"/>
                <a:cs typeface="Times New Roman" pitchFamily="18" charset="0"/>
              </a:rPr>
              <a:t>1.Granting license to banks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2. Bank Inspection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3. Control over NBFIs </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4. Implementation of the Deposit Insurance Scheme </a:t>
            </a:r>
          </a:p>
          <a:p>
            <a:pPr marL="514350" indent="-514350">
              <a:buAutoNum type="arabicPeriod"/>
            </a:pPr>
            <a:endParaRPr lang="en-US" b="1"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223</Words>
  <Application>Microsoft Office PowerPoint</Application>
  <PresentationFormat>On-screen Show (4:3)</PresentationFormat>
  <Paragraphs>49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Functions of RBI  and it’s promotional role</vt:lpstr>
      <vt:lpstr>RBI -Contents</vt:lpstr>
      <vt:lpstr>Introduction  </vt:lpstr>
      <vt:lpstr>Major Functions of RBI</vt:lpstr>
      <vt:lpstr>Promotional Functions of RBI </vt:lpstr>
      <vt:lpstr>Supervisory Functions of RBI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RBI </dc:title>
  <dc:creator>LAW</dc:creator>
  <cp:lastModifiedBy>LAW</cp:lastModifiedBy>
  <cp:revision>19</cp:revision>
  <dcterms:created xsi:type="dcterms:W3CDTF">2006-08-16T00:00:00Z</dcterms:created>
  <dcterms:modified xsi:type="dcterms:W3CDTF">2018-06-12T10:08:46Z</dcterms:modified>
</cp:coreProperties>
</file>