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4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5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7656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46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5799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08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22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00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7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3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4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0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1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8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2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43D4F-635B-45E9-B11F-93EC0E434631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1D98FB-CEA9-4BCE-89FD-9AA9A48D6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3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A13C5-3075-4AEE-AC3D-57EA47320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8" y="309490"/>
            <a:ext cx="11156851" cy="1378634"/>
          </a:xfrm>
        </p:spPr>
        <p:txBody>
          <a:bodyPr>
            <a:normAutofit fontScale="90000"/>
          </a:bodyPr>
          <a:lstStyle/>
          <a:p>
            <a:r>
              <a:rPr lang="en-US" dirty="0"/>
              <a:t>Article 15:No discrimination on the grounds of religion, race, caste etc. </a:t>
            </a:r>
            <a:r>
              <a:rPr lang="en-US" sz="4000" dirty="0"/>
              <a:t>(available to citizens only)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052A1-D6C4-43A6-887C-801B1DC37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2461"/>
          </a:xfrm>
        </p:spPr>
        <p:txBody>
          <a:bodyPr>
            <a:normAutofit/>
          </a:bodyPr>
          <a:lstStyle/>
          <a:p>
            <a:r>
              <a:rPr lang="en-US" dirty="0"/>
              <a:t>15(1) : - State not to discriminate against a citizen on grounds only of religion, race, caste, sex / place of birth,</a:t>
            </a:r>
          </a:p>
          <a:p>
            <a:pPr marL="0" indent="0">
              <a:buNone/>
            </a:pPr>
            <a:r>
              <a:rPr lang="en-US" dirty="0"/>
              <a:t>-- </a:t>
            </a:r>
            <a:r>
              <a:rPr lang="en-US" dirty="0" err="1"/>
              <a:t>Nainsukhdas</a:t>
            </a:r>
            <a:r>
              <a:rPr lang="en-US" dirty="0"/>
              <a:t> v. State of UP AIR 1953 SC 384 :  a law which provided for election on the basis of separate electorates for members of different religious communities held void.</a:t>
            </a:r>
          </a:p>
          <a:p>
            <a:r>
              <a:rPr lang="en-US" dirty="0"/>
              <a:t>15(2) : - Prohibits citizens as well as States from making such discrimination with regard to access to shops, hotels, places of public entertainment, resort, wells, tanks etc.</a:t>
            </a:r>
          </a:p>
          <a:p>
            <a:pPr marL="0" indent="0">
              <a:buNone/>
            </a:pPr>
            <a:r>
              <a:rPr lang="en-US" dirty="0"/>
              <a:t>-- Object of this clause is to eradicate abuse of </a:t>
            </a:r>
            <a:r>
              <a:rPr lang="en-US" dirty="0" err="1"/>
              <a:t>hindu</a:t>
            </a:r>
            <a:r>
              <a:rPr lang="en-US" dirty="0"/>
              <a:t> social system.</a:t>
            </a:r>
          </a:p>
        </p:txBody>
      </p:sp>
    </p:spTree>
    <p:extLst>
      <p:ext uri="{BB962C8B-B14F-4D97-AF65-F5344CB8AC3E}">
        <p14:creationId xmlns:p14="http://schemas.microsoft.com/office/powerpoint/2010/main" val="607576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6C7F3-8D16-40D1-81A4-1ED5E584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15(3) : - </a:t>
            </a:r>
            <a:r>
              <a:rPr lang="en-US" sz="4000" dirty="0"/>
              <a:t>empowers State to make special provisions for the protection of women and children</a:t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055DC-EC49-4329-86AD-C931A82C6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Because of women’s physical structure &amp; performance of maternal functions place her at a disadvantage in the struggle for subsistence – special maternity reliefs, educational institutions for women, reservation of seats for women in the college</a:t>
            </a:r>
          </a:p>
          <a:p>
            <a:r>
              <a:rPr lang="en-US" dirty="0"/>
              <a:t>Prevention of exploitation of women -  Art 39</a:t>
            </a:r>
          </a:p>
          <a:p>
            <a:r>
              <a:rPr lang="en-US" dirty="0"/>
              <a:t>For children, free education under Art 45</a:t>
            </a:r>
          </a:p>
          <a:p>
            <a:r>
              <a:rPr lang="en-US" dirty="0" err="1"/>
              <a:t>Permjit</a:t>
            </a:r>
            <a:r>
              <a:rPr lang="en-US" dirty="0"/>
              <a:t> Singh v. State of Punjab AIR 2009 P &amp; H 7 : Reservation of seats for SC includes both men &amp; women if no specification is made</a:t>
            </a:r>
          </a:p>
          <a:p>
            <a:r>
              <a:rPr lang="en-US" dirty="0"/>
              <a:t>Salil Bali v. UOI AIR 2013 SC 3743 : provisions of Juvenile Justice ( Care &amp; Protection of Children) Act 2000 fixing 18 years as upper age limit for treating persons as juveniles held as constitutionally valid.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497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DEABE-2E38-4648-A68C-CFB1CD28D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15(4)(</a:t>
            </a:r>
            <a:r>
              <a:rPr lang="en-US" sz="3100" dirty="0"/>
              <a:t>added by First Amendment, 1951</a:t>
            </a:r>
            <a:r>
              <a:rPr lang="en-US" dirty="0"/>
              <a:t>) : - </a:t>
            </a:r>
            <a:r>
              <a:rPr lang="en-US" sz="3100" dirty="0"/>
              <a:t>enables State to make special provisions for the protection of the interests of backward classes</a:t>
            </a:r>
            <a:br>
              <a:rPr lang="en-US" sz="31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493F3-C6C1-48C4-AD6F-BE2FE7591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78" y="2278966"/>
            <a:ext cx="10734822" cy="4213909"/>
          </a:xfrm>
        </p:spPr>
        <p:txBody>
          <a:bodyPr>
            <a:normAutofit/>
          </a:bodyPr>
          <a:lstStyle/>
          <a:p>
            <a:r>
              <a:rPr lang="en-US" dirty="0"/>
              <a:t>It is only an enabling provision &amp; confers mere discretion.</a:t>
            </a:r>
          </a:p>
          <a:p>
            <a:r>
              <a:rPr lang="en-US" dirty="0"/>
              <a:t>It is added because of the decision in State of Madras v. </a:t>
            </a:r>
            <a:r>
              <a:rPr lang="en-US" dirty="0" err="1"/>
              <a:t>Champakam</a:t>
            </a:r>
            <a:r>
              <a:rPr lang="en-US" dirty="0"/>
              <a:t> </a:t>
            </a:r>
            <a:r>
              <a:rPr lang="en-US" dirty="0" err="1"/>
              <a:t>Dorairajan</a:t>
            </a:r>
            <a:r>
              <a:rPr lang="en-US" dirty="0"/>
              <a:t> AIR 1951 SC 226 : Madras govt had reserved seats in State Medical &amp; Engineering College for different communities in certain proportion on the basis of religion, race &amp; caste and defended that said reservation is done to promote social justice for all sections as in Art 46. – SC held it as void as is classifies students on the basis of caste &amp; religion and not on merit.</a:t>
            </a:r>
          </a:p>
          <a:p>
            <a:r>
              <a:rPr lang="en-US" dirty="0"/>
              <a:t>To modify the effect of above decision, Clause 4 added by First Amendment in 1951 which confers discretion on State for socially &amp; educationally backward classes.</a:t>
            </a:r>
          </a:p>
        </p:txBody>
      </p:sp>
    </p:spTree>
    <p:extLst>
      <p:ext uri="{BB962C8B-B14F-4D97-AF65-F5344CB8AC3E}">
        <p14:creationId xmlns:p14="http://schemas.microsoft.com/office/powerpoint/2010/main" val="315108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CDBB7-9869-4AA1-ADA9-E8B7E7F53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</a:t>
            </a:r>
            <a:r>
              <a:rPr lang="en-US" dirty="0"/>
              <a:t>. Who are socially &amp; educationally backward?</a:t>
            </a:r>
            <a:br>
              <a:rPr lang="en-US" dirty="0"/>
            </a:br>
            <a:r>
              <a:rPr lang="en-US" dirty="0"/>
              <a:t>ii. What is the limit of reservation?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C4D79-CD5B-4261-B95E-4608C7F5D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‘Backward Class’ not defined in Constitution but Art 340 empowers the President to appoint a Commission to investigate condition of socially BC, then the President specify BC. The Court can consider whether such classification is valid or not.</a:t>
            </a:r>
          </a:p>
          <a:p>
            <a:r>
              <a:rPr lang="en-US" dirty="0"/>
              <a:t>Ram </a:t>
            </a:r>
            <a:r>
              <a:rPr lang="en-US" dirty="0" err="1"/>
              <a:t>Kishan</a:t>
            </a:r>
            <a:r>
              <a:rPr lang="en-US" dirty="0"/>
              <a:t> Singh v. State of Mysore AIR 1960 </a:t>
            </a:r>
            <a:r>
              <a:rPr lang="en-US" dirty="0" err="1"/>
              <a:t>Mys</a:t>
            </a:r>
            <a:r>
              <a:rPr lang="en-US" dirty="0"/>
              <a:t> 338 : - held – determination of BC made in 1959 on the basis of the </a:t>
            </a:r>
            <a:r>
              <a:rPr lang="en-US" dirty="0" err="1"/>
              <a:t>Cencus</a:t>
            </a:r>
            <a:r>
              <a:rPr lang="en-US" dirty="0"/>
              <a:t> Report of 1941 can’t be said to be based on any intelligible principle as considerable changes taken place between 1941 - 1959</a:t>
            </a:r>
          </a:p>
        </p:txBody>
      </p:sp>
    </p:spTree>
    <p:extLst>
      <p:ext uri="{BB962C8B-B14F-4D97-AF65-F5344CB8AC3E}">
        <p14:creationId xmlns:p14="http://schemas.microsoft.com/office/powerpoint/2010/main" val="589396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47D65-B65F-4A46-8AAF-AB54BE14D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class &amp; More backward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C117A-6590-4D22-942B-05FE3E8FC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Balaji v. State of Mysore AIR 1963 SC 649 : </a:t>
            </a:r>
          </a:p>
          <a:p>
            <a:pPr marL="0" indent="0">
              <a:buNone/>
            </a:pPr>
            <a:r>
              <a:rPr lang="en-US" dirty="0"/>
              <a:t>--- Mysore Govt issued an Order under Art 15(4) reserving seats in medical &amp; engineering colleges in the State as BC 28%, more BC 20%, SC –ST 20%(total 68%), only 32% remained for General. Students who secured more marks than BC challenged GO</a:t>
            </a:r>
          </a:p>
          <a:p>
            <a:pPr marL="0" indent="0">
              <a:buNone/>
            </a:pPr>
            <a:r>
              <a:rPr lang="en-US" dirty="0"/>
              <a:t>--- Held – subclassification made between BC &amp; more BC was not justified u/ Art 15(4) as it means both social &amp; educational backward and not ‘OR’. Though caste is relevant but is not sole test to ascertain whether that caste is BC. Art 15(4) speaks about ‘class’ and not ‘caste’.</a:t>
            </a:r>
          </a:p>
          <a:p>
            <a:pPr marL="0" indent="0">
              <a:buNone/>
            </a:pPr>
            <a:r>
              <a:rPr lang="en-US" dirty="0"/>
              <a:t>-- State took defense that 90% population is backward still court held that reservation be less than 50%</a:t>
            </a:r>
          </a:p>
          <a:p>
            <a:pPr marL="0" indent="0">
              <a:buNone/>
            </a:pPr>
            <a:r>
              <a:rPr lang="en-US" dirty="0"/>
              <a:t>Mandal Commission case – held – BC and more BC under 16(4) can be done but total reservation should not exceed 50%.</a:t>
            </a:r>
          </a:p>
        </p:txBody>
      </p:sp>
    </p:spTree>
    <p:extLst>
      <p:ext uri="{BB962C8B-B14F-4D97-AF65-F5344CB8AC3E}">
        <p14:creationId xmlns:p14="http://schemas.microsoft.com/office/powerpoint/2010/main" val="242691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C94C-7680-4689-9D8E-BDD4939C9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9828"/>
            <a:ext cx="10515600" cy="5797135"/>
          </a:xfrm>
        </p:spPr>
        <p:txBody>
          <a:bodyPr>
            <a:normAutofit/>
          </a:bodyPr>
          <a:lstStyle/>
          <a:p>
            <a:r>
              <a:rPr lang="en-US" dirty="0"/>
              <a:t>K S Jayashree v. State of Kerala AIR 1976 SC 2381 – State of Kerala appointed a Commission to enquire into and to report as to what sections of people in Kerala be treated as socially and educationally BC. – On report Govt declared that candidates belonging to families whose annual income was Rs 10,000/- and above not eligible for seats reserved for BC in medical colleges – on challenge SC upheld the same.</a:t>
            </a:r>
          </a:p>
          <a:p>
            <a:r>
              <a:rPr lang="en-US" dirty="0"/>
              <a:t>State of UP v. Pradeep Tandon AIR 1975 SC 563 – UP reserved in </a:t>
            </a:r>
            <a:r>
              <a:rPr lang="en-US" dirty="0" err="1"/>
              <a:t>favour</a:t>
            </a:r>
            <a:r>
              <a:rPr lang="en-US" dirty="0"/>
              <a:t> of candidates from rural area, Hill &amp; Uttarakhand area in medical college – upheld for Hill and Uttarakhand but not to rural areas.</a:t>
            </a:r>
          </a:p>
          <a:p>
            <a:r>
              <a:rPr lang="en-US" dirty="0"/>
              <a:t>State of MP v. Nivedita Jain AIR 1981 SC 2045 –minimum qualifying marks in pre-medical exam for selection of students to medical colleges for SC&amp; ST (15% seats reserved – out of 720 seats in 6 medical colleges 18 for SC and 2 for ST) were completely relaxed by an executive order of govt. when no candidates found to fill reserved seats. – challenged by Nivedita Jain as she lost her seat though her marks were high – HC struck down complete relaxation but SC upheld said order holding that condition of minimum qualification are mere directory and not mandatory.</a:t>
            </a:r>
          </a:p>
        </p:txBody>
      </p:sp>
    </p:spTree>
    <p:extLst>
      <p:ext uri="{BB962C8B-B14F-4D97-AF65-F5344CB8AC3E}">
        <p14:creationId xmlns:p14="http://schemas.microsoft.com/office/powerpoint/2010/main" val="3099588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56B5F-9AB9-4F9E-96FF-5DC66D4A0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0505"/>
            <a:ext cx="10515600" cy="5656458"/>
          </a:xfrm>
        </p:spPr>
        <p:txBody>
          <a:bodyPr>
            <a:normAutofit/>
          </a:bodyPr>
          <a:lstStyle/>
          <a:p>
            <a:r>
              <a:rPr lang="en-US" dirty="0"/>
              <a:t>Principal, Guntur Medical College v. Y. Mohan Rao(1976) 3 SCC 411 : Whether a person belonging to Christian converts who originally belonged to SC on reservation to Hinduism can claim benefit of reservation of seats in medical college? – held – a person whose parents belonged to SC before their conversion to Christianity, on reconversion to Hinduism be regarded as member of SC if other members of his caste accepts him.</a:t>
            </a:r>
          </a:p>
          <a:p>
            <a:r>
              <a:rPr lang="en-US" dirty="0"/>
              <a:t>Dr. </a:t>
            </a:r>
            <a:r>
              <a:rPr lang="en-US" dirty="0" err="1"/>
              <a:t>Neelima</a:t>
            </a:r>
            <a:r>
              <a:rPr lang="en-US" dirty="0"/>
              <a:t> v. Dean of P G Studies, AP Agriculture University, Hyderabad AIR 1993 SC 229 – A high caste girl marrying a boy belonging to ST is not entitled to benefit of reservation to ST</a:t>
            </a:r>
          </a:p>
          <a:p>
            <a:r>
              <a:rPr lang="en-US" dirty="0"/>
              <a:t>Dr </a:t>
            </a:r>
            <a:r>
              <a:rPr lang="en-US" dirty="0" err="1"/>
              <a:t>Preeti</a:t>
            </a:r>
            <a:r>
              <a:rPr lang="en-US" dirty="0"/>
              <a:t> Srivastav v. State of MP AIR 1999 SC 2894 – for admission in super </a:t>
            </a:r>
            <a:r>
              <a:rPr lang="en-US" dirty="0" err="1"/>
              <a:t>speciality</a:t>
            </a:r>
            <a:r>
              <a:rPr lang="en-US" dirty="0"/>
              <a:t> courses in medical and engineering only merit be considered and not reservation as state govt lowered minimum qualification marks for SC /ST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388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87379-1228-49C3-B0A8-197EC1B59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/>
          </a:bodyPr>
          <a:lstStyle/>
          <a:p>
            <a:r>
              <a:rPr lang="en-US" dirty="0"/>
              <a:t>15(5) (added by 93</a:t>
            </a:r>
            <a:r>
              <a:rPr lang="en-US" baseline="30000" dirty="0"/>
              <a:t>rd</a:t>
            </a:r>
            <a:r>
              <a:rPr lang="en-US" dirty="0"/>
              <a:t> Amendment of 2006) : 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4888-23DD-4A83-850B-02D0CBC3A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1" y="1097280"/>
            <a:ext cx="11479237" cy="5627077"/>
          </a:xfrm>
        </p:spPr>
        <p:txBody>
          <a:bodyPr>
            <a:normAutofit/>
          </a:bodyPr>
          <a:lstStyle/>
          <a:p>
            <a:r>
              <a:rPr lang="en-US" dirty="0"/>
              <a:t>Nothing in Art 15 / in Art 19 (1)(g) shall prevent the State from making any special provision of law, for the advancement of any socially &amp; educationally backward classes of citizens / for SC/ST as is relate to admission to educational institutions including private educational institution whether aided / unaided but not minority educational institution.</a:t>
            </a:r>
          </a:p>
          <a:p>
            <a:r>
              <a:rPr lang="en-US" dirty="0"/>
              <a:t>This clause added to nullify effect of three decision as below:</a:t>
            </a:r>
          </a:p>
          <a:p>
            <a:pPr marL="0" indent="0">
              <a:buNone/>
            </a:pPr>
            <a:r>
              <a:rPr lang="en-US" dirty="0"/>
              <a:t>-- T M Pai Foundation v. State of Karnataka AIR 2003 SC 355 – held – State cannot make reservation of seats in admissions in privately run educational institutions. There admissions can be done on the basis of common admission test conducted by the State / these institutions, on the basis of merit.</a:t>
            </a:r>
          </a:p>
          <a:p>
            <a:pPr marL="0" indent="0">
              <a:buNone/>
            </a:pPr>
            <a:r>
              <a:rPr lang="en-US" dirty="0"/>
              <a:t>-- In P A Inamdar v. State of Maharashtra AIR 2005 SC 3226  -- held – State cannot make reservation of seats in admissions in privately run educational institutions instead admissions be done based on CET and merit</a:t>
            </a:r>
          </a:p>
          <a:p>
            <a:pPr marL="0" indent="0">
              <a:buNone/>
            </a:pPr>
            <a:r>
              <a:rPr lang="en-US" dirty="0"/>
              <a:t>-- In Islamic Academy v. State of Karnataka AIR 2005 SC 3226 held - State can fix quota for admissions to these institutions but cannot fix fees, admissions be done on merit basis only  </a:t>
            </a:r>
          </a:p>
          <a:p>
            <a:r>
              <a:rPr lang="en-US" dirty="0"/>
              <a:t>15(5) added to nullify effect of </a:t>
            </a:r>
            <a:r>
              <a:rPr lang="en-US"/>
              <a:t>above decisions.</a:t>
            </a:r>
            <a:endParaRPr lang="en-US" dirty="0"/>
          </a:p>
          <a:p>
            <a:r>
              <a:rPr lang="en-US" dirty="0"/>
              <a:t>This sorry State of amendment increased diversity between different religions whereas giving admission on merit is required.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63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DBCEF-023C-4961-9C3B-C03162E4E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Art 334 – reservation to SC/ST and Anglo-Indians in Lok Sabha and Assemblies was for 10 years , again extended for 10 years by 45</a:t>
            </a:r>
            <a:r>
              <a:rPr lang="en-US" sz="2400" baseline="30000" dirty="0"/>
              <a:t>th</a:t>
            </a:r>
            <a:r>
              <a:rPr lang="en-US" sz="2400" dirty="0"/>
              <a:t> Amendment and again 10 years by 79</a:t>
            </a:r>
            <a:r>
              <a:rPr lang="en-US" sz="2400" baseline="30000" dirty="0"/>
              <a:t>th</a:t>
            </a:r>
            <a:r>
              <a:rPr lang="en-US" sz="2400" dirty="0"/>
              <a:t> Amendment.</a:t>
            </a:r>
          </a:p>
        </p:txBody>
      </p:sp>
    </p:spTree>
    <p:extLst>
      <p:ext uri="{BB962C8B-B14F-4D97-AF65-F5344CB8AC3E}">
        <p14:creationId xmlns:p14="http://schemas.microsoft.com/office/powerpoint/2010/main" val="23420800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</TotalTime>
  <Words>1372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Article 15:No discrimination on the grounds of religion, race, caste etc. (available to citizens only)</vt:lpstr>
      <vt:lpstr>15(3) : - empowers State to make special provisions for the protection of women and children </vt:lpstr>
      <vt:lpstr>15(4)(added by First Amendment, 1951) : - enables State to make special provisions for the protection of the interests of backward classes </vt:lpstr>
      <vt:lpstr>i. Who are socially &amp; educationally backward? ii. What is the limit of reservation?</vt:lpstr>
      <vt:lpstr>Backward class &amp; More backward classification</vt:lpstr>
      <vt:lpstr>PowerPoint Presentation</vt:lpstr>
      <vt:lpstr>PowerPoint Presentation</vt:lpstr>
      <vt:lpstr>15(5) (added by 93rd Amendment of 2006) : -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 15:No discrimination on the grounds of religion, race, caste etc. (available to citizens only)</dc:title>
  <dc:creator>Dell</dc:creator>
  <cp:lastModifiedBy>Dell</cp:lastModifiedBy>
  <cp:revision>13</cp:revision>
  <dcterms:created xsi:type="dcterms:W3CDTF">2021-01-01T13:46:45Z</dcterms:created>
  <dcterms:modified xsi:type="dcterms:W3CDTF">2022-05-23T13:57:20Z</dcterms:modified>
</cp:coreProperties>
</file>