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The Employees Compensation Act,1923</a:t>
            </a:r>
            <a:endParaRPr lang="en-US" dirty="0"/>
          </a:p>
        </p:txBody>
      </p:sp>
      <p:sp>
        <p:nvSpPr>
          <p:cNvPr id="5" name="Content Placeholder 4"/>
          <p:cNvSpPr>
            <a:spLocks noGrp="1"/>
          </p:cNvSpPr>
          <p:nvPr>
            <p:ph idx="1"/>
          </p:nvPr>
        </p:nvSpPr>
        <p:spPr/>
        <p:txBody>
          <a:bodyPr/>
          <a:lstStyle/>
          <a:p>
            <a:pPr marL="0" indent="0">
              <a:buNone/>
            </a:pPr>
            <a:r>
              <a:rPr lang="en-US" b="1" dirty="0" smtClean="0">
                <a:latin typeface="Times New Roman" pitchFamily="18" charset="0"/>
                <a:cs typeface="Times New Roman" pitchFamily="18" charset="0"/>
              </a:rPr>
              <a:t>Introduction</a:t>
            </a:r>
          </a:p>
          <a:p>
            <a:pPr marL="0" indent="0" algn="just">
              <a:buNone/>
            </a:pPr>
            <a:r>
              <a:rPr lang="en-US" dirty="0">
                <a:solidFill>
                  <a:prstClr val="black"/>
                </a:solidFill>
                <a:latin typeface="Times New Roman" pitchFamily="18" charset="0"/>
                <a:ea typeface="+mj-ea"/>
                <a:cs typeface="Times New Roman" pitchFamily="18" charset="0"/>
              </a:rPr>
              <a:t>The Employees Compensation </a:t>
            </a:r>
            <a:r>
              <a:rPr lang="en-US" dirty="0" smtClean="0">
                <a:solidFill>
                  <a:prstClr val="black"/>
                </a:solidFill>
                <a:latin typeface="Times New Roman" pitchFamily="18" charset="0"/>
                <a:ea typeface="+mj-ea"/>
                <a:cs typeface="Times New Roman" pitchFamily="18" charset="0"/>
              </a:rPr>
              <a:t>Act,1923 is a mechanism for providing relief to victims of work connected injuries.</a:t>
            </a:r>
          </a:p>
          <a:p>
            <a:pPr marL="0" indent="0" algn="just">
              <a:buNone/>
            </a:pPr>
            <a:r>
              <a:rPr lang="en-US" dirty="0" smtClean="0">
                <a:solidFill>
                  <a:prstClr val="black"/>
                </a:solidFill>
                <a:latin typeface="Times New Roman" pitchFamily="18" charset="0"/>
                <a:ea typeface="+mj-ea"/>
                <a:cs typeface="Times New Roman" pitchFamily="18" charset="0"/>
              </a:rPr>
              <a:t>Liability under the Act does not based on negligence and thereby reduces the liability because the Act is neither the branch of Torts nor social insurance of British type</a:t>
            </a:r>
            <a:r>
              <a:rPr lang="en-US" dirty="0" smtClean="0">
                <a:solidFill>
                  <a:prstClr val="black"/>
                </a:solidFill>
                <a:ea typeface="+mj-ea"/>
                <a:cs typeface="+mj-cs"/>
              </a:rPr>
              <a:t>.</a:t>
            </a:r>
            <a:endParaRPr lang="en-US" dirty="0"/>
          </a:p>
        </p:txBody>
      </p:sp>
    </p:spTree>
    <p:extLst>
      <p:ext uri="{BB962C8B-B14F-4D97-AF65-F5344CB8AC3E}">
        <p14:creationId xmlns:p14="http://schemas.microsoft.com/office/powerpoint/2010/main" val="3070866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600200"/>
            <a:ext cx="8229600" cy="4525963"/>
          </a:xfrm>
        </p:spPr>
        <p:txBody>
          <a:bodyPr>
            <a:normAutofit fontScale="85000" lnSpcReduction="10000"/>
          </a:bodyPr>
          <a:lstStyle/>
          <a:p>
            <a:pPr marL="0" indent="0">
              <a:buNone/>
            </a:pPr>
            <a:r>
              <a:rPr lang="en-US" b="1" dirty="0" smtClean="0"/>
              <a:t>Objects</a:t>
            </a:r>
          </a:p>
          <a:p>
            <a:pPr marL="0" indent="0">
              <a:buNone/>
            </a:pPr>
            <a:r>
              <a:rPr lang="en-US" b="1" dirty="0"/>
              <a:t> </a:t>
            </a:r>
            <a:r>
              <a:rPr lang="en-US" dirty="0" smtClean="0"/>
              <a:t>The basic purpose of the Act- An Act to provide for the payment by certain classes of employers to their workmen of compensation for </a:t>
            </a:r>
            <a:r>
              <a:rPr lang="en-US" dirty="0" smtClean="0"/>
              <a:t>injury </a:t>
            </a:r>
            <a:r>
              <a:rPr lang="en-US" dirty="0" smtClean="0"/>
              <a:t>by accident – so here </a:t>
            </a:r>
            <a:r>
              <a:rPr lang="en-US" dirty="0" smtClean="0"/>
              <a:t>compensation </a:t>
            </a:r>
            <a:r>
              <a:rPr lang="en-US" dirty="0" smtClean="0"/>
              <a:t>is not the object of the legislation but the object is providing </a:t>
            </a:r>
            <a:r>
              <a:rPr lang="en-US" dirty="0" smtClean="0"/>
              <a:t>safety </a:t>
            </a:r>
            <a:r>
              <a:rPr lang="en-US" dirty="0" smtClean="0"/>
              <a:t>to workmen.</a:t>
            </a:r>
          </a:p>
          <a:p>
            <a:pPr marL="514350" indent="-514350">
              <a:buAutoNum type="arabicPeriod"/>
            </a:pPr>
            <a:r>
              <a:rPr lang="en-US" dirty="0" smtClean="0"/>
              <a:t>The Act compel the employer to adhere strictly to </a:t>
            </a:r>
            <a:r>
              <a:rPr lang="en-US" dirty="0" smtClean="0"/>
              <a:t>safety </a:t>
            </a:r>
            <a:r>
              <a:rPr lang="en-US" dirty="0" smtClean="0"/>
              <a:t>norms otherwise he may be negligence in adhering to </a:t>
            </a:r>
            <a:r>
              <a:rPr lang="en-US" dirty="0" smtClean="0"/>
              <a:t>safety </a:t>
            </a:r>
            <a:r>
              <a:rPr lang="en-US" dirty="0" smtClean="0"/>
              <a:t>norms to the </a:t>
            </a:r>
            <a:r>
              <a:rPr lang="en-US" dirty="0" smtClean="0"/>
              <a:t>workmen </a:t>
            </a:r>
            <a:endParaRPr lang="en-US" dirty="0" smtClean="0"/>
          </a:p>
          <a:p>
            <a:pPr marL="514350" indent="-514350">
              <a:buAutoNum type="arabicPeriod"/>
            </a:pPr>
            <a:r>
              <a:rPr lang="en-US" dirty="0"/>
              <a:t>M</a:t>
            </a:r>
            <a:r>
              <a:rPr lang="en-US" dirty="0" smtClean="0"/>
              <a:t>itigation </a:t>
            </a:r>
            <a:r>
              <a:rPr lang="en-US" dirty="0" smtClean="0"/>
              <a:t>of accidents cannot be </a:t>
            </a:r>
            <a:r>
              <a:rPr lang="en-US" dirty="0" smtClean="0"/>
              <a:t>achieved </a:t>
            </a:r>
            <a:r>
              <a:rPr lang="en-US" dirty="0" smtClean="0"/>
              <a:t>even by effective official inspection </a:t>
            </a:r>
          </a:p>
        </p:txBody>
      </p:sp>
    </p:spTree>
    <p:extLst>
      <p:ext uri="{BB962C8B-B14F-4D97-AF65-F5344CB8AC3E}">
        <p14:creationId xmlns:p14="http://schemas.microsoft.com/office/powerpoint/2010/main" val="3903733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62500" lnSpcReduction="20000"/>
          </a:bodyPr>
          <a:lstStyle/>
          <a:p>
            <a:pPr marL="0" indent="0">
              <a:buNone/>
            </a:pPr>
            <a:r>
              <a:rPr lang="en-US" sz="4400" b="1" dirty="0" smtClean="0">
                <a:latin typeface="Times New Roman" pitchFamily="18" charset="0"/>
                <a:cs typeface="Times New Roman" pitchFamily="18" charset="0"/>
              </a:rPr>
              <a:t>Scope of employers liability </a:t>
            </a:r>
            <a:r>
              <a:rPr lang="en-US" sz="4400" b="1" dirty="0" smtClean="0">
                <a:latin typeface="Times New Roman" pitchFamily="18" charset="0"/>
                <a:cs typeface="Times New Roman" pitchFamily="18" charset="0"/>
              </a:rPr>
              <a:t>(</a:t>
            </a:r>
            <a:r>
              <a:rPr lang="en-US" sz="4400" b="1" dirty="0">
                <a:latin typeface="Times New Roman" pitchFamily="18" charset="0"/>
                <a:cs typeface="Times New Roman" pitchFamily="18" charset="0"/>
              </a:rPr>
              <a:t>S</a:t>
            </a:r>
            <a:r>
              <a:rPr lang="en-US" sz="4400" b="1" dirty="0" smtClean="0">
                <a:latin typeface="Times New Roman" pitchFamily="18" charset="0"/>
                <a:cs typeface="Times New Roman" pitchFamily="18" charset="0"/>
              </a:rPr>
              <a:t>ection </a:t>
            </a:r>
            <a:r>
              <a:rPr lang="en-US" sz="4400" b="1" dirty="0" smtClean="0">
                <a:latin typeface="Times New Roman" pitchFamily="18" charset="0"/>
                <a:cs typeface="Times New Roman" pitchFamily="18" charset="0"/>
              </a:rPr>
              <a:t>3) </a:t>
            </a:r>
          </a:p>
          <a:p>
            <a:pPr marL="0" indent="0">
              <a:buNone/>
            </a:pPr>
            <a:r>
              <a:rPr lang="en-US" sz="4400" b="1" dirty="0" smtClean="0">
                <a:latin typeface="Times New Roman" pitchFamily="18" charset="0"/>
                <a:cs typeface="Times New Roman" pitchFamily="18" charset="0"/>
              </a:rPr>
              <a:t>Employers liability to pay compensation </a:t>
            </a:r>
          </a:p>
          <a:p>
            <a:pPr marL="0" indent="0">
              <a:buNone/>
            </a:pPr>
            <a:r>
              <a:rPr lang="en-US" dirty="0" smtClean="0"/>
              <a:t>       If </a:t>
            </a:r>
            <a:r>
              <a:rPr lang="en-US" dirty="0" smtClean="0"/>
              <a:t>a </a:t>
            </a:r>
            <a:r>
              <a:rPr lang="en-US" dirty="0" smtClean="0"/>
              <a:t>personal </a:t>
            </a:r>
            <a:r>
              <a:rPr lang="en-US" dirty="0" smtClean="0"/>
              <a:t>injury is caused to the workmen by accident arising out of and in the course his employment his employer shall be liable to pay compensation in </a:t>
            </a:r>
            <a:r>
              <a:rPr lang="en-US" dirty="0" smtClean="0"/>
              <a:t>accordance </a:t>
            </a:r>
            <a:r>
              <a:rPr lang="en-US" dirty="0" smtClean="0"/>
              <a:t>with the provisions of chapter 2.</a:t>
            </a:r>
          </a:p>
          <a:p>
            <a:pPr marL="0" indent="0">
              <a:buNone/>
            </a:pPr>
            <a:r>
              <a:rPr lang="en-US" dirty="0" smtClean="0"/>
              <a:t>      In </a:t>
            </a:r>
            <a:r>
              <a:rPr lang="en-US" dirty="0" smtClean="0"/>
              <a:t>this we find the spirit of the law as it confines limits of the subject only to chapter </a:t>
            </a:r>
            <a:r>
              <a:rPr lang="en-US" dirty="0" smtClean="0"/>
              <a:t>II.</a:t>
            </a:r>
            <a:endParaRPr lang="en-US" dirty="0" smtClean="0"/>
          </a:p>
          <a:p>
            <a:pPr marL="0" indent="0">
              <a:buNone/>
            </a:pPr>
            <a:r>
              <a:rPr lang="en-US" dirty="0" smtClean="0"/>
              <a:t>Provisions </a:t>
            </a:r>
            <a:r>
              <a:rPr lang="en-US" dirty="0" smtClean="0"/>
              <a:t>provides there are 4 situations for which the employer is liable under the </a:t>
            </a:r>
            <a:r>
              <a:rPr lang="en-US" dirty="0" smtClean="0"/>
              <a:t>Act. </a:t>
            </a:r>
            <a:endParaRPr lang="en-US" dirty="0" smtClean="0"/>
          </a:p>
          <a:p>
            <a:pPr marL="0" indent="0">
              <a:buNone/>
            </a:pPr>
            <a:r>
              <a:rPr lang="en-US" dirty="0" smtClean="0"/>
              <a:t>      -The </a:t>
            </a:r>
            <a:r>
              <a:rPr lang="en-US" dirty="0" smtClean="0"/>
              <a:t>workman must have sustained </a:t>
            </a:r>
            <a:r>
              <a:rPr lang="en-US" dirty="0" smtClean="0"/>
              <a:t>personal </a:t>
            </a:r>
            <a:r>
              <a:rPr lang="en-US" dirty="0" smtClean="0"/>
              <a:t>injury </a:t>
            </a:r>
          </a:p>
          <a:p>
            <a:pPr marL="0" indent="0">
              <a:buNone/>
            </a:pPr>
            <a:r>
              <a:rPr lang="en-US" dirty="0" smtClean="0"/>
              <a:t>      -The personal </a:t>
            </a:r>
            <a:r>
              <a:rPr lang="en-US" dirty="0" smtClean="0"/>
              <a:t>injury must have been caused by an accident </a:t>
            </a:r>
          </a:p>
          <a:p>
            <a:pPr marL="0" indent="0">
              <a:buNone/>
            </a:pPr>
            <a:r>
              <a:rPr lang="en-US" dirty="0" smtClean="0"/>
              <a:t>      -The </a:t>
            </a:r>
            <a:r>
              <a:rPr lang="en-US" dirty="0" smtClean="0"/>
              <a:t>accident may have arisen out of and in the course of his employment </a:t>
            </a:r>
          </a:p>
          <a:p>
            <a:pPr marL="0" indent="0">
              <a:buNone/>
            </a:pPr>
            <a:r>
              <a:rPr lang="en-US" dirty="0" smtClean="0"/>
              <a:t>      - The personal </a:t>
            </a:r>
            <a:r>
              <a:rPr lang="en-US" dirty="0" smtClean="0"/>
              <a:t>injury caused to the </a:t>
            </a:r>
            <a:r>
              <a:rPr lang="en-US" dirty="0" smtClean="0"/>
              <a:t>workman </a:t>
            </a:r>
            <a:r>
              <a:rPr lang="en-US" dirty="0" smtClean="0"/>
              <a:t>must have resulted either in the total or partial disablement of the workman for a period exceeding three days or it must have resulted in death of the </a:t>
            </a:r>
            <a:r>
              <a:rPr lang="en-US" dirty="0" smtClean="0"/>
              <a:t>workman. </a:t>
            </a:r>
            <a:endParaRPr lang="en-US" dirty="0"/>
          </a:p>
        </p:txBody>
      </p:sp>
    </p:spTree>
    <p:extLst>
      <p:ext uri="{BB962C8B-B14F-4D97-AF65-F5344CB8AC3E}">
        <p14:creationId xmlns:p14="http://schemas.microsoft.com/office/powerpoint/2010/main" val="206820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latin typeface="Times New Roman" pitchFamily="18" charset="0"/>
                <a:cs typeface="Times New Roman" pitchFamily="18" charset="0"/>
              </a:rPr>
              <a:t>Exceptions</a:t>
            </a:r>
            <a:r>
              <a:rPr lang="en-US" dirty="0" smtClean="0">
                <a:latin typeface="Times New Roman" pitchFamily="18" charset="0"/>
                <a:cs typeface="Times New Roman" pitchFamily="18" charset="0"/>
              </a:rPr>
              <a:t> </a:t>
            </a:r>
          </a:p>
          <a:p>
            <a:pPr marL="0" indent="0" algn="just">
              <a:buNone/>
            </a:pPr>
            <a:r>
              <a:rPr lang="en-US" dirty="0" smtClean="0">
                <a:latin typeface="Times New Roman" pitchFamily="18" charset="0"/>
                <a:cs typeface="Times New Roman" pitchFamily="18" charset="0"/>
              </a:rPr>
              <a:t>       If </a:t>
            </a:r>
            <a:r>
              <a:rPr lang="en-US" dirty="0" smtClean="0">
                <a:latin typeface="Times New Roman" pitchFamily="18" charset="0"/>
                <a:cs typeface="Times New Roman" pitchFamily="18" charset="0"/>
              </a:rPr>
              <a:t>the injury not resulted in serious permanent disablement or in respect of any accident resulting in SPD workman having been at the time under the influence of drink or drug or willful disobedience to safety provisions </a:t>
            </a:r>
            <a:r>
              <a:rPr lang="en-US" dirty="0" err="1" smtClean="0">
                <a:latin typeface="Times New Roman" pitchFamily="18" charset="0"/>
                <a:cs typeface="Times New Roman" pitchFamily="18" charset="0"/>
              </a:rPr>
              <a:t>etc</a:t>
            </a:r>
            <a:r>
              <a:rPr lang="en-US" dirty="0" smtClean="0">
                <a:latin typeface="Times New Roman" pitchFamily="18" charset="0"/>
                <a:cs typeface="Times New Roman" pitchFamily="18" charset="0"/>
              </a:rPr>
              <a:t> </a:t>
            </a:r>
          </a:p>
          <a:p>
            <a:pPr marL="0" indent="0" algn="just">
              <a:buNone/>
            </a:pPr>
            <a:r>
              <a:rPr lang="en-US" dirty="0" smtClean="0">
                <a:latin typeface="Times New Roman" pitchFamily="18" charset="0"/>
                <a:cs typeface="Times New Roman" pitchFamily="18" charset="0"/>
              </a:rPr>
              <a:t>       But </a:t>
            </a:r>
            <a:r>
              <a:rPr lang="en-US" dirty="0" smtClean="0">
                <a:latin typeface="Times New Roman" pitchFamily="18" charset="0"/>
                <a:cs typeface="Times New Roman" pitchFamily="18" charset="0"/>
              </a:rPr>
              <a:t>in case of death and permanent total disablement the employer is not exempted to pay the </a:t>
            </a:r>
            <a:r>
              <a:rPr lang="en-US" dirty="0" smtClean="0">
                <a:latin typeface="Times New Roman" pitchFamily="18" charset="0"/>
                <a:cs typeface="Times New Roman" pitchFamily="18" charset="0"/>
              </a:rPr>
              <a:t>compensation</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According </a:t>
            </a:r>
            <a:r>
              <a:rPr lang="en-US" dirty="0" smtClean="0">
                <a:latin typeface="Times New Roman" pitchFamily="18" charset="0"/>
                <a:cs typeface="Times New Roman" pitchFamily="18" charset="0"/>
              </a:rPr>
              <a:t>to Se 3(5) where workman seeks remedy under the common law then he is barred from seeking remedy under this Act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6258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latin typeface="Times New Roman" pitchFamily="18" charset="0"/>
                <a:cs typeface="Times New Roman" pitchFamily="18" charset="0"/>
              </a:rPr>
              <a:t>Personal  injury </a:t>
            </a:r>
          </a:p>
          <a:p>
            <a:pPr marL="0" indent="0">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Indian </a:t>
            </a:r>
            <a:r>
              <a:rPr lang="en-US" b="1" dirty="0" smtClean="0">
                <a:latin typeface="Times New Roman" pitchFamily="18" charset="0"/>
                <a:cs typeface="Times New Roman" pitchFamily="18" charset="0"/>
              </a:rPr>
              <a:t>news </a:t>
            </a:r>
            <a:r>
              <a:rPr lang="en-US" b="1" dirty="0" smtClean="0">
                <a:latin typeface="Times New Roman" pitchFamily="18" charset="0"/>
                <a:cs typeface="Times New Roman" pitchFamily="18" charset="0"/>
              </a:rPr>
              <a:t>chronicle </a:t>
            </a:r>
            <a:r>
              <a:rPr lang="en-US" b="1" dirty="0" smtClean="0">
                <a:latin typeface="Times New Roman" pitchFamily="18" charset="0"/>
                <a:cs typeface="Times New Roman" pitchFamily="18" charset="0"/>
              </a:rPr>
              <a:t>.v</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lagarus</a:t>
            </a:r>
            <a:endParaRPr lang="en-US" b="1"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In </a:t>
            </a:r>
            <a:r>
              <a:rPr lang="en-US" dirty="0" smtClean="0">
                <a:latin typeface="Times New Roman" pitchFamily="18" charset="0"/>
                <a:cs typeface="Times New Roman" pitchFamily="18" charset="0"/>
              </a:rPr>
              <a:t>this case the workman was employed as an electrician in the press. As a part of his duty he had on and oftenly move from heating place to cooling place and vice-versa. He was attacked by pneumonia and died after a short illness of five days </a:t>
            </a:r>
          </a:p>
          <a:p>
            <a:pPr marL="0" indent="0" algn="just">
              <a:buNone/>
            </a:pPr>
            <a:r>
              <a:rPr lang="en-US" dirty="0" smtClean="0">
                <a:latin typeface="Times New Roman" pitchFamily="18" charset="0"/>
                <a:cs typeface="Times New Roman" pitchFamily="18" charset="0"/>
              </a:rPr>
              <a:t>   Court </a:t>
            </a:r>
            <a:r>
              <a:rPr lang="en-US" dirty="0" smtClean="0">
                <a:latin typeface="Times New Roman" pitchFamily="18" charset="0"/>
                <a:cs typeface="Times New Roman" pitchFamily="18" charset="0"/>
              </a:rPr>
              <a:t>held that injury is caused by a nature of work and the employer is liable under se 3 the Act because the injury is not confined only to physical injury. </a:t>
            </a:r>
          </a:p>
        </p:txBody>
      </p:sp>
    </p:spTree>
    <p:extLst>
      <p:ext uri="{BB962C8B-B14F-4D97-AF65-F5344CB8AC3E}">
        <p14:creationId xmlns:p14="http://schemas.microsoft.com/office/powerpoint/2010/main" val="2353444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b="1" dirty="0"/>
              <a:t>UOI .v. harpool </a:t>
            </a:r>
          </a:p>
          <a:p>
            <a:pPr marL="0" indent="0" algn="just">
              <a:buNone/>
            </a:pPr>
            <a:r>
              <a:rPr lang="en-US" dirty="0" smtClean="0"/>
              <a:t>     In </a:t>
            </a:r>
            <a:r>
              <a:rPr lang="en-US" dirty="0"/>
              <a:t>this case a workman during the discharge of his duty was hit by an insect led to amputation of leg and which was resulted in permanent disablement </a:t>
            </a:r>
          </a:p>
          <a:p>
            <a:pPr marL="0" indent="0" algn="just">
              <a:buNone/>
            </a:pPr>
            <a:r>
              <a:rPr lang="en-US" dirty="0" smtClean="0"/>
              <a:t>    Court </a:t>
            </a:r>
            <a:r>
              <a:rPr lang="en-US" dirty="0"/>
              <a:t>held that biting was an injury by accident and further observed that an accident within Se 3 need not be confined to injury caused by some mechanical process or by vehicle  </a:t>
            </a:r>
          </a:p>
        </p:txBody>
      </p:sp>
    </p:spTree>
    <p:extLst>
      <p:ext uri="{BB962C8B-B14F-4D97-AF65-F5344CB8AC3E}">
        <p14:creationId xmlns:p14="http://schemas.microsoft.com/office/powerpoint/2010/main" val="1650024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t>Arising </a:t>
            </a:r>
            <a:r>
              <a:rPr lang="en-US" b="1" dirty="0" smtClean="0"/>
              <a:t>out of and in the course of </a:t>
            </a:r>
            <a:r>
              <a:rPr lang="en-US" b="1" dirty="0" smtClean="0"/>
              <a:t>employment</a:t>
            </a:r>
          </a:p>
          <a:p>
            <a:r>
              <a:rPr lang="en-US" b="1" dirty="0"/>
              <a:t> </a:t>
            </a:r>
            <a:r>
              <a:rPr lang="en-US" b="1" dirty="0" smtClean="0"/>
              <a:t> </a:t>
            </a:r>
            <a:r>
              <a:rPr lang="en-US" b="1" dirty="0" smtClean="0"/>
              <a:t> </a:t>
            </a:r>
            <a:r>
              <a:rPr lang="en-US" b="1" dirty="0" err="1"/>
              <a:t>S</a:t>
            </a:r>
            <a:r>
              <a:rPr lang="en-US" b="1" dirty="0" err="1" smtClean="0"/>
              <a:t>mt</a:t>
            </a:r>
            <a:r>
              <a:rPr lang="en-US" b="1" dirty="0" smtClean="0"/>
              <a:t> </a:t>
            </a:r>
            <a:r>
              <a:rPr lang="en-US" b="1" dirty="0" err="1" smtClean="0"/>
              <a:t>Koduri</a:t>
            </a:r>
            <a:r>
              <a:rPr lang="en-US" b="1" dirty="0" smtClean="0"/>
              <a:t> .v. </a:t>
            </a:r>
            <a:r>
              <a:rPr lang="en-US" b="1" dirty="0" err="1" smtClean="0"/>
              <a:t>Polangi</a:t>
            </a:r>
            <a:r>
              <a:rPr lang="en-US" b="1" dirty="0" smtClean="0"/>
              <a:t> </a:t>
            </a:r>
            <a:r>
              <a:rPr lang="en-US" b="1" dirty="0" err="1" smtClean="0"/>
              <a:t>Atchamma</a:t>
            </a:r>
            <a:endParaRPr lang="en-US" b="1" dirty="0" smtClean="0"/>
          </a:p>
          <a:p>
            <a:pPr marL="0" indent="0" algn="just">
              <a:buNone/>
            </a:pPr>
            <a:r>
              <a:rPr lang="en-US" b="1" dirty="0" smtClean="0"/>
              <a:t>    </a:t>
            </a:r>
            <a:r>
              <a:rPr lang="en-US" dirty="0" smtClean="0"/>
              <a:t>In this a person was the employee in the lorry belonging to his employer carrying quarry material from the quarry site to the work spot of the </a:t>
            </a:r>
            <a:r>
              <a:rPr lang="en-US" dirty="0" smtClean="0"/>
              <a:t>P</a:t>
            </a:r>
            <a:r>
              <a:rPr lang="en-US" dirty="0" smtClean="0"/>
              <a:t>.W.D. </a:t>
            </a:r>
          </a:p>
          <a:p>
            <a:pPr marL="0" indent="0" algn="just">
              <a:buNone/>
            </a:pPr>
            <a:r>
              <a:rPr lang="en-US" dirty="0"/>
              <a:t> </a:t>
            </a:r>
            <a:r>
              <a:rPr lang="en-US" dirty="0" smtClean="0"/>
              <a:t> While the lorry was moving he attempted to hit a rabbit passing on the road and in the attempt he fell down from the lorry and died.</a:t>
            </a:r>
          </a:p>
          <a:p>
            <a:pPr marL="0" indent="0" algn="just">
              <a:buNone/>
            </a:pPr>
            <a:r>
              <a:rPr lang="en-US" dirty="0" smtClean="0"/>
              <a:t>Court held that the act which resulted in the accident has no nexus with the work for which the employee is employed hence, she is not entitled for compensation.</a:t>
            </a:r>
            <a:endParaRPr lang="en-US" dirty="0"/>
          </a:p>
        </p:txBody>
      </p:sp>
    </p:spTree>
    <p:extLst>
      <p:ext uri="{BB962C8B-B14F-4D97-AF65-F5344CB8AC3E}">
        <p14:creationId xmlns:p14="http://schemas.microsoft.com/office/powerpoint/2010/main" val="173555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b="1" dirty="0" smtClean="0">
                <a:latin typeface="Times New Roman" pitchFamily="18" charset="0"/>
                <a:cs typeface="Times New Roman" pitchFamily="18" charset="0"/>
              </a:rPr>
              <a:t>National Iron and steel co. Ltd. V. </a:t>
            </a:r>
            <a:r>
              <a:rPr lang="en-US" b="1" dirty="0" err="1" smtClean="0">
                <a:latin typeface="Times New Roman" pitchFamily="18" charset="0"/>
                <a:cs typeface="Times New Roman" pitchFamily="18" charset="0"/>
              </a:rPr>
              <a:t>Manorama</a:t>
            </a:r>
            <a:endParaRPr lang="en-US" b="1" dirty="0" smtClean="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 boy was employed by the appellant in a tea shop. While performing his duty he was attacked by a violent mob of factory workers. The police fired upon the mob in order to control the same but unfortunately the was severely wounded by a bullet and died.</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held the accident was in the course of his employment and the mother of deceased is entitled for compensation.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21354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Notional Extension under Section 3</a:t>
            </a:r>
          </a:p>
          <a:p>
            <a:pPr marL="0" indent="0" algn="just">
              <a:buNone/>
            </a:pPr>
            <a:r>
              <a:rPr lang="en-US" dirty="0"/>
              <a:t> </a:t>
            </a:r>
            <a:r>
              <a:rPr lang="en-US" dirty="0" smtClean="0"/>
              <a:t>      The aforesaid expression is the key to sec.3.indeed it has been subject matter of judicial controversy in a series of decided cases. if we go by language of sec.3 the journey to and from the place of employment being excluded but through judicial interpretation </a:t>
            </a:r>
            <a:r>
              <a:rPr lang="en-US" dirty="0">
                <a:solidFill>
                  <a:prstClr val="black"/>
                </a:solidFill>
              </a:rPr>
              <a:t>by way of </a:t>
            </a:r>
            <a:r>
              <a:rPr lang="en-US" dirty="0" smtClean="0">
                <a:solidFill>
                  <a:prstClr val="black"/>
                </a:solidFill>
              </a:rPr>
              <a:t>Notional Extension theory a workmen may be regarded as in the course  of his employment even though he has not reached or has left the premises of his employer.</a:t>
            </a:r>
            <a:endParaRPr lang="en-US" dirty="0"/>
          </a:p>
        </p:txBody>
      </p:sp>
    </p:spTree>
    <p:extLst>
      <p:ext uri="{BB962C8B-B14F-4D97-AF65-F5344CB8AC3E}">
        <p14:creationId xmlns:p14="http://schemas.microsoft.com/office/powerpoint/2010/main" val="724545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747</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Employees Compensation Act,1923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12</cp:revision>
  <dcterms:created xsi:type="dcterms:W3CDTF">2006-08-16T00:00:00Z</dcterms:created>
  <dcterms:modified xsi:type="dcterms:W3CDTF">2021-03-13T06:53:52Z</dcterms:modified>
</cp:coreProperties>
</file>