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4" r:id="rId6"/>
    <p:sldId id="263" r:id="rId7"/>
    <p:sldId id="265" r:id="rId8"/>
    <p:sldId id="266" r:id="rId9"/>
    <p:sldId id="267" r:id="rId10"/>
    <p:sldId id="268" r:id="rId11"/>
    <p:sldId id="261"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The </a:t>
            </a:r>
            <a:r>
              <a:rPr lang="en-US" sz="4000" dirty="0" smtClean="0">
                <a:latin typeface="Times New Roman" pitchFamily="18" charset="0"/>
                <a:cs typeface="Times New Roman" pitchFamily="18" charset="0"/>
              </a:rPr>
              <a:t>Specific</a:t>
            </a:r>
            <a:r>
              <a:rPr lang="en-US" dirty="0" smtClean="0">
                <a:latin typeface="Times New Roman" pitchFamily="18" charset="0"/>
                <a:cs typeface="Times New Roman" pitchFamily="18" charset="0"/>
              </a:rPr>
              <a:t> Relief (Amendment) Act,2018-An Overview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Introduction</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Features of the Amendment Act</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Conclusion</a:t>
            </a: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Other Amendments…  affixed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Amendment to section-6 </a:t>
            </a:r>
          </a:p>
          <a:p>
            <a:r>
              <a:rPr lang="en-US" sz="2400" dirty="0" smtClean="0">
                <a:latin typeface="Times New Roman" pitchFamily="18" charset="0"/>
                <a:cs typeface="Times New Roman" pitchFamily="18" charset="0"/>
              </a:rPr>
              <a:t>Before –only the person wrongly dispossessed or any person claiming through him could recover the immovable property,</a:t>
            </a:r>
          </a:p>
          <a:p>
            <a:r>
              <a:rPr lang="en-US" sz="2400" dirty="0" smtClean="0">
                <a:latin typeface="Times New Roman" pitchFamily="18" charset="0"/>
                <a:cs typeface="Times New Roman" pitchFamily="18" charset="0"/>
              </a:rPr>
              <a:t>Now-even the person through whom the aggrieved person had been in possession of the immovable property.</a:t>
            </a:r>
          </a:p>
          <a:p>
            <a:r>
              <a:rPr lang="en-US" sz="2400" dirty="0" smtClean="0">
                <a:latin typeface="Times New Roman" pitchFamily="18" charset="0"/>
                <a:cs typeface="Times New Roman" pitchFamily="18" charset="0"/>
              </a:rPr>
              <a:t>Amendment to Section 11(2) provided that a contract made by a trustee in excess of his powers or in breach of trust cannot be specifically enforced</a:t>
            </a:r>
            <a:r>
              <a:rPr lang="en-US" dirty="0" smtClean="0">
                <a:latin typeface="Times New Roman" pitchFamily="18" charset="0"/>
                <a:cs typeface="Times New Roman" pitchFamily="18" charset="0"/>
              </a:rPr>
              <a:t>.</a:t>
            </a:r>
          </a:p>
          <a:p>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Conclusion</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32500" lnSpcReduction="20000"/>
          </a:bodyPr>
          <a:lstStyle/>
          <a:p>
            <a:r>
              <a:rPr lang="en-US" sz="5600" dirty="0" smtClean="0">
                <a:latin typeface="Times New Roman" pitchFamily="18" charset="0"/>
                <a:cs typeface="Times New Roman" pitchFamily="18" charset="0"/>
              </a:rPr>
              <a:t> The Specific Relief(Amendment) Act, 2018 has brought a drastic change in the specific remedy in the form of specific performance of the contract under section 10. </a:t>
            </a:r>
          </a:p>
          <a:p>
            <a:pPr>
              <a:buNone/>
            </a:pPr>
            <a:r>
              <a:rPr lang="en-US" sz="5600" dirty="0" smtClean="0">
                <a:latin typeface="Times New Roman" pitchFamily="18" charset="0"/>
                <a:cs typeface="Times New Roman" pitchFamily="18" charset="0"/>
              </a:rPr>
              <a:t> </a:t>
            </a:r>
          </a:p>
          <a:p>
            <a:r>
              <a:rPr lang="en-US" sz="5600" dirty="0" smtClean="0">
                <a:latin typeface="Times New Roman" pitchFamily="18" charset="0"/>
                <a:cs typeface="Times New Roman" pitchFamily="18" charset="0"/>
              </a:rPr>
              <a:t>The remedy in the form of specific performance of the contract is not subject to the discretion of the court, </a:t>
            </a:r>
          </a:p>
          <a:p>
            <a:pPr>
              <a:buNone/>
            </a:pPr>
            <a:r>
              <a:rPr lang="en-US" sz="5600" dirty="0" smtClean="0">
                <a:latin typeface="Times New Roman" pitchFamily="18" charset="0"/>
                <a:cs typeface="Times New Roman" pitchFamily="18" charset="0"/>
              </a:rPr>
              <a:t> </a:t>
            </a:r>
          </a:p>
          <a:p>
            <a:r>
              <a:rPr lang="en-US" sz="5600" dirty="0" smtClean="0">
                <a:latin typeface="Times New Roman" pitchFamily="18" charset="0"/>
                <a:cs typeface="Times New Roman" pitchFamily="18" charset="0"/>
              </a:rPr>
              <a:t>The court is bound to give relief in the form of specific performance of the contract in case of breach of contract. </a:t>
            </a:r>
          </a:p>
          <a:p>
            <a:pPr>
              <a:buNone/>
            </a:pPr>
            <a:r>
              <a:rPr lang="en-US" sz="5600" dirty="0" smtClean="0">
                <a:latin typeface="Times New Roman" pitchFamily="18" charset="0"/>
                <a:cs typeface="Times New Roman" pitchFamily="18" charset="0"/>
              </a:rPr>
              <a:t> </a:t>
            </a:r>
          </a:p>
          <a:p>
            <a:r>
              <a:rPr lang="en-US" sz="5600" dirty="0" smtClean="0">
                <a:latin typeface="Times New Roman" pitchFamily="18" charset="0"/>
                <a:cs typeface="Times New Roman" pitchFamily="18" charset="0"/>
              </a:rPr>
              <a:t>In case of breach of contract the aggrieved party may call upon other party to perform their part of contract if they fail to do so then aggrieved party is entitled for substituted performance of the contract.</a:t>
            </a:r>
          </a:p>
          <a:p>
            <a:pPr>
              <a:buNone/>
            </a:pPr>
            <a:r>
              <a:rPr lang="en-US" sz="5600" dirty="0" smtClean="0">
                <a:latin typeface="Times New Roman" pitchFamily="18" charset="0"/>
                <a:cs typeface="Times New Roman" pitchFamily="18" charset="0"/>
              </a:rPr>
              <a:t> </a:t>
            </a:r>
          </a:p>
          <a:p>
            <a:pPr>
              <a:buNone/>
            </a:pPr>
            <a:r>
              <a:rPr lang="en-US" sz="5600"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Contd..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2018 Act, has brought effective remedy in case of breach of contract.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The 2018 Act, has also framed special rules for completion of infrastructure project on time and also to  dispose of such suits within a period of twelve months from the date of service of summons to the defendant and to extend the period for another six months in aggregate after recording reasons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In summation, the Amendment is  welcome change as law makers have attempted to strengthen the existing law pertaining to specific performance of contracts and mitigate uncertainties in enforcement of such contracts. Indeed, the Amendment has widened the scope of specific performance as a remedy to contracting parties irrespective of whether damages are an adequate relief. </a:t>
            </a:r>
          </a:p>
          <a:p>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Introduction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The Specific Relief (Amendment) Act,2018-came into force on August 1, 2018.</a:t>
            </a:r>
          </a:p>
          <a:p>
            <a:pPr>
              <a:buNone/>
            </a:pP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Aims:</a:t>
            </a:r>
          </a:p>
          <a:p>
            <a:pPr>
              <a:buNone/>
            </a:pPr>
            <a:r>
              <a:rPr lang="en-US" sz="2400" dirty="0" smtClean="0">
                <a:latin typeface="Times New Roman" pitchFamily="18" charset="0"/>
                <a:cs typeface="Times New Roman" pitchFamily="18" charset="0"/>
              </a:rPr>
              <a:t>           -to improve the global ranking on the enforceability of contracts.</a:t>
            </a:r>
          </a:p>
          <a:p>
            <a:pPr>
              <a:buNone/>
            </a:pPr>
            <a:r>
              <a:rPr lang="en-US" sz="2400" dirty="0" smtClean="0">
                <a:latin typeface="Times New Roman" pitchFamily="18" charset="0"/>
                <a:cs typeface="Times New Roman" pitchFamily="18" charset="0"/>
              </a:rPr>
              <a:t>          - to reduce the intervention of the courts to ensure that public works contracts can function smoothly.</a:t>
            </a:r>
          </a:p>
          <a:p>
            <a:pPr>
              <a:buNone/>
            </a:pPr>
            <a:r>
              <a:rPr lang="en-US" sz="2400" dirty="0" smtClean="0">
                <a:latin typeface="Times New Roman" pitchFamily="18" charset="0"/>
                <a:cs typeface="Times New Roman" pitchFamily="18" charset="0"/>
              </a:rPr>
              <a:t>          -seeks to address the issue of delay in relation to the enforceability of contracts.</a:t>
            </a:r>
          </a:p>
          <a:p>
            <a:pPr>
              <a:buNone/>
            </a:pPr>
            <a:endParaRPr lang="en-US"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Features of the Amendment Act</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600" dirty="0" smtClean="0">
                <a:latin typeface="Times New Roman" pitchFamily="18" charset="0"/>
                <a:cs typeface="Times New Roman" pitchFamily="18" charset="0"/>
              </a:rPr>
              <a:t>Specific performance will be a general rule rather than a limited right</a:t>
            </a:r>
          </a:p>
          <a:p>
            <a:r>
              <a:rPr lang="en-US" sz="2600" dirty="0" smtClean="0">
                <a:latin typeface="Times New Roman" pitchFamily="18" charset="0"/>
                <a:cs typeface="Times New Roman" pitchFamily="18" charset="0"/>
              </a:rPr>
              <a:t>Contracts which cannot  be specifically enforceable</a:t>
            </a:r>
          </a:p>
          <a:p>
            <a:r>
              <a:rPr lang="en-US" sz="2600" dirty="0" smtClean="0">
                <a:latin typeface="Times New Roman" pitchFamily="18" charset="0"/>
                <a:cs typeface="Times New Roman" pitchFamily="18" charset="0"/>
              </a:rPr>
              <a:t> Power of the Court to engage experts</a:t>
            </a:r>
          </a:p>
          <a:p>
            <a:r>
              <a:rPr lang="en-US" sz="2600" dirty="0" smtClean="0">
                <a:latin typeface="Times New Roman" pitchFamily="18" charset="0"/>
                <a:cs typeface="Times New Roman" pitchFamily="18" charset="0"/>
              </a:rPr>
              <a:t>The inclusion of Limited Liability Partnerships (LLP)</a:t>
            </a:r>
          </a:p>
          <a:p>
            <a:r>
              <a:rPr lang="en-US" sz="2600" dirty="0" smtClean="0">
                <a:latin typeface="Times New Roman" pitchFamily="18" charset="0"/>
                <a:cs typeface="Times New Roman" pitchFamily="18" charset="0"/>
              </a:rPr>
              <a:t>Substituted performance</a:t>
            </a:r>
          </a:p>
          <a:p>
            <a:r>
              <a:rPr lang="en-US" sz="2600" dirty="0" smtClean="0">
                <a:latin typeface="Times New Roman" pitchFamily="18" charset="0"/>
                <a:cs typeface="Times New Roman" pitchFamily="18" charset="0"/>
              </a:rPr>
              <a:t>No injunction against infrastructure projects</a:t>
            </a:r>
          </a:p>
          <a:p>
            <a:pPr>
              <a:buNone/>
            </a:pPr>
            <a:r>
              <a:rPr lang="en-US" sz="2600" dirty="0" smtClean="0">
                <a:latin typeface="Times New Roman" pitchFamily="18" charset="0"/>
                <a:cs typeface="Times New Roman" pitchFamily="18" charset="0"/>
              </a:rPr>
              <a:t/>
            </a:r>
            <a:br>
              <a:rPr lang="en-US" sz="2600" dirty="0" smtClean="0">
                <a:latin typeface="Times New Roman" pitchFamily="18" charset="0"/>
                <a:cs typeface="Times New Roman" pitchFamily="18" charset="0"/>
              </a:rPr>
            </a:br>
            <a:endParaRPr lang="en-US" sz="2600" dirty="0" smtClean="0">
              <a:latin typeface="Times New Roman" pitchFamily="18" charset="0"/>
              <a:cs typeface="Times New Roman" pitchFamily="18" charset="0"/>
            </a:endParaRPr>
          </a:p>
          <a:p>
            <a:endParaRPr lang="en-US" sz="26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fontScale="90000"/>
          </a:bodyPr>
          <a:lstStyle/>
          <a:p>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Specific performance will be a general rule rather than a limited right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25000" lnSpcReduction="20000"/>
          </a:bodyPr>
          <a:lstStyle/>
          <a:p>
            <a:endParaRPr lang="en-US" sz="2800" b="1"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Section 10 of the Act substitutes the words “may, in the discretion of </a:t>
            </a:r>
            <a:r>
              <a:rPr lang="en-US" sz="6400" dirty="0" smtClean="0">
                <a:latin typeface="Times New Roman" pitchFamily="18" charset="0"/>
                <a:cs typeface="Times New Roman" pitchFamily="18" charset="0"/>
              </a:rPr>
              <a:t>the court” with “shall</a:t>
            </a:r>
            <a:r>
              <a:rPr lang="en-US" sz="6400" b="1" dirty="0" smtClean="0">
                <a:latin typeface="Times New Roman" pitchFamily="18" charset="0"/>
                <a:cs typeface="Times New Roman" pitchFamily="18" charset="0"/>
              </a:rPr>
              <a:t> </a:t>
            </a:r>
            <a:r>
              <a:rPr lang="en-US" sz="6400" dirty="0" smtClean="0">
                <a:latin typeface="Times New Roman" pitchFamily="18" charset="0"/>
                <a:cs typeface="Times New Roman" pitchFamily="18" charset="0"/>
              </a:rPr>
              <a:t>be enforced by the court”.</a:t>
            </a:r>
          </a:p>
          <a:p>
            <a:pPr>
              <a:buNone/>
            </a:pPr>
            <a:endParaRPr lang="en-US" sz="72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 This amendment makes the relief for specific performance a statutory remedy instead of an equitable discretionary remedy.</a:t>
            </a:r>
          </a:p>
          <a:p>
            <a:endParaRPr lang="en-US" sz="72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Courts can no more act in discretion but are under obligation to grant specific performance unless expressly barred by the provisions stated in the Specific Relief Act, 1963 (“Act”) i.e. Sections 11(2), 14 and16.</a:t>
            </a:r>
          </a:p>
          <a:p>
            <a:pPr>
              <a:buNone/>
            </a:pPr>
            <a:endParaRPr lang="en-US" sz="72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It means that except the cases covered  under section 11(2), 14 and 16, court is bound to give remedy in the form of specific performance of the contract. </a:t>
            </a:r>
          </a:p>
          <a:p>
            <a:endParaRPr lang="en-US" sz="96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By way of amendment ….all the discretion in Court is taken away by the Parliament by stating the specific performance of a contract shall be enforceable </a:t>
            </a:r>
          </a:p>
          <a:p>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Contracts which cannot  be specifically enforceable</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r>
              <a:rPr lang="en-US" sz="2600" dirty="0" smtClean="0">
                <a:latin typeface="Times New Roman" pitchFamily="18" charset="0"/>
                <a:cs typeface="Times New Roman" pitchFamily="18" charset="0"/>
              </a:rPr>
              <a:t>It aims to retain some of the unamended clauses</a:t>
            </a:r>
          </a:p>
          <a:p>
            <a:r>
              <a:rPr lang="en-US" sz="2600" dirty="0" smtClean="0">
                <a:latin typeface="Times New Roman" pitchFamily="18" charset="0"/>
                <a:cs typeface="Times New Roman" pitchFamily="18" charset="0"/>
              </a:rPr>
              <a:t>The amended Section 14 now recognizes only 4 categories of contracts that cannot be specifically enforced, namely: </a:t>
            </a:r>
          </a:p>
          <a:p>
            <a:pPr lvl="0">
              <a:buNone/>
            </a:pPr>
            <a:r>
              <a:rPr lang="en-US" sz="2600" dirty="0" smtClean="0">
                <a:latin typeface="Times New Roman" pitchFamily="18" charset="0"/>
                <a:cs typeface="Times New Roman" pitchFamily="18" charset="0"/>
              </a:rPr>
              <a:t>contract where a party has obtained ‘substituted performance’ under Section 20</a:t>
            </a:r>
          </a:p>
          <a:p>
            <a:pPr lvl="0">
              <a:buNone/>
            </a:pPr>
            <a:r>
              <a:rPr lang="en-US" sz="2600" dirty="0" smtClean="0">
                <a:latin typeface="Times New Roman" pitchFamily="18" charset="0"/>
                <a:cs typeface="Times New Roman" pitchFamily="18" charset="0"/>
              </a:rPr>
              <a:t> a contract involving performance of a continuous duty which cannot be supervised by courts</a:t>
            </a:r>
          </a:p>
          <a:p>
            <a:pPr lvl="0">
              <a:buNone/>
            </a:pPr>
            <a:r>
              <a:rPr lang="en-US" sz="2600" dirty="0" smtClean="0">
                <a:latin typeface="Times New Roman" pitchFamily="18" charset="0"/>
                <a:cs typeface="Times New Roman" pitchFamily="18" charset="0"/>
              </a:rPr>
              <a:t> a contract so dependent on the personal qualifications of the parties that the court cannot enforce specific performance of material terms; and</a:t>
            </a:r>
          </a:p>
          <a:p>
            <a:pPr lvl="0">
              <a:buNone/>
            </a:pPr>
            <a:r>
              <a:rPr lang="en-US" sz="2600" dirty="0" smtClean="0">
                <a:latin typeface="Times New Roman" pitchFamily="18" charset="0"/>
                <a:cs typeface="Times New Roman" pitchFamily="18" charset="0"/>
              </a:rPr>
              <a:t>a contract of a determinable nature.</a:t>
            </a:r>
          </a:p>
          <a:p>
            <a:endParaRPr lang="en-US"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Power of the Court to engage experts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US" sz="2800" dirty="0" smtClean="0">
                <a:latin typeface="Times New Roman" pitchFamily="18" charset="0"/>
                <a:cs typeface="Times New Roman" pitchFamily="18" charset="0"/>
              </a:rPr>
              <a:t>Insertion of new - section 14A</a:t>
            </a:r>
          </a:p>
          <a:p>
            <a:r>
              <a:rPr lang="en-US" sz="2800" dirty="0" smtClean="0">
                <a:latin typeface="Times New Roman" pitchFamily="18" charset="0"/>
                <a:cs typeface="Times New Roman" pitchFamily="18" charset="0"/>
              </a:rPr>
              <a:t>To assist the court on any specific issue involved in the suit </a:t>
            </a:r>
          </a:p>
          <a:p>
            <a:r>
              <a:rPr lang="en-US" sz="2800" dirty="0" smtClean="0">
                <a:latin typeface="Times New Roman" pitchFamily="18" charset="0"/>
                <a:cs typeface="Times New Roman" pitchFamily="18" charset="0"/>
              </a:rPr>
              <a:t>Court may direct any person to give relevant information to the Expert or produce or provide access to any relevant documents, goods or any other property for his inspection</a:t>
            </a:r>
          </a:p>
          <a:p>
            <a:r>
              <a:rPr lang="en-US" sz="2800" dirty="0" smtClean="0">
                <a:latin typeface="Times New Roman" pitchFamily="18" charset="0"/>
                <a:cs typeface="Times New Roman" pitchFamily="18" charset="0"/>
              </a:rPr>
              <a:t>The opinion/report of the expert shall form part of the suit…..any parties may examine the expert personally </a:t>
            </a:r>
          </a:p>
          <a:p>
            <a:r>
              <a:rPr lang="en-US" sz="2800" dirty="0" smtClean="0">
                <a:latin typeface="Times New Roman" pitchFamily="18" charset="0"/>
                <a:cs typeface="Times New Roman" pitchFamily="18" charset="0"/>
              </a:rPr>
              <a:t>The expert shall have a right to fee/cost/expense … that  is to be paid by the parties ,at such time fixed by the court.</a:t>
            </a: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The inclusion of (LLP) </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Limited Liability Partnerships (LLP) section 15(</a:t>
            </a:r>
            <a:r>
              <a:rPr lang="en-US" sz="2800" dirty="0" err="1" smtClean="0">
                <a:latin typeface="Times New Roman" pitchFamily="18" charset="0"/>
                <a:cs typeface="Times New Roman" pitchFamily="18" charset="0"/>
              </a:rPr>
              <a:t>fa</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By way of this amendment a new category of entities is  introduced who are entitled to claim specific performance of contract.</a:t>
            </a:r>
          </a:p>
          <a:p>
            <a:r>
              <a:rPr lang="en-US" sz="2800" dirty="0" smtClean="0">
                <a:latin typeface="Times New Roman" pitchFamily="18" charset="0"/>
                <a:cs typeface="Times New Roman" pitchFamily="18" charset="0"/>
              </a:rPr>
              <a:t>The newly inserted Sections 15(</a:t>
            </a:r>
            <a:r>
              <a:rPr lang="en-US" sz="2800" dirty="0" err="1" smtClean="0">
                <a:latin typeface="Times New Roman" pitchFamily="18" charset="0"/>
                <a:cs typeface="Times New Roman" pitchFamily="18" charset="0"/>
              </a:rPr>
              <a:t>fa</a:t>
            </a:r>
            <a:r>
              <a:rPr lang="en-US" sz="2800" dirty="0" smtClean="0">
                <a:latin typeface="Times New Roman" pitchFamily="18" charset="0"/>
                <a:cs typeface="Times New Roman" pitchFamily="18" charset="0"/>
              </a:rPr>
              <a:t>) and 19(ca) provide that an LLP which is created out of one LLP amalgamating with another can sue or be sued in a suit for a specific performance</a:t>
            </a:r>
            <a:endParaRPr lang="en-US"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Substituted </a:t>
            </a:r>
            <a:r>
              <a:rPr lang="en-US" sz="3600" dirty="0" smtClean="0">
                <a:latin typeface="Times New Roman" pitchFamily="18" charset="0"/>
                <a:cs typeface="Times New Roman" pitchFamily="18" charset="0"/>
              </a:rPr>
              <a:t>performance-section</a:t>
            </a:r>
            <a:r>
              <a:rPr lang="en-US" sz="3600" b="1"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20</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The Amendment Act also amends Section 20 of the Act to provide for substituted performance</a:t>
            </a:r>
            <a:r>
              <a:rPr lang="en-US" sz="2400" i="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In the event of a breach of a contract, the aggrieved party is entitled to arrange for the performance of the contract by a third party or by his own agency, and, to recover the costs and expenses actually incurred.</a:t>
            </a:r>
          </a:p>
          <a:p>
            <a:r>
              <a:rPr lang="en-US" sz="2400" dirty="0" smtClean="0">
                <a:latin typeface="Times New Roman" pitchFamily="18" charset="0"/>
                <a:cs typeface="Times New Roman" pitchFamily="18" charset="0"/>
              </a:rPr>
              <a:t>This however does not prevent the aggrieved party from claiming compensation from the defaulting party.</a:t>
            </a:r>
          </a:p>
          <a:p>
            <a:r>
              <a:rPr lang="en-US" sz="2400" dirty="0" smtClean="0">
                <a:latin typeface="Times New Roman" pitchFamily="18" charset="0"/>
                <a:cs typeface="Times New Roman" pitchFamily="18" charset="0"/>
              </a:rPr>
              <a:t>It is thus evident  that, once such substituted performance is sought, the aggrieved party would not be entitled to seek specific performance of the contract.</a:t>
            </a:r>
          </a:p>
          <a:p>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latin typeface="Times New Roman" pitchFamily="18" charset="0"/>
                <a:cs typeface="Times New Roman" pitchFamily="18" charset="0"/>
              </a:rPr>
              <a:t>No injunction </a:t>
            </a:r>
            <a:r>
              <a:rPr lang="en-US" sz="3200" dirty="0" smtClean="0">
                <a:latin typeface="Times New Roman" pitchFamily="18" charset="0"/>
                <a:cs typeface="Times New Roman" pitchFamily="18" charset="0"/>
              </a:rPr>
              <a:t>against infrastructure </a:t>
            </a:r>
            <a:r>
              <a:rPr lang="en-US" sz="3200" dirty="0" smtClean="0">
                <a:latin typeface="Times New Roman" pitchFamily="18" charset="0"/>
                <a:cs typeface="Times New Roman" pitchFamily="18" charset="0"/>
              </a:rPr>
              <a:t>projects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buNone/>
            </a:pP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Specific Relief (Amendment) Act, 2018 also provides provisions regarding fast disposal of suit relating to infrastructure projects </a:t>
            </a:r>
          </a:p>
          <a:p>
            <a:r>
              <a:rPr lang="en-US" sz="2000" dirty="0" smtClean="0">
                <a:latin typeface="Times New Roman" pitchFamily="18" charset="0"/>
                <a:cs typeface="Times New Roman" pitchFamily="18" charset="0"/>
              </a:rPr>
              <a:t>The object of section 20 A is to reduce court intervention in infrastructure projects and also, to ensure that public interest attached to such projects is not affected by court proceedings. </a:t>
            </a:r>
          </a:p>
          <a:p>
            <a:r>
              <a:rPr lang="en-US" sz="2000" dirty="0" smtClean="0">
                <a:latin typeface="Times New Roman" pitchFamily="18" charset="0"/>
                <a:cs typeface="Times New Roman" pitchFamily="18" charset="0"/>
              </a:rPr>
              <a:t>The new section 20 A, which provides that no injunction shall be granted by a court in a suit that involves a contract relating to an infrastructure project, </a:t>
            </a:r>
          </a:p>
          <a:p>
            <a:r>
              <a:rPr lang="en-US" sz="2000" dirty="0" smtClean="0">
                <a:latin typeface="Times New Roman" pitchFamily="18" charset="0"/>
                <a:cs typeface="Times New Roman" pitchFamily="18" charset="0"/>
              </a:rPr>
              <a:t>Where granting injunction would cause impediment or delay in the progress or completion of any infrastructure project or interfere with the continued provision of relevant facility thereto or services being the subject matter of such project.(section 41(ha)) </a:t>
            </a:r>
          </a:p>
          <a:p>
            <a:pPr>
              <a:buNone/>
            </a:pPr>
            <a:r>
              <a:rPr lang="en-US" sz="2000" dirty="0" smtClean="0">
                <a:latin typeface="Times New Roman" pitchFamily="18" charset="0"/>
                <a:cs typeface="Times New Roman" pitchFamily="18" charset="0"/>
              </a:rPr>
              <a:t> </a:t>
            </a:r>
          </a:p>
          <a:p>
            <a:endParaRPr lang="en-US"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TotalTime>
  <Words>679</Words>
  <Application>Microsoft Office PowerPoint</Application>
  <PresentationFormat>On-screen Show (4:3)</PresentationFormat>
  <Paragraphs>85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The Specific Relief (Amendment) Act,2018-An Overview </vt:lpstr>
      <vt:lpstr> Introduction </vt:lpstr>
      <vt:lpstr> Features of the Amendment Act </vt:lpstr>
      <vt:lpstr>  Specific performance will be a general rule rather than a limited right </vt:lpstr>
      <vt:lpstr> Contracts which cannot  be specifically enforceable  </vt:lpstr>
      <vt:lpstr> Power of the Court to engage experts</vt:lpstr>
      <vt:lpstr>  The inclusion of (LLP)  </vt:lpstr>
      <vt:lpstr> Substituted performance-section 20 </vt:lpstr>
      <vt:lpstr>No injunction against infrastructure projects</vt:lpstr>
      <vt:lpstr>Other Amendments…  affixed </vt:lpstr>
      <vt:lpstr> Conclusion </vt:lpstr>
      <vt:lpstr>Contd..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Specific Relief (Amendment) Act,2018-An Overview </dc:title>
  <dc:creator>LAW</dc:creator>
  <cp:lastModifiedBy>OMKAR</cp:lastModifiedBy>
  <cp:revision>70</cp:revision>
  <dcterms:created xsi:type="dcterms:W3CDTF">2006-08-16T00:00:00Z</dcterms:created>
  <dcterms:modified xsi:type="dcterms:W3CDTF">2021-03-14T08:43:40Z</dcterms:modified>
</cp:coreProperties>
</file>