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5"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6" r:id="rId30"/>
    <p:sldId id="287" r:id="rId31"/>
    <p:sldId id="288" r:id="rId32"/>
    <p:sldId id="289" r:id="rId33"/>
    <p:sldId id="290"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D9918F-7F66-451D-AF23-855F4DE213E7}" type="datetimeFigureOut">
              <a:rPr lang="en-US" smtClean="0"/>
              <a:pPr/>
              <a:t>18/03/2021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378CAC-B027-4A58-B6BE-DD86D549A58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D9918F-7F66-451D-AF23-855F4DE213E7}" type="datetimeFigureOut">
              <a:rPr lang="en-US" smtClean="0"/>
              <a:pPr/>
              <a:t>18/03/2021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378CAC-B027-4A58-B6BE-DD86D549A58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D9918F-7F66-451D-AF23-855F4DE213E7}" type="datetimeFigureOut">
              <a:rPr lang="en-US" smtClean="0"/>
              <a:pPr/>
              <a:t>18/03/2021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378CAC-B027-4A58-B6BE-DD86D549A58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D9918F-7F66-451D-AF23-855F4DE213E7}" type="datetimeFigureOut">
              <a:rPr lang="en-US" smtClean="0"/>
              <a:pPr/>
              <a:t>18/03/2021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378CAC-B027-4A58-B6BE-DD86D549A58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D9918F-7F66-451D-AF23-855F4DE213E7}" type="datetimeFigureOut">
              <a:rPr lang="en-US" smtClean="0"/>
              <a:pPr/>
              <a:t>18/03/2021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378CAC-B027-4A58-B6BE-DD86D549A58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D9918F-7F66-451D-AF23-855F4DE213E7}" type="datetimeFigureOut">
              <a:rPr lang="en-US" smtClean="0"/>
              <a:pPr/>
              <a:t>18/03/2021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378CAC-B027-4A58-B6BE-DD86D549A58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D9918F-7F66-451D-AF23-855F4DE213E7}" type="datetimeFigureOut">
              <a:rPr lang="en-US" smtClean="0"/>
              <a:pPr/>
              <a:t>18/03/2021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378CAC-B027-4A58-B6BE-DD86D549A58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D9918F-7F66-451D-AF23-855F4DE213E7}" type="datetimeFigureOut">
              <a:rPr lang="en-US" smtClean="0"/>
              <a:pPr/>
              <a:t>18/03/2021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378CAC-B027-4A58-B6BE-DD86D549A58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D9918F-7F66-451D-AF23-855F4DE213E7}" type="datetimeFigureOut">
              <a:rPr lang="en-US" smtClean="0"/>
              <a:pPr/>
              <a:t>18/03/2021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378CAC-B027-4A58-B6BE-DD86D549A58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D9918F-7F66-451D-AF23-855F4DE213E7}" type="datetimeFigureOut">
              <a:rPr lang="en-US" smtClean="0"/>
              <a:pPr/>
              <a:t>18/03/2021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378CAC-B027-4A58-B6BE-DD86D549A58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D9918F-7F66-451D-AF23-855F4DE213E7}" type="datetimeFigureOut">
              <a:rPr lang="en-US" smtClean="0"/>
              <a:pPr/>
              <a:t>18/03/2021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378CAC-B027-4A58-B6BE-DD86D549A58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D9918F-7F66-451D-AF23-855F4DE213E7}" type="datetimeFigureOut">
              <a:rPr lang="en-US" smtClean="0"/>
              <a:pPr/>
              <a:t>18/03/2021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378CAC-B027-4A58-B6BE-DD86D549A58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Interpretation of Statutes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10000"/>
          </a:bodyPr>
          <a:lstStyle/>
          <a:p>
            <a:pPr algn="just"/>
            <a:r>
              <a:rPr lang="en-US" dirty="0" smtClean="0"/>
              <a:t>Example: word Building divergent </a:t>
            </a:r>
            <a:r>
              <a:rPr lang="en-US" dirty="0" err="1" smtClean="0"/>
              <a:t>decesions</a:t>
            </a:r>
            <a:r>
              <a:rPr lang="en-US" dirty="0" smtClean="0"/>
              <a:t> by the courts ( Open Platform without a roof or wall considered to be a building, but a brick kiln not a building </a:t>
            </a:r>
            <a:r>
              <a:rPr lang="en-US" i="1" dirty="0" smtClean="0"/>
              <a:t>St v </a:t>
            </a:r>
            <a:r>
              <a:rPr lang="en-US" i="1" dirty="0" err="1" smtClean="0"/>
              <a:t>Venkat</a:t>
            </a:r>
            <a:r>
              <a:rPr lang="en-US" i="1" dirty="0" smtClean="0"/>
              <a:t> </a:t>
            </a:r>
            <a:r>
              <a:rPr lang="en-US" i="1" dirty="0" err="1" smtClean="0"/>
              <a:t>Rao</a:t>
            </a:r>
            <a:r>
              <a:rPr lang="en-US" i="1" dirty="0" smtClean="0"/>
              <a:t> Krishna </a:t>
            </a:r>
            <a:r>
              <a:rPr lang="en-US" i="1" dirty="0" err="1" smtClean="0"/>
              <a:t>Rao</a:t>
            </a:r>
            <a:r>
              <a:rPr lang="en-US" i="1" dirty="0" smtClean="0"/>
              <a:t> </a:t>
            </a:r>
            <a:r>
              <a:rPr lang="en-US" i="1" dirty="0" err="1" smtClean="0"/>
              <a:t>Gujar</a:t>
            </a:r>
            <a:r>
              <a:rPr lang="en-US" i="1" dirty="0" smtClean="0"/>
              <a:t>, Intl Airport Employees Union v. Intl Airport Authority of India, State v. SK Roy)</a:t>
            </a:r>
          </a:p>
          <a:p>
            <a:pPr algn="just"/>
            <a:r>
              <a:rPr lang="en-US" dirty="0" smtClean="0"/>
              <a:t>Sometimes use of  general words to cover different situations arise problems</a:t>
            </a:r>
          </a:p>
          <a:p>
            <a:pPr algn="just"/>
            <a:r>
              <a:rPr lang="en-US" dirty="0" smtClean="0"/>
              <a:t>Another example word </a:t>
            </a:r>
            <a:r>
              <a:rPr lang="en-US" i="1" dirty="0" smtClean="0"/>
              <a:t>repair</a:t>
            </a:r>
            <a:r>
              <a:rPr lang="en-US" dirty="0" smtClean="0"/>
              <a:t> doesn’t include </a:t>
            </a:r>
            <a:r>
              <a:rPr lang="en-US" i="1" dirty="0" smtClean="0"/>
              <a:t>cleaning</a:t>
            </a:r>
            <a:r>
              <a:rPr lang="en-US" dirty="0" smtClean="0"/>
              <a:t> and </a:t>
            </a:r>
            <a:r>
              <a:rPr lang="en-US" i="1" dirty="0" smtClean="0"/>
              <a:t>oiling</a:t>
            </a:r>
            <a:r>
              <a:rPr lang="en-US" dirty="0" smtClean="0"/>
              <a:t> </a:t>
            </a:r>
            <a:r>
              <a:rPr lang="en-US" i="1" dirty="0" smtClean="0"/>
              <a:t>( London &amp; North Eastern </a:t>
            </a:r>
            <a:r>
              <a:rPr lang="en-US" i="1" dirty="0" err="1" smtClean="0"/>
              <a:t>Rly</a:t>
            </a:r>
            <a:r>
              <a:rPr lang="en-US" i="1" dirty="0" smtClean="0"/>
              <a:t> Co v. </a:t>
            </a:r>
            <a:r>
              <a:rPr lang="en-US" i="1" dirty="0" err="1" smtClean="0"/>
              <a:t>Berriman</a:t>
            </a:r>
            <a:r>
              <a:rPr lang="en-US" i="1" dirty="0" smtClean="0"/>
              <a:t>)</a:t>
            </a:r>
          </a:p>
          <a:p>
            <a:pPr algn="just"/>
            <a:r>
              <a:rPr lang="en-US" dirty="0" smtClean="0"/>
              <a:t> Notional extension of the words </a:t>
            </a:r>
            <a:r>
              <a:rPr lang="en-US" i="1" dirty="0" smtClean="0"/>
              <a:t>accident arising out of employment (Best Undertaking v. Agnes)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algn="just"/>
            <a:r>
              <a:rPr lang="en-US" dirty="0" smtClean="0"/>
              <a:t> whether a railway workman engaged in cleaning and oiling a permanent way, is repairing ..? Answer no by House of Lords </a:t>
            </a:r>
            <a:r>
              <a:rPr lang="en-US" dirty="0" err="1" smtClean="0"/>
              <a:t>Berriman</a:t>
            </a:r>
            <a:r>
              <a:rPr lang="en-US" dirty="0" smtClean="0"/>
              <a:t> case</a:t>
            </a:r>
          </a:p>
          <a:p>
            <a:pPr algn="just"/>
            <a:r>
              <a:rPr lang="en-US" dirty="0" smtClean="0"/>
              <a:t>Courts have to draw a line between the literal and contextual meaning of the words. </a:t>
            </a:r>
          </a:p>
          <a:p>
            <a:pPr algn="just"/>
            <a:r>
              <a:rPr lang="en-US" dirty="0" smtClean="0"/>
              <a:t>Modern day statute have a policy to curb some public evil or mischief or effectuate some public benefit. </a:t>
            </a:r>
          </a:p>
          <a:p>
            <a:pPr algn="just"/>
            <a:r>
              <a:rPr lang="en-US" dirty="0" smtClean="0"/>
              <a:t>Sometimes the general words are so designed to cover similar situations that arise in future</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r>
              <a:rPr lang="en-US" dirty="0" smtClean="0"/>
              <a:t>However not possible to anticipate fully the future changing situations..ex. Cyber Crimes</a:t>
            </a:r>
          </a:p>
          <a:p>
            <a:r>
              <a:rPr lang="en-US" dirty="0" smtClean="0"/>
              <a:t>The duty of the court only to expound not </a:t>
            </a:r>
            <a:r>
              <a:rPr lang="en-US" dirty="0" err="1" smtClean="0"/>
              <a:t>ot</a:t>
            </a:r>
            <a:r>
              <a:rPr lang="en-US" dirty="0" smtClean="0"/>
              <a:t> legislate is a fundamental rule, therefore only a marginal area to mould or creatively interpret</a:t>
            </a:r>
          </a:p>
          <a:p>
            <a:r>
              <a:rPr lang="en-US" dirty="0" smtClean="0"/>
              <a:t>Ex..Telegraph Acts of 1863 &amp; 1869 telegraph cover the word telephone as telephone was not invented when these acts were passed</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lnSpcReduction="10000"/>
          </a:bodyPr>
          <a:lstStyle/>
          <a:p>
            <a:r>
              <a:rPr lang="en-US" dirty="0" smtClean="0"/>
              <a:t>The intention of the legislature assimilates two concepts</a:t>
            </a:r>
          </a:p>
          <a:p>
            <a:pPr>
              <a:buNone/>
            </a:pPr>
            <a:r>
              <a:rPr lang="en-US" dirty="0" smtClean="0"/>
              <a:t>           Concept of Meaning ( Literal)</a:t>
            </a:r>
          </a:p>
          <a:p>
            <a:pPr>
              <a:buNone/>
            </a:pPr>
            <a:r>
              <a:rPr lang="en-US" dirty="0" smtClean="0"/>
              <a:t>           Concept of Purpose &amp; Object ( Purposive)</a:t>
            </a:r>
          </a:p>
          <a:p>
            <a:pPr>
              <a:buNone/>
            </a:pPr>
            <a:r>
              <a:rPr lang="en-US" dirty="0" smtClean="0"/>
              <a:t>The process of construction combines both literal &amp; purposive approaches</a:t>
            </a:r>
          </a:p>
          <a:p>
            <a:pPr>
              <a:buNone/>
            </a:pPr>
            <a:r>
              <a:rPr lang="en-US" dirty="0" smtClean="0"/>
              <a:t>Legislative intent to be determined taking  the true or legal meaning of the words in the light of purpose, object, mischief which it intends to curb and provide remedy and  benefits which it accords.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lnSpcReduction="10000"/>
          </a:bodyPr>
          <a:lstStyle/>
          <a:p>
            <a:r>
              <a:rPr lang="en-US" dirty="0" smtClean="0"/>
              <a:t>Acc to Black Stone the most fair &amp; rational method for interpreting a statute to explore the intention of the legislature through the most natural and probable signs which are “either words, the subject matter, the effects and consequence or the spirit and reason of the law”</a:t>
            </a:r>
          </a:p>
          <a:p>
            <a:r>
              <a:rPr lang="en-US" dirty="0" smtClean="0"/>
              <a:t>A bare mechanical interpretation of </a:t>
            </a:r>
            <a:r>
              <a:rPr lang="en-US" dirty="0" err="1" smtClean="0"/>
              <a:t>wordes</a:t>
            </a:r>
            <a:r>
              <a:rPr lang="en-US" dirty="0" smtClean="0"/>
              <a:t> will devoid the concept of purpose</a:t>
            </a:r>
          </a:p>
          <a:p>
            <a:r>
              <a:rPr lang="en-US" dirty="0" smtClean="0"/>
              <a:t>Krishna </a:t>
            </a:r>
            <a:r>
              <a:rPr lang="en-US" dirty="0" err="1" smtClean="0"/>
              <a:t>Iyer</a:t>
            </a:r>
            <a:r>
              <a:rPr lang="en-US" dirty="0" smtClean="0"/>
              <a:t> J, “to be literal in meaning is to see the skin and missing the soul”</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20000"/>
          </a:bodyPr>
          <a:lstStyle/>
          <a:p>
            <a:pPr algn="just"/>
            <a:r>
              <a:rPr lang="en-US" dirty="0" smtClean="0"/>
              <a:t>The law is a pragmatic instrument of social order and an interpretative effort must be imbued with the statutory purpose.</a:t>
            </a:r>
          </a:p>
          <a:p>
            <a:pPr algn="just"/>
            <a:r>
              <a:rPr lang="en-US" dirty="0" smtClean="0"/>
              <a:t> A construction that would promote the purpose or object of an Act, even if not expressed, is to be preferred. </a:t>
            </a:r>
            <a:r>
              <a:rPr lang="en-US" i="1" dirty="0" smtClean="0"/>
              <a:t>“There is no possibility of mistaking midnight for noon; but at what precise moment twilight becomes darkness is hard to determine.”</a:t>
            </a:r>
            <a:r>
              <a:rPr lang="en-US" i="1" dirty="0" smtClean="0">
                <a:solidFill>
                  <a:srgbClr val="C00000"/>
                </a:solidFill>
              </a:rPr>
              <a:t> </a:t>
            </a:r>
            <a:r>
              <a:rPr lang="en-US" dirty="0" smtClean="0"/>
              <a:t>(</a:t>
            </a:r>
            <a:r>
              <a:rPr lang="en-US" i="1" dirty="0" smtClean="0"/>
              <a:t>Jane </a:t>
            </a:r>
            <a:r>
              <a:rPr lang="en-US" i="1" dirty="0" err="1" smtClean="0"/>
              <a:t>Straford</a:t>
            </a:r>
            <a:r>
              <a:rPr lang="en-US" i="1" dirty="0" smtClean="0"/>
              <a:t> </a:t>
            </a:r>
            <a:r>
              <a:rPr lang="en-US" i="1" dirty="0" err="1" smtClean="0"/>
              <a:t>Boyse</a:t>
            </a:r>
            <a:r>
              <a:rPr lang="en-US" i="1" dirty="0" smtClean="0"/>
              <a:t> v. John T. </a:t>
            </a:r>
            <a:r>
              <a:rPr lang="en-US" i="1" dirty="0" err="1" smtClean="0"/>
              <a:t>Rassborough</a:t>
            </a:r>
            <a:r>
              <a:rPr lang="en-US" i="1" dirty="0" smtClean="0"/>
              <a:t>,</a:t>
            </a:r>
            <a:r>
              <a:rPr lang="en-US" dirty="0" smtClean="0"/>
              <a:t>. </a:t>
            </a:r>
          </a:p>
          <a:p>
            <a:pPr algn="just"/>
            <a:r>
              <a:rPr lang="en-US" dirty="0" smtClean="0"/>
              <a:t>Thus, the courts, although conscious of such a dividing line,, do not attempt to draw it for reasons of practical impossibility; however, sometimes, attempts it after laying down a working line; howsoever pragmatic, it may or may not be.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lgn="just"/>
            <a:r>
              <a:rPr lang="en-US" dirty="0" smtClean="0"/>
              <a:t>There is a marginal area in which the courts mould or creatively interpret legislation and thus finish or refine legislation which comes to them in a state requiring varying degrees of refinement. </a:t>
            </a:r>
          </a:p>
          <a:p>
            <a:pPr algn="just"/>
            <a:r>
              <a:rPr lang="en-US" dirty="0" smtClean="0"/>
              <a:t>Since, interpretation always implies a degree of discretion and choice, creativity, a degree which is especially high in certain areas such as constitutional adjudication.</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r>
              <a:rPr lang="en-US" dirty="0" err="1" smtClean="0"/>
              <a:t>Textualism</a:t>
            </a:r>
            <a:r>
              <a:rPr lang="en-US" dirty="0" smtClean="0"/>
              <a:t> versus </a:t>
            </a:r>
            <a:r>
              <a:rPr lang="en-US" dirty="0" err="1" smtClean="0"/>
              <a:t>Purposivisim</a:t>
            </a:r>
            <a:r>
              <a:rPr lang="en-US" dirty="0" smtClean="0"/>
              <a:t> </a:t>
            </a:r>
          </a:p>
          <a:p>
            <a:r>
              <a:rPr lang="en-US" dirty="0" smtClean="0"/>
              <a:t>When Text is not clear Purpose should prevail</a:t>
            </a:r>
          </a:p>
          <a:p>
            <a:r>
              <a:rPr lang="en-US" dirty="0" smtClean="0"/>
              <a:t>The intention of legislature need to be looked in in the light of purpose when the text gives different meanings.</a:t>
            </a:r>
          </a:p>
          <a:p>
            <a:r>
              <a:rPr lang="en-US" dirty="0" smtClean="0"/>
              <a:t>Example Wife under section 125 </a:t>
            </a:r>
            <a:r>
              <a:rPr lang="en-US" dirty="0" err="1" smtClean="0"/>
              <a:t>Cr.P.C</a:t>
            </a:r>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20000"/>
          </a:bodyPr>
          <a:lstStyle/>
          <a:p>
            <a:r>
              <a:rPr lang="en-US" b="1" dirty="0" smtClean="0"/>
              <a:t>2.Statute must be read as a whole in its Context</a:t>
            </a:r>
            <a:br>
              <a:rPr lang="en-US" b="1" dirty="0" smtClean="0"/>
            </a:br>
            <a:r>
              <a:rPr lang="en-US" sz="2800" b="1" i="1" dirty="0" smtClean="0"/>
              <a:t>(</a:t>
            </a:r>
            <a:r>
              <a:rPr lang="en-US" sz="2800" i="1" dirty="0" smtClean="0"/>
              <a:t>“</a:t>
            </a:r>
            <a:r>
              <a:rPr lang="en-US" sz="2800" b="1" i="1" dirty="0" smtClean="0"/>
              <a:t>EX VISCERIBUS ACTUS</a:t>
            </a:r>
            <a:r>
              <a:rPr lang="en-US" sz="2800" i="1" dirty="0" smtClean="0"/>
              <a:t>”)</a:t>
            </a:r>
          </a:p>
          <a:p>
            <a:pPr algn="just"/>
            <a:r>
              <a:rPr lang="en-US" dirty="0" smtClean="0"/>
              <a:t>This is the second important basic principle of interpretation</a:t>
            </a:r>
          </a:p>
          <a:p>
            <a:pPr algn="just"/>
            <a:r>
              <a:rPr lang="en-US" dirty="0" smtClean="0"/>
              <a:t>When question arises as the meaning of certain provision, it must be read in its context (circumstances)</a:t>
            </a:r>
          </a:p>
          <a:p>
            <a:pPr algn="just"/>
            <a:r>
              <a:rPr lang="en-US" dirty="0" smtClean="0"/>
              <a:t>It is legitimate to understand the provision in the light of the context in which the statute is being applied</a:t>
            </a:r>
          </a:p>
          <a:p>
            <a:pPr algn="just"/>
            <a:r>
              <a:rPr lang="en-US" dirty="0" smtClean="0"/>
              <a:t>Legislature has the habit of using same word or phrase in different places in the same statute or other similar statutes</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r>
              <a:rPr lang="en-US" sz="4000" b="1" dirty="0" smtClean="0"/>
              <a:t>The context means</a:t>
            </a:r>
          </a:p>
          <a:p>
            <a:pPr>
              <a:buFont typeface="Wingdings" pitchFamily="2" charset="2"/>
              <a:buChar char="Ø"/>
            </a:pPr>
            <a:r>
              <a:rPr lang="en-US" dirty="0" smtClean="0"/>
              <a:t>the statute as whole, </a:t>
            </a:r>
          </a:p>
          <a:p>
            <a:pPr>
              <a:buFont typeface="Wingdings" pitchFamily="2" charset="2"/>
              <a:buChar char="Ø"/>
            </a:pPr>
            <a:r>
              <a:rPr lang="en-US" dirty="0" smtClean="0"/>
              <a:t>the previous state of law, </a:t>
            </a:r>
          </a:p>
          <a:p>
            <a:pPr>
              <a:buFont typeface="Wingdings" pitchFamily="2" charset="2"/>
              <a:buChar char="Ø"/>
            </a:pPr>
            <a:r>
              <a:rPr lang="en-US" dirty="0" smtClean="0"/>
              <a:t>other statutes in </a:t>
            </a:r>
            <a:r>
              <a:rPr lang="en-US" dirty="0" err="1" smtClean="0"/>
              <a:t>pari</a:t>
            </a:r>
            <a:r>
              <a:rPr lang="en-US" dirty="0" smtClean="0"/>
              <a:t> </a:t>
            </a:r>
            <a:r>
              <a:rPr lang="en-US" dirty="0" err="1" smtClean="0"/>
              <a:t>materia</a:t>
            </a:r>
            <a:r>
              <a:rPr lang="en-US" dirty="0" smtClean="0"/>
              <a:t>, </a:t>
            </a:r>
          </a:p>
          <a:p>
            <a:pPr>
              <a:buFont typeface="Wingdings" pitchFamily="2" charset="2"/>
              <a:buChar char="Ø"/>
            </a:pPr>
            <a:r>
              <a:rPr lang="en-US" dirty="0" smtClean="0"/>
              <a:t>the general scope of the statute and </a:t>
            </a:r>
          </a:p>
          <a:p>
            <a:pPr>
              <a:buFont typeface="Wingdings" pitchFamily="2" charset="2"/>
              <a:buChar char="Ø"/>
            </a:pPr>
            <a:r>
              <a:rPr lang="en-US" dirty="0" smtClean="0"/>
              <a:t>the mischief that it was intended to remedy</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dirty="0" smtClean="0"/>
              <a:t>Basic Principles of Interpretation</a:t>
            </a:r>
          </a:p>
          <a:p>
            <a:r>
              <a:rPr lang="en-US" dirty="0" smtClean="0"/>
              <a:t>Intention of the Legislature</a:t>
            </a:r>
          </a:p>
          <a:p>
            <a:r>
              <a:rPr lang="en-US" dirty="0" smtClean="0"/>
              <a:t>Statute must be read as whole in its context</a:t>
            </a:r>
          </a:p>
          <a:p>
            <a:r>
              <a:rPr lang="en-US" dirty="0" smtClean="0"/>
              <a:t>Statute must be construed so as to make it effective and workable</a:t>
            </a:r>
          </a:p>
          <a:p>
            <a:r>
              <a:rPr lang="en-US" dirty="0" smtClean="0"/>
              <a:t>If meaning is plain, effect must be given to it irrespective of consequences</a:t>
            </a:r>
          </a:p>
          <a:p>
            <a:r>
              <a:rPr lang="en-US" dirty="0" smtClean="0"/>
              <a:t>Appraisal plain meaning</a:t>
            </a:r>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a:bodyPr>
          <a:lstStyle/>
          <a:p>
            <a:pPr algn="just"/>
            <a:r>
              <a:rPr lang="en-US" dirty="0" smtClean="0"/>
              <a:t>A well established rule that the intention of the statute must be found by reading the statute as a whole.</a:t>
            </a:r>
          </a:p>
          <a:p>
            <a:pPr algn="just"/>
            <a:r>
              <a:rPr lang="en-US" i="1" dirty="0" smtClean="0"/>
              <a:t>Viscount </a:t>
            </a:r>
            <a:r>
              <a:rPr lang="en-US" i="1" dirty="0" err="1" smtClean="0"/>
              <a:t>Simonds</a:t>
            </a:r>
            <a:r>
              <a:rPr lang="en-US" dirty="0" smtClean="0"/>
              <a:t>,  “it is an elementary rule”</a:t>
            </a:r>
          </a:p>
          <a:p>
            <a:pPr algn="just"/>
            <a:r>
              <a:rPr lang="en-US" i="1" dirty="0" smtClean="0"/>
              <a:t>Lord Somervell of Harrow</a:t>
            </a:r>
            <a:r>
              <a:rPr lang="en-US" dirty="0" smtClean="0"/>
              <a:t>, “compelling rule”</a:t>
            </a:r>
          </a:p>
          <a:p>
            <a:pPr algn="just"/>
            <a:r>
              <a:rPr lang="en-US" i="1" dirty="0" smtClean="0"/>
              <a:t>BK </a:t>
            </a:r>
            <a:r>
              <a:rPr lang="en-US" i="1" dirty="0" err="1" smtClean="0"/>
              <a:t>Mukherjee</a:t>
            </a:r>
            <a:r>
              <a:rPr lang="en-US" i="1" dirty="0" smtClean="0"/>
              <a:t> J </a:t>
            </a:r>
            <a:r>
              <a:rPr lang="en-US" dirty="0" smtClean="0"/>
              <a:t>“settled rule”</a:t>
            </a:r>
          </a:p>
          <a:p>
            <a:pPr algn="just"/>
            <a:r>
              <a:rPr lang="en-US" i="1" dirty="0" smtClean="0"/>
              <a:t>Lord Davey, every clause of the statute must be construed with reference to context </a:t>
            </a:r>
            <a:r>
              <a:rPr lang="en-US" dirty="0" smtClean="0"/>
              <a:t>and other clauses of the Act, so as to make a consistent enactment of the whole statute or series of statutes relating to the subject matter.</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10000"/>
          </a:bodyPr>
          <a:lstStyle/>
          <a:p>
            <a:pPr algn="just"/>
            <a:r>
              <a:rPr lang="en-US" dirty="0" smtClean="0"/>
              <a:t>Every clause needs to be construed with reference to the context and other clauses of the Act, to make a consistent enactment of the whole statute or series of statutes relating to the subject-matter.</a:t>
            </a:r>
          </a:p>
          <a:p>
            <a:pPr algn="just"/>
            <a:r>
              <a:rPr lang="en-US" dirty="0" smtClean="0"/>
              <a:t>Reference to the Context - means</a:t>
            </a:r>
          </a:p>
          <a:p>
            <a:pPr algn="just">
              <a:buFont typeface="Wingdings" pitchFamily="2" charset="2"/>
              <a:buChar char="Ø"/>
            </a:pPr>
            <a:r>
              <a:rPr lang="en-US" dirty="0" smtClean="0"/>
              <a:t>Always and not merely when ambiguity arises </a:t>
            </a:r>
          </a:p>
          <a:p>
            <a:pPr algn="just">
              <a:buFont typeface="Wingdings" pitchFamily="2" charset="2"/>
              <a:buChar char="Ø"/>
            </a:pPr>
            <a:r>
              <a:rPr lang="en-US" dirty="0" smtClean="0"/>
              <a:t>It is an elementary principle, that the words of a statute should be construed in the context of the scheme of the statute as a whole </a:t>
            </a:r>
          </a:p>
          <a:p>
            <a:pPr algn="just">
              <a:buFont typeface="Wingdings" pitchFamily="2" charset="2"/>
              <a:buChar char="Ø"/>
            </a:pPr>
            <a:r>
              <a:rPr lang="en-US" dirty="0" smtClean="0"/>
              <a:t>Controversial provision should be read in the context of statute as a whole </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lgn="just"/>
            <a:r>
              <a:rPr lang="en-US" dirty="0" smtClean="0"/>
              <a:t>It is the most natural and genuine exposition of a statute.</a:t>
            </a:r>
          </a:p>
          <a:p>
            <a:pPr algn="just"/>
            <a:r>
              <a:rPr lang="en-US" dirty="0" smtClean="0"/>
              <a:t> To ascertain the meaning of a clause the court must look at the whole statute, </a:t>
            </a:r>
            <a:r>
              <a:rPr lang="en-US" dirty="0" err="1" smtClean="0"/>
              <a:t>i.e</a:t>
            </a:r>
            <a:r>
              <a:rPr lang="en-US" dirty="0" smtClean="0"/>
              <a:t> what it precedes, what it succeeds, and not merely at the clause itself</a:t>
            </a:r>
          </a:p>
          <a:p>
            <a:pPr algn="just"/>
            <a:r>
              <a:rPr lang="en-US" dirty="0" smtClean="0"/>
              <a:t> The conclusion that the language is plain or ambiguous can be </a:t>
            </a:r>
            <a:r>
              <a:rPr lang="en-US" dirty="0" err="1" smtClean="0"/>
              <a:t>arived</a:t>
            </a:r>
            <a:r>
              <a:rPr lang="en-US" dirty="0" smtClean="0"/>
              <a:t> only by studying he statute as a whole </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algn="just"/>
            <a:r>
              <a:rPr lang="en-US" i="1" dirty="0" err="1" smtClean="0"/>
              <a:t>Sinha</a:t>
            </a:r>
            <a:r>
              <a:rPr lang="en-US" i="1" dirty="0" smtClean="0"/>
              <a:t> CJI</a:t>
            </a:r>
            <a:r>
              <a:rPr lang="en-US" dirty="0" smtClean="0"/>
              <a:t>, “the court must ascertain the intention of the legislature by directing its attention not merely to the clauses to be construed but to the entire statute, it must compare the clause with other parts of the law, and the setting in which the clause to e interpreted occurs”</a:t>
            </a:r>
          </a:p>
          <a:p>
            <a:pPr algn="just"/>
            <a:r>
              <a:rPr lang="en-US" dirty="0" smtClean="0"/>
              <a:t>The rule is of general application as even the plainest terms may be controlled by the context</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lnSpcReduction="10000"/>
          </a:bodyPr>
          <a:lstStyle/>
          <a:p>
            <a:pPr algn="just"/>
            <a:r>
              <a:rPr lang="en-US" dirty="0" smtClean="0"/>
              <a:t>It is conceivable as Lord Watson said, “that the legislature while enacting one clause in plain terms, might introduce into same statue or other enactments which to some extent qualify or neutralize its effect”</a:t>
            </a:r>
          </a:p>
          <a:p>
            <a:pPr algn="just"/>
            <a:r>
              <a:rPr lang="en-US" dirty="0" err="1" smtClean="0"/>
              <a:t>i.e</a:t>
            </a:r>
            <a:r>
              <a:rPr lang="en-US" dirty="0" smtClean="0"/>
              <a:t> same word used in different sections of same statute or even used at different </a:t>
            </a:r>
            <a:r>
              <a:rPr lang="en-US" dirty="0" err="1" smtClean="0"/>
              <a:t>palces</a:t>
            </a:r>
            <a:r>
              <a:rPr lang="en-US" dirty="0" smtClean="0"/>
              <a:t> in same clause or section of a statute may bear different meanings ( Ex:  Civil services of a state  not to include HC or Subordinate Court Staff in Art 371-D though same word includes them in Art 311    </a:t>
            </a:r>
            <a:r>
              <a:rPr lang="en-US" i="1" dirty="0" smtClean="0"/>
              <a:t>CJ AP v. </a:t>
            </a:r>
            <a:r>
              <a:rPr lang="en-US" i="1" dirty="0" err="1" smtClean="0"/>
              <a:t>Dikshitulu</a:t>
            </a:r>
            <a:r>
              <a:rPr lang="en-US" i="1" dirty="0" smtClean="0"/>
              <a:t>)</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r>
              <a:rPr lang="en-US" dirty="0" smtClean="0"/>
              <a:t>How far and to what extent each part of a statute influences the other part would be different in each case</a:t>
            </a:r>
          </a:p>
          <a:p>
            <a:r>
              <a:rPr lang="en-US" i="1" dirty="0" smtClean="0"/>
              <a:t>AG v HRH Prince Augustus, </a:t>
            </a:r>
            <a:r>
              <a:rPr lang="en-US" dirty="0" smtClean="0"/>
              <a:t>House of Lords allowed Attorney General to refer to the Preamble of the Statute. </a:t>
            </a:r>
            <a:r>
              <a:rPr lang="en-US" i="1" dirty="0" smtClean="0"/>
              <a:t>Lord Viscount </a:t>
            </a:r>
            <a:r>
              <a:rPr lang="en-US" i="1" dirty="0" err="1" smtClean="0"/>
              <a:t>Simmonds</a:t>
            </a:r>
            <a:r>
              <a:rPr lang="en-US" dirty="0" smtClean="0"/>
              <a:t>, “ I conceive it as my right and duty to examine every word in the statute in its context, and I use context in widest sense..its preamble…”</a:t>
            </a:r>
            <a:endParaRPr lang="en-US" i="1"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a:bodyPr>
          <a:lstStyle/>
          <a:p>
            <a:pPr algn="just"/>
            <a:r>
              <a:rPr lang="en-US" dirty="0" smtClean="0"/>
              <a:t>Sir John Nichol, “the key to opening of every law is the reason and spirit of the law- it is the </a:t>
            </a:r>
            <a:r>
              <a:rPr lang="en-US" i="1" dirty="0" smtClean="0"/>
              <a:t>animus </a:t>
            </a:r>
            <a:r>
              <a:rPr lang="en-US" i="1" dirty="0" err="1" smtClean="0"/>
              <a:t>imponetus</a:t>
            </a:r>
            <a:r>
              <a:rPr lang="en-US" i="1" dirty="0" smtClean="0"/>
              <a:t> </a:t>
            </a:r>
            <a:r>
              <a:rPr lang="en-US" dirty="0" smtClean="0"/>
              <a:t>the intention of the legislature expressed in the law itself taken as a whole.”</a:t>
            </a:r>
          </a:p>
          <a:p>
            <a:pPr algn="just"/>
            <a:r>
              <a:rPr lang="en-US" dirty="0" smtClean="0"/>
              <a:t> Hence to arrive at the true meaning of any provision or phrase, it should not viewed detached from the context”</a:t>
            </a:r>
          </a:p>
          <a:p>
            <a:pPr algn="just"/>
            <a:r>
              <a:rPr lang="en-US" dirty="0" smtClean="0"/>
              <a:t>High Court of Australia, the modern approach to statutory interpretation insists, Context must be considered at the first stage not at later stages when ambiguity arises and in its widest sense.”</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85000" lnSpcReduction="10000"/>
          </a:bodyPr>
          <a:lstStyle/>
          <a:p>
            <a:r>
              <a:rPr lang="en-US" i="1" dirty="0" smtClean="0"/>
              <a:t>OP </a:t>
            </a:r>
            <a:r>
              <a:rPr lang="en-US" i="1" dirty="0" err="1" smtClean="0"/>
              <a:t>Sigla</a:t>
            </a:r>
            <a:r>
              <a:rPr lang="en-US" i="1" dirty="0" smtClean="0"/>
              <a:t> v Union of India </a:t>
            </a:r>
            <a:r>
              <a:rPr lang="en-US" dirty="0" smtClean="0"/>
              <a:t>(1984, AIR SC 1595)</a:t>
            </a:r>
          </a:p>
          <a:p>
            <a:pPr algn="just"/>
            <a:r>
              <a:rPr lang="en-US" b="1" dirty="0" smtClean="0"/>
              <a:t>Rule 7 of the Delhi Higher Judicial Service Rules, 1970 - recruitment</a:t>
            </a:r>
          </a:p>
          <a:p>
            <a:pPr algn="just">
              <a:buNone/>
            </a:pPr>
            <a:r>
              <a:rPr lang="en-US" dirty="0" smtClean="0"/>
              <a:t>      by promotion and by direct recruitment.</a:t>
            </a:r>
          </a:p>
          <a:p>
            <a:pPr algn="just"/>
            <a:r>
              <a:rPr lang="en-US" b="1" dirty="0" smtClean="0"/>
              <a:t>Proviso - Provided that not more than 1/3rd of the posts in the </a:t>
            </a:r>
            <a:r>
              <a:rPr lang="en-US" dirty="0" smtClean="0"/>
              <a:t> service shall be held by direct recruits</a:t>
            </a:r>
          </a:p>
          <a:p>
            <a:pPr algn="just"/>
            <a:r>
              <a:rPr lang="en-US" dirty="0" smtClean="0"/>
              <a:t>Ceiling or Quota?</a:t>
            </a:r>
          </a:p>
          <a:p>
            <a:pPr algn="just">
              <a:buNone/>
            </a:pPr>
            <a:r>
              <a:rPr lang="en-US" b="1" dirty="0" smtClean="0"/>
              <a:t>      Rule 8 - seniority of direct recruits </a:t>
            </a:r>
            <a:r>
              <a:rPr lang="en-US" b="1" dirty="0" err="1" smtClean="0"/>
              <a:t>vis</a:t>
            </a:r>
            <a:r>
              <a:rPr lang="en-US" b="1" dirty="0" smtClean="0"/>
              <a:t>-a-</a:t>
            </a:r>
            <a:r>
              <a:rPr lang="en-US" b="1" dirty="0" err="1" smtClean="0"/>
              <a:t>vis</a:t>
            </a:r>
            <a:r>
              <a:rPr lang="en-US" b="1" dirty="0" smtClean="0"/>
              <a:t> </a:t>
            </a:r>
            <a:r>
              <a:rPr lang="en-US" b="1" dirty="0" err="1" smtClean="0"/>
              <a:t>promotees</a:t>
            </a:r>
            <a:r>
              <a:rPr lang="en-US" b="1" dirty="0" smtClean="0"/>
              <a:t>    shall be </a:t>
            </a:r>
            <a:r>
              <a:rPr lang="en-US" dirty="0" smtClean="0"/>
              <a:t>determined in the order of rotation of vacancies based on the quotas of vacancies reserved for both categories by rule 7</a:t>
            </a:r>
          </a:p>
          <a:p>
            <a:pPr algn="just"/>
            <a:r>
              <a:rPr lang="en-US" b="1" dirty="0" smtClean="0"/>
              <a:t>Held - having regard to rule 8 the true intendment of the proviso to </a:t>
            </a:r>
            <a:r>
              <a:rPr lang="en-US" dirty="0" smtClean="0"/>
              <a:t>rule 7 is that 1/3rd of the substantive posts must be reserved for direct recruits. </a:t>
            </a:r>
            <a:endParaRPr lang="en-US" i="1" dirty="0" smtClean="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pPr algn="just"/>
            <a:r>
              <a:rPr lang="en-US" i="1" dirty="0" smtClean="0"/>
              <a:t>Attar Singh v </a:t>
            </a:r>
            <a:r>
              <a:rPr lang="en-US" i="1" dirty="0" err="1" smtClean="0"/>
              <a:t>Inderkumar</a:t>
            </a:r>
            <a:r>
              <a:rPr lang="en-US" i="1" dirty="0" smtClean="0"/>
              <a:t> </a:t>
            </a:r>
            <a:r>
              <a:rPr lang="en-US" dirty="0" smtClean="0"/>
              <a:t>(AIR 1967 SC 773)</a:t>
            </a:r>
          </a:p>
          <a:p>
            <a:pPr algn="just"/>
            <a:r>
              <a:rPr lang="en-US" dirty="0" smtClean="0"/>
              <a:t>S. 13(a)(ii) of the Punjab Rent Restriction Act, 1949, enables a landlord to obtain possession in the case of rented land if-</a:t>
            </a:r>
          </a:p>
          <a:p>
            <a:pPr algn="just"/>
            <a:r>
              <a:rPr lang="en-US" dirty="0" smtClean="0"/>
              <a:t>(a) he requires it </a:t>
            </a:r>
            <a:r>
              <a:rPr lang="en-US" b="1" dirty="0" smtClean="0"/>
              <a:t>for his own use;</a:t>
            </a:r>
          </a:p>
          <a:p>
            <a:pPr algn="just"/>
            <a:r>
              <a:rPr lang="en-US" dirty="0" smtClean="0"/>
              <a:t>(b) he is not occupying in the urban area for </a:t>
            </a:r>
            <a:r>
              <a:rPr lang="en-US" b="1" dirty="0" smtClean="0"/>
              <a:t>the purpose of his business any other </a:t>
            </a:r>
            <a:r>
              <a:rPr lang="en-US" dirty="0" smtClean="0"/>
              <a:t>such rented land; and</a:t>
            </a:r>
          </a:p>
          <a:p>
            <a:pPr algn="just"/>
            <a:r>
              <a:rPr lang="en-US" dirty="0" smtClean="0"/>
              <a:t>(c) he has not vacated such rented land without sufficient cause</a:t>
            </a:r>
          </a:p>
          <a:p>
            <a:pPr algn="just"/>
            <a:r>
              <a:rPr lang="en-US" dirty="0" smtClean="0"/>
              <a:t>“</a:t>
            </a:r>
            <a:r>
              <a:rPr lang="en-US" b="1" dirty="0" smtClean="0"/>
              <a:t>for his own use” – ‘whatever is the nature of use’ or ‘his own business use?’</a:t>
            </a:r>
            <a:endParaRPr lang="en-US"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92500" lnSpcReduction="10000"/>
          </a:bodyPr>
          <a:lstStyle/>
          <a:p>
            <a:pPr algn="just"/>
            <a:r>
              <a:rPr lang="en-US" b="1" dirty="0" smtClean="0"/>
              <a:t>SC held: “his own use meant his own business use”</a:t>
            </a:r>
          </a:p>
          <a:p>
            <a:pPr algn="just"/>
            <a:r>
              <a:rPr lang="en-US" dirty="0" smtClean="0"/>
              <a:t>Observed: All the three clauses were to be read together and clause (a) was restricted to business use as were clauses (b) and (c). If this restricted meaning were not given to the words "for his own use" in clause (a) the later two clauses would become inapplicable.</a:t>
            </a:r>
          </a:p>
          <a:p>
            <a:pPr algn="just"/>
            <a:r>
              <a:rPr lang="en-US" i="1" dirty="0" smtClean="0"/>
              <a:t>D </a:t>
            </a:r>
            <a:r>
              <a:rPr lang="en-US" i="1" dirty="0" err="1" smtClean="0"/>
              <a:t>Sanjeevayya</a:t>
            </a:r>
            <a:r>
              <a:rPr lang="en-US" i="1" dirty="0" smtClean="0"/>
              <a:t> v Election Tribunal </a:t>
            </a:r>
            <a:r>
              <a:rPr lang="en-US" dirty="0" smtClean="0"/>
              <a:t>(AIR 1967 SC 1211)</a:t>
            </a:r>
          </a:p>
          <a:p>
            <a:pPr algn="just">
              <a:buNone/>
            </a:pPr>
            <a:r>
              <a:rPr lang="en-US" i="1" dirty="0" smtClean="0"/>
              <a:t>     </a:t>
            </a:r>
            <a:r>
              <a:rPr lang="en-US" dirty="0" smtClean="0"/>
              <a:t>Sec 150 of Representation of People Act, 1951 and Part III of the Act should be read together</a:t>
            </a:r>
          </a:p>
          <a:p>
            <a:pPr algn="just">
              <a:buNone/>
            </a:pPr>
            <a:r>
              <a:rPr lang="en-US" i="1" dirty="0" smtClean="0"/>
              <a:t>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lgn="just"/>
            <a:r>
              <a:rPr lang="en-US" dirty="0" smtClean="0"/>
              <a:t>Intention of Legislature</a:t>
            </a:r>
            <a:br>
              <a:rPr lang="en-US" dirty="0" smtClean="0"/>
            </a:br>
            <a:r>
              <a:rPr lang="en-US" dirty="0" smtClean="0"/>
              <a:t>The essence of law lies in the spirit, not in its letter, for the letter is significant only as being the external manifestation of the intention that underlies it” - </a:t>
            </a:r>
            <a:r>
              <a:rPr lang="en-US" dirty="0" err="1" smtClean="0"/>
              <a:t>Salmond</a:t>
            </a:r>
            <a:endParaRPr lang="en-US" dirty="0" smtClean="0"/>
          </a:p>
          <a:p>
            <a:pPr algn="just"/>
            <a:r>
              <a:rPr lang="en-US" dirty="0" smtClean="0"/>
              <a:t>Statute  is the edict of the legislature</a:t>
            </a:r>
          </a:p>
          <a:p>
            <a:pPr algn="just">
              <a:buNone/>
            </a:pPr>
            <a:r>
              <a:rPr lang="en-US" dirty="0" smtClean="0"/>
              <a:t>  The conventional way of interpreting the statute is to seek the intention of the legislature</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20000"/>
          </a:bodyPr>
          <a:lstStyle/>
          <a:p>
            <a:pPr algn="just"/>
            <a:r>
              <a:rPr lang="en-US" i="1" dirty="0" smtClean="0"/>
              <a:t>MCH v PN Murthy</a:t>
            </a:r>
            <a:r>
              <a:rPr lang="en-US" dirty="0" smtClean="0"/>
              <a:t> (AIR 1987 SC 92)</a:t>
            </a:r>
          </a:p>
          <a:p>
            <a:pPr algn="just">
              <a:buNone/>
            </a:pPr>
            <a:r>
              <a:rPr lang="en-US" dirty="0" smtClean="0"/>
              <a:t>“buildings and lands vested in the Corporation” – exempted from tax sec 202 – sec 204 tax shall be levied from the occupier of he holds premises directly from the </a:t>
            </a:r>
            <a:r>
              <a:rPr lang="en-US" dirty="0" err="1" smtClean="0"/>
              <a:t>crpn</a:t>
            </a:r>
            <a:r>
              <a:rPr lang="en-US" dirty="0" smtClean="0"/>
              <a:t>..- question allotters under Hire Purchase agreement whether to pay or not ..held, property vested both in title and possession alone exempted..both </a:t>
            </a:r>
            <a:r>
              <a:rPr lang="en-US" dirty="0" err="1" smtClean="0"/>
              <a:t>secs</a:t>
            </a:r>
            <a:r>
              <a:rPr lang="en-US" dirty="0" smtClean="0"/>
              <a:t> to be read together</a:t>
            </a:r>
          </a:p>
          <a:p>
            <a:pPr algn="just">
              <a:buNone/>
            </a:pPr>
            <a:r>
              <a:rPr lang="en-US" dirty="0" smtClean="0"/>
              <a:t>S </a:t>
            </a:r>
            <a:r>
              <a:rPr lang="en-US" dirty="0" err="1" smtClean="0"/>
              <a:t>Gopal</a:t>
            </a:r>
            <a:r>
              <a:rPr lang="en-US" dirty="0" smtClean="0"/>
              <a:t> Reddy v State of AP AIR 1996 SC 2184</a:t>
            </a:r>
          </a:p>
          <a:p>
            <a:pPr algn="just">
              <a:buNone/>
            </a:pPr>
            <a:r>
              <a:rPr lang="en-US" dirty="0" smtClean="0"/>
              <a:t>Dowry Prohibition Act, 1961 prohibits both actual </a:t>
            </a:r>
            <a:r>
              <a:rPr lang="en-US" dirty="0" err="1" smtClean="0"/>
              <a:t>receiveing</a:t>
            </a:r>
            <a:r>
              <a:rPr lang="en-US" dirty="0" smtClean="0"/>
              <a:t> and demand for dowry..held, text and context should be read together to find out the object of the Ac</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10000"/>
          </a:bodyPr>
          <a:lstStyle/>
          <a:p>
            <a:pPr algn="just"/>
            <a:r>
              <a:rPr lang="en-US" i="1" dirty="0" err="1" smtClean="0"/>
              <a:t>Poaptlal</a:t>
            </a:r>
            <a:r>
              <a:rPr lang="en-US" i="1" dirty="0" smtClean="0"/>
              <a:t> Shah v State of Madras </a:t>
            </a:r>
            <a:r>
              <a:rPr lang="en-US" dirty="0" smtClean="0"/>
              <a:t>(AIR 1953 SC 274)</a:t>
            </a:r>
          </a:p>
          <a:p>
            <a:pPr algn="just">
              <a:buNone/>
            </a:pPr>
            <a:r>
              <a:rPr lang="en-US" i="1" dirty="0" smtClean="0"/>
              <a:t>BK </a:t>
            </a:r>
            <a:r>
              <a:rPr lang="en-US" i="1" dirty="0" err="1" smtClean="0"/>
              <a:t>Mukherjee</a:t>
            </a:r>
            <a:r>
              <a:rPr lang="en-US" i="1" dirty="0" smtClean="0"/>
              <a:t> J, </a:t>
            </a:r>
            <a:r>
              <a:rPr lang="en-US" dirty="0" smtClean="0"/>
              <a:t>“It is a settled rule of construction that to ascertain the legislative intent all the constituent parts of a statute are to be taken together, each word phrase, sentence is to be considered in the light of the object and purpose of the Act” </a:t>
            </a:r>
          </a:p>
          <a:p>
            <a:pPr algn="just">
              <a:buNone/>
            </a:pPr>
            <a:r>
              <a:rPr lang="en-US" i="1" dirty="0" smtClean="0"/>
              <a:t>SR Das J</a:t>
            </a:r>
            <a:r>
              <a:rPr lang="en-US" dirty="0" smtClean="0"/>
              <a:t>, “The meaning of words take </a:t>
            </a:r>
            <a:r>
              <a:rPr lang="en-US" dirty="0" err="1" smtClean="0"/>
              <a:t>colour</a:t>
            </a:r>
            <a:r>
              <a:rPr lang="en-US" dirty="0" smtClean="0"/>
              <a:t> from the context in which they appear” “When context makes the meaning clear it becomes unnecessary for and select a particular meaning from the diverse meanings a word is capable of according to lexicographers” </a:t>
            </a:r>
            <a:r>
              <a:rPr lang="en-US" i="1" dirty="0" smtClean="0"/>
              <a:t>(</a:t>
            </a:r>
            <a:r>
              <a:rPr lang="en-US" dirty="0" err="1" smtClean="0"/>
              <a:t>Mangoo</a:t>
            </a:r>
            <a:r>
              <a:rPr lang="en-US" dirty="0" smtClean="0"/>
              <a:t> Singh v Election Tribunal AIR 1957 SC 871)</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lgn="just"/>
            <a:r>
              <a:rPr lang="en-US" dirty="0" smtClean="0"/>
              <a:t>The rule that the statute has to be read as a whole in its context is of general application, </a:t>
            </a:r>
          </a:p>
          <a:p>
            <a:pPr algn="just"/>
            <a:r>
              <a:rPr lang="en-US" smtClean="0"/>
              <a:t>The practical utility of the rule is more visible in constriction of general words and in resolving in consistencies by recourse to harmonious construction</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a:bodyPr>
          <a:lstStyle/>
          <a:p>
            <a:r>
              <a:rPr lang="en-US" dirty="0" smtClean="0"/>
              <a:t>Courts cant interpret arbitrarily</a:t>
            </a:r>
          </a:p>
          <a:p>
            <a:r>
              <a:rPr lang="en-US" dirty="0" smtClean="0"/>
              <a:t>Duty of the court to act upon the true intention of legislature both </a:t>
            </a:r>
            <a:r>
              <a:rPr lang="en-US" i="1" dirty="0" err="1" smtClean="0"/>
              <a:t>mens</a:t>
            </a:r>
            <a:r>
              <a:rPr lang="en-US" i="1" dirty="0" smtClean="0"/>
              <a:t> or </a:t>
            </a:r>
            <a:r>
              <a:rPr lang="en-US" i="1" dirty="0" err="1" smtClean="0"/>
              <a:t>sentia</a:t>
            </a:r>
            <a:r>
              <a:rPr lang="en-US" i="1" dirty="0" smtClean="0"/>
              <a:t> </a:t>
            </a:r>
            <a:r>
              <a:rPr lang="en-US" i="1" dirty="0" err="1" smtClean="0"/>
              <a:t>legis</a:t>
            </a:r>
            <a:endParaRPr lang="en-US" i="1" dirty="0" smtClean="0"/>
          </a:p>
          <a:p>
            <a:r>
              <a:rPr lang="en-US" dirty="0" smtClean="0"/>
              <a:t>It is the short hand reference to meaning of words as used by the legislature to be determined with the guidance of accepted principles of interpretation</a:t>
            </a:r>
          </a:p>
          <a:p>
            <a:r>
              <a:rPr lang="en-US" dirty="0" smtClean="0"/>
              <a:t>If provision open for two meanings, the one which represents the intention of legislature should be taken</a:t>
            </a:r>
          </a:p>
          <a:p>
            <a:r>
              <a:rPr lang="en-US" dirty="0" smtClean="0"/>
              <a:t>It is true or legal meaning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r>
              <a:rPr lang="en-US" dirty="0" smtClean="0"/>
              <a:t>Task not easy because of various reasons</a:t>
            </a:r>
          </a:p>
          <a:p>
            <a:r>
              <a:rPr lang="en-US" dirty="0" smtClean="0"/>
              <a:t>First and foremost is the language</a:t>
            </a:r>
          </a:p>
          <a:p>
            <a:r>
              <a:rPr lang="en-US" dirty="0" smtClean="0"/>
              <a:t>Words are not scientific symbols</a:t>
            </a:r>
          </a:p>
          <a:p>
            <a:r>
              <a:rPr lang="en-US" dirty="0" smtClean="0"/>
              <a:t>Language is not complete medium of communication</a:t>
            </a:r>
          </a:p>
          <a:p>
            <a:r>
              <a:rPr lang="en-US" dirty="0" smtClean="0"/>
              <a:t>Another difficulty the legislature may not foresee any situations or circumstances that may emerge</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algn="just"/>
            <a:r>
              <a:rPr lang="en-US" dirty="0" smtClean="0"/>
              <a:t>Function of the court is only to expound the law not to legislate</a:t>
            </a:r>
          </a:p>
          <a:p>
            <a:pPr algn="just"/>
            <a:r>
              <a:rPr lang="en-US" dirty="0" smtClean="0"/>
              <a:t>Numerous rules of interpretation or construction expressed differently by different judges which lead to contradictory propositions</a:t>
            </a:r>
          </a:p>
          <a:p>
            <a:pPr algn="just"/>
            <a:r>
              <a:rPr lang="en-US" dirty="0" smtClean="0"/>
              <a:t>The problem of interpretation is problem of meaning of words and their effectiveness to communicating a particular thought or expression</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lgn="just"/>
            <a:r>
              <a:rPr lang="en-US" dirty="0" smtClean="0"/>
              <a:t>Words are used to refer some object or situation</a:t>
            </a:r>
          </a:p>
          <a:p>
            <a:pPr algn="just"/>
            <a:r>
              <a:rPr lang="en-US" dirty="0" smtClean="0"/>
              <a:t>The object to assign a technical name referent </a:t>
            </a:r>
          </a:p>
          <a:p>
            <a:pPr algn="just"/>
            <a:r>
              <a:rPr lang="en-US" i="1" dirty="0" smtClean="0"/>
              <a:t>Words and phrases are symbols that stimulate mental references to referents. Each word may stand for one or a number of objects</a:t>
            </a:r>
          </a:p>
          <a:p>
            <a:pPr algn="just">
              <a:buNone/>
            </a:pPr>
            <a:r>
              <a:rPr lang="en-US" i="1" dirty="0" smtClean="0"/>
              <a:t>   (Language and the Law by </a:t>
            </a:r>
            <a:r>
              <a:rPr lang="en-US" i="1" dirty="0" err="1" smtClean="0"/>
              <a:t>Glanvile</a:t>
            </a:r>
            <a:r>
              <a:rPr lang="en-US" i="1" dirty="0" smtClean="0"/>
              <a:t> Williams)</a:t>
            </a:r>
          </a:p>
          <a:p>
            <a:pPr algn="just"/>
            <a:r>
              <a:rPr lang="en-US" dirty="0" smtClean="0"/>
              <a:t>Words are capable to refer to different referents in  different contexts in times  </a:t>
            </a: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10000"/>
          </a:bodyPr>
          <a:lstStyle/>
          <a:p>
            <a:pPr algn="just"/>
            <a:r>
              <a:rPr lang="en-US" dirty="0" smtClean="0"/>
              <a:t>Difficulty in borderline cases falling within or outside the connotation of the word</a:t>
            </a:r>
          </a:p>
          <a:p>
            <a:pPr algn="just"/>
            <a:r>
              <a:rPr lang="en-US" dirty="0" smtClean="0"/>
              <a:t>Language may be misunderstood in such cases</a:t>
            </a:r>
          </a:p>
          <a:p>
            <a:pPr algn="just"/>
            <a:r>
              <a:rPr lang="en-US" dirty="0" smtClean="0"/>
              <a:t>The difference between interpretation of communication and statute of law</a:t>
            </a:r>
          </a:p>
          <a:p>
            <a:pPr algn="just"/>
            <a:r>
              <a:rPr lang="en-US" dirty="0" smtClean="0"/>
              <a:t>Statute cannot be explained by individual legislature or even by a resolution as once enactment is done the legislature become </a:t>
            </a:r>
            <a:r>
              <a:rPr lang="en-US" i="1" dirty="0" err="1" smtClean="0"/>
              <a:t>functus</a:t>
            </a:r>
            <a:r>
              <a:rPr lang="en-US" i="1" dirty="0" smtClean="0"/>
              <a:t> officio</a:t>
            </a:r>
          </a:p>
          <a:p>
            <a:pPr algn="just"/>
            <a:r>
              <a:rPr lang="en-US" dirty="0" smtClean="0"/>
              <a:t>They can however amend or repeal any statute or declare its meaning which can be done only through the normal process of making the law</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r>
              <a:rPr lang="en-US" dirty="0" smtClean="0"/>
              <a:t>The practice that judges going to legislature for seeking the meaning of the words has been undone now.</a:t>
            </a:r>
          </a:p>
          <a:p>
            <a:r>
              <a:rPr lang="en-US" dirty="0" smtClean="0"/>
              <a:t>Therefore the courts should look for the context to find out the meaning of the words</a:t>
            </a:r>
          </a:p>
          <a:p>
            <a:r>
              <a:rPr lang="en-US" dirty="0" smtClean="0"/>
              <a:t>Sometimes difficulty arises because of </a:t>
            </a:r>
            <a:r>
              <a:rPr lang="en-US" i="1" dirty="0" smtClean="0"/>
              <a:t>fringe </a:t>
            </a:r>
            <a:r>
              <a:rPr lang="en-US" dirty="0" smtClean="0"/>
              <a:t>meaning of words, as sometimes the situations fall within the content and many outside the connotation of words.</a:t>
            </a:r>
          </a:p>
          <a:p>
            <a:r>
              <a:rPr lang="en-US" dirty="0" smtClean="0"/>
              <a:t>This give rise to sharp differences of opinion</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2297</Words>
  <Application>Microsoft Office PowerPoint</Application>
  <PresentationFormat>On-screen Show (4:3)</PresentationFormat>
  <Paragraphs>125</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Interpretation of Statutes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Interpretation of Statutes</dc:title>
  <dc:creator>om</dc:creator>
  <cp:lastModifiedBy>Latha</cp:lastModifiedBy>
  <cp:revision>3</cp:revision>
  <dcterms:created xsi:type="dcterms:W3CDTF">2021-03-17T05:59:44Z</dcterms:created>
  <dcterms:modified xsi:type="dcterms:W3CDTF">2021-03-18T07:19:46Z</dcterms:modified>
</cp:coreProperties>
</file>