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917"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828799"/>
          </a:xfrm>
        </p:spPr>
        <p:txBody>
          <a:bodyPr>
            <a:normAutofit fontScale="90000"/>
          </a:bodyPr>
          <a:lstStyle/>
          <a:p>
            <a:r>
              <a:rPr lang="en-US" b="1" dirty="0" smtClean="0"/>
              <a:t>Motor Vehicle Accident Claims in India</a:t>
            </a:r>
            <a:r>
              <a:rPr lang="en-US" dirty="0" smtClean="0"/>
              <a:t/>
            </a:r>
            <a:br>
              <a:rPr lang="en-US" dirty="0" smtClean="0"/>
            </a:br>
            <a:endParaRPr lang="en-US" dirty="0"/>
          </a:p>
        </p:txBody>
      </p:sp>
      <p:sp>
        <p:nvSpPr>
          <p:cNvPr id="3" name="Subtitle 2"/>
          <p:cNvSpPr>
            <a:spLocks noGrp="1"/>
          </p:cNvSpPr>
          <p:nvPr>
            <p:ph type="subTitle" idx="1"/>
          </p:nvPr>
        </p:nvSpPr>
        <p:spPr>
          <a:xfrm>
            <a:off x="533400" y="1143000"/>
            <a:ext cx="8610600" cy="5105400"/>
          </a:xfrm>
        </p:spPr>
        <p:txBody>
          <a:bodyPr>
            <a:normAutofit/>
          </a:bodyPr>
          <a:lstStyle/>
          <a:p>
            <a:pPr marL="514350" indent="-514350" algn="l">
              <a:buFont typeface="+mj-lt"/>
              <a:buAutoNum type="romanUcPeriod"/>
            </a:pPr>
            <a:r>
              <a:rPr lang="en-US" sz="2000" b="1" dirty="0" err="1" smtClean="0">
                <a:solidFill>
                  <a:schemeClr val="tx1"/>
                </a:solidFill>
                <a:latin typeface="Times New Roman" pitchFamily="18" charset="0"/>
                <a:cs typeface="Times New Roman" pitchFamily="18" charset="0"/>
              </a:rPr>
              <a:t>Intoduction</a:t>
            </a:r>
            <a:endParaRPr lang="en-US" sz="2000" b="1" dirty="0" smtClean="0">
              <a:solidFill>
                <a:schemeClr val="tx1"/>
              </a:solidFill>
              <a:latin typeface="Times New Roman" pitchFamily="18" charset="0"/>
              <a:cs typeface="Times New Roman" pitchFamily="18" charset="0"/>
            </a:endParaRPr>
          </a:p>
          <a:p>
            <a:pPr marL="514350" indent="-514350" algn="l">
              <a:buFont typeface="+mj-lt"/>
              <a:buAutoNum type="romanUcPeriod"/>
            </a:pPr>
            <a:r>
              <a:rPr lang="en-US" sz="2000" b="1" dirty="0" smtClean="0">
                <a:solidFill>
                  <a:schemeClr val="tx1"/>
                </a:solidFill>
                <a:latin typeface="Times New Roman" pitchFamily="18" charset="0"/>
                <a:cs typeface="Times New Roman" pitchFamily="18" charset="0"/>
              </a:rPr>
              <a:t>Accident Claims Tribunal</a:t>
            </a:r>
          </a:p>
          <a:p>
            <a:pPr marL="514350" indent="-514350" algn="l">
              <a:buFont typeface="+mj-lt"/>
              <a:buAutoNum type="romanUcPeriod"/>
            </a:pPr>
            <a:r>
              <a:rPr lang="en-US" sz="2000" b="1" dirty="0" smtClean="0">
                <a:solidFill>
                  <a:schemeClr val="tx1"/>
                </a:solidFill>
                <a:latin typeface="Times New Roman" pitchFamily="18" charset="0"/>
                <a:cs typeface="Times New Roman" pitchFamily="18" charset="0"/>
              </a:rPr>
              <a:t>Scheme of Chapter 10 and 11 of Motor Vehicle Act,1988</a:t>
            </a:r>
          </a:p>
          <a:p>
            <a:pPr marL="514350" indent="-514350" algn="l">
              <a:buFont typeface="+mj-lt"/>
              <a:buAutoNum type="romanUcPeriod"/>
            </a:pPr>
            <a:r>
              <a:rPr lang="en-US" sz="2000" b="1" dirty="0" smtClean="0">
                <a:solidFill>
                  <a:schemeClr val="tx1"/>
                </a:solidFill>
                <a:latin typeface="Times New Roman" pitchFamily="18" charset="0"/>
                <a:cs typeface="Times New Roman" pitchFamily="18" charset="0"/>
              </a:rPr>
              <a:t>Insurance Companies have been allowed no other </a:t>
            </a:r>
            <a:r>
              <a:rPr lang="en-US" sz="2000" b="1" dirty="0" err="1" smtClean="0">
                <a:solidFill>
                  <a:schemeClr val="tx1"/>
                </a:solidFill>
                <a:latin typeface="Times New Roman" pitchFamily="18" charset="0"/>
                <a:cs typeface="Times New Roman" pitchFamily="18" charset="0"/>
              </a:rPr>
              <a:t>defence</a:t>
            </a:r>
            <a:r>
              <a:rPr lang="en-US" sz="2000" b="1" dirty="0" smtClean="0">
                <a:solidFill>
                  <a:schemeClr val="tx1"/>
                </a:solidFill>
                <a:latin typeface="Times New Roman" pitchFamily="18" charset="0"/>
                <a:cs typeface="Times New Roman" pitchFamily="18" charset="0"/>
              </a:rPr>
              <a:t> except the following</a:t>
            </a:r>
          </a:p>
          <a:p>
            <a:pPr marL="514350" indent="-514350" algn="l">
              <a:buFont typeface="+mj-lt"/>
              <a:buAutoNum type="romanUcPeriod"/>
            </a:pPr>
            <a:r>
              <a:rPr lang="en-US" sz="2000" b="1" dirty="0" smtClean="0">
                <a:solidFill>
                  <a:schemeClr val="tx1"/>
                </a:solidFill>
                <a:latin typeface="Times New Roman" pitchFamily="18" charset="0"/>
                <a:cs typeface="Times New Roman" pitchFamily="18" charset="0"/>
              </a:rPr>
              <a:t>Claim Application</a:t>
            </a:r>
          </a:p>
          <a:p>
            <a:pPr marL="514350" indent="-514350" algn="l">
              <a:buFont typeface="+mj-lt"/>
              <a:buAutoNum type="romanUcPeriod"/>
            </a:pPr>
            <a:r>
              <a:rPr lang="en-US" sz="2000" b="1" dirty="0" smtClean="0">
                <a:solidFill>
                  <a:schemeClr val="tx1"/>
                </a:solidFill>
                <a:latin typeface="Times New Roman" pitchFamily="18" charset="0"/>
                <a:cs typeface="Times New Roman" pitchFamily="18" charset="0"/>
              </a:rPr>
              <a:t>Accidents arising out of use of Motor Vehicle</a:t>
            </a:r>
          </a:p>
          <a:p>
            <a:pPr marL="514350" indent="-514350" algn="l">
              <a:buFont typeface="+mj-lt"/>
              <a:buAutoNum type="romanUcPeriod"/>
            </a:pPr>
            <a:r>
              <a:rPr lang="en-US" sz="2000" b="1" dirty="0" smtClean="0">
                <a:solidFill>
                  <a:schemeClr val="tx1"/>
                </a:solidFill>
                <a:latin typeface="Times New Roman" pitchFamily="18" charset="0"/>
                <a:cs typeface="Times New Roman" pitchFamily="18" charset="0"/>
              </a:rPr>
              <a:t>Assessment of Claim</a:t>
            </a:r>
          </a:p>
          <a:p>
            <a:pPr marL="514350" indent="-514350" algn="l">
              <a:buFont typeface="+mj-lt"/>
              <a:buAutoNum type="romanUcPeriod"/>
            </a:pPr>
            <a:r>
              <a:rPr lang="en-US" sz="2000" b="1" dirty="0" smtClean="0">
                <a:solidFill>
                  <a:schemeClr val="tx1"/>
                </a:solidFill>
                <a:latin typeface="Times New Roman" pitchFamily="18" charset="0"/>
                <a:cs typeface="Times New Roman" pitchFamily="18" charset="0"/>
              </a:rPr>
              <a:t>Legal </a:t>
            </a:r>
            <a:r>
              <a:rPr lang="en-US" sz="2000" b="1" dirty="0" err="1" smtClean="0">
                <a:solidFill>
                  <a:schemeClr val="tx1"/>
                </a:solidFill>
                <a:latin typeface="Times New Roman" pitchFamily="18" charset="0"/>
                <a:cs typeface="Times New Roman" pitchFamily="18" charset="0"/>
              </a:rPr>
              <a:t>defence</a:t>
            </a:r>
            <a:r>
              <a:rPr lang="en-US" sz="2000" b="1" dirty="0" smtClean="0">
                <a:solidFill>
                  <a:schemeClr val="tx1"/>
                </a:solidFill>
                <a:latin typeface="Times New Roman" pitchFamily="18" charset="0"/>
                <a:cs typeface="Times New Roman" pitchFamily="18" charset="0"/>
              </a:rPr>
              <a:t> available to the Insurance Companies towards third party</a:t>
            </a:r>
          </a:p>
          <a:p>
            <a:pPr marL="514350" indent="-514350" algn="l">
              <a:buFont typeface="+mj-lt"/>
              <a:buAutoNum type="romanUcPeriod"/>
            </a:pPr>
            <a:r>
              <a:rPr lang="en-US" sz="2000" b="1" dirty="0" smtClean="0">
                <a:solidFill>
                  <a:schemeClr val="tx1"/>
                </a:solidFill>
                <a:latin typeface="Times New Roman" pitchFamily="18" charset="0"/>
                <a:cs typeface="Times New Roman" pitchFamily="18" charset="0"/>
              </a:rPr>
              <a:t>Right of recovery from owner to Insurance Company</a:t>
            </a:r>
          </a:p>
          <a:p>
            <a:pPr marL="514350" indent="-514350" algn="l">
              <a:buFont typeface="+mj-lt"/>
              <a:buAutoNum type="romanUcPeriod"/>
            </a:pPr>
            <a:r>
              <a:rPr lang="en-US" sz="2000" b="1" dirty="0" smtClean="0">
                <a:solidFill>
                  <a:schemeClr val="tx1"/>
                </a:solidFill>
                <a:latin typeface="Times New Roman" pitchFamily="18" charset="0"/>
                <a:cs typeface="Times New Roman" pitchFamily="18" charset="0"/>
              </a:rPr>
              <a:t>Appeal</a:t>
            </a:r>
            <a:endParaRPr lang="en-US" sz="2000" b="1"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I.Intoduction</a:t>
            </a:r>
            <a:endParaRPr lang="en-US" dirty="0"/>
          </a:p>
        </p:txBody>
      </p:sp>
      <p:sp>
        <p:nvSpPr>
          <p:cNvPr id="3" name="Content Placeholder 2"/>
          <p:cNvSpPr>
            <a:spLocks noGrp="1"/>
          </p:cNvSpPr>
          <p:nvPr>
            <p:ph idx="1"/>
          </p:nvPr>
        </p:nvSpPr>
        <p:spPr/>
        <p:txBody>
          <a:bodyPr>
            <a:noAutofit/>
          </a:bodyPr>
          <a:lstStyle/>
          <a:p>
            <a:r>
              <a:rPr lang="en-US" sz="2400" dirty="0" smtClean="0"/>
              <a:t>With the development of civilization, act of negligence have become actionable wrong. In the English Law any person or the legal representative of deceased person who expired on account of negligent act of other can besides instituting criminal proceeding, recover damages under the Law of Torts. Accountable negligence consist in the neglect of use of ordinary care or skill towards a person to whom the defendant owes due of observing ordinary care and skill by which neglect the plaintiff have suffered injury to his person or property. Thus, negligence accompanied with losses to the other party give rise to an action.</a:t>
            </a:r>
            <a:br>
              <a:rPr lang="en-US" sz="2400" dirty="0" smtClean="0"/>
            </a:br>
            <a:r>
              <a:rPr lang="en-US" sz="2400" dirty="0" smtClean="0"/>
              <a:t/>
            </a:r>
            <a:br>
              <a:rPr lang="en-US" sz="2400" dirty="0" smtClean="0"/>
            </a:b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In order to give effective rights to the person injured or expired in an accident, Fatal Accidents Act, 1885 was enacted in India. This Act provided only a procedure and a right of named legal heirs to claim compensation from the person committing negligence. This enactment has worked in India for a comfortable long period. Because of increase in automation and consequential losses of life and property in accident, it was considered that to give relief to the victims of accident claims an effective law should be brought in.</a:t>
            </a:r>
            <a:br>
              <a:rPr lang="en-US" dirty="0" smtClean="0"/>
            </a:b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Scope of The Motor Vehicle Act,1988</a:t>
            </a:r>
            <a:endParaRPr lang="en-US" dirty="0"/>
          </a:p>
        </p:txBody>
      </p:sp>
      <p:sp>
        <p:nvSpPr>
          <p:cNvPr id="3" name="Content Placeholder 2"/>
          <p:cNvSpPr>
            <a:spLocks noGrp="1"/>
          </p:cNvSpPr>
          <p:nvPr>
            <p:ph idx="1"/>
          </p:nvPr>
        </p:nvSpPr>
        <p:spPr/>
        <p:txBody>
          <a:bodyPr>
            <a:noAutofit/>
          </a:bodyPr>
          <a:lstStyle/>
          <a:p>
            <a:r>
              <a:rPr lang="en-US" sz="2000" dirty="0" smtClean="0"/>
              <a:t>In the year 1982 a new concept of providing interim compensation on ‘No Fault’ basis have been introduced by addition of Section 92(A) to 92(E). By the same amendment, relief has also been given those persons who expire by hit and run accidents, where the offending vehicles are not identified.</a:t>
            </a:r>
            <a:br>
              <a:rPr lang="en-US" sz="2000" dirty="0" smtClean="0"/>
            </a:br>
            <a:r>
              <a:rPr lang="en-US" sz="2000" u="sng" dirty="0" smtClean="0"/>
              <a:t/>
            </a:r>
            <a:br>
              <a:rPr lang="en-US" sz="2000" u="sng" dirty="0" smtClean="0"/>
            </a:br>
            <a:r>
              <a:rPr lang="en-US" sz="2000" dirty="0" smtClean="0"/>
              <a:t>In 1988 a new Motor Vehicle Act have been introduced and in new Motor Vehicle Act’s Chapter 10 provides for interim award. Chapter 11 provides for insurance of motor vehicle against third party risk and Chapter 12 provides for the constitution of Claims Tribunal and adjudication of claim and related matters. This law is still in an era of serious changes. Supreme Court has number of times held that this is a welfare legislation and the interpretation of provision of law is required to be made so as to help the victim.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In this process Supreme Court has passed various judgments in recent past, which have restricted the statutory defenses to the Insurance Company to a greater extent as law relating to burden of proof have been totally changed. Limited defenses as to not holding valid driving license, use of vehicle for hire and reward, use of transport vehicle for the purpose not allowed by permit are required to be proved in so stringent manner that insurer are not getting advantage of these defenses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THIRD PARTY LIABILITY INSURANCE</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b="1" dirty="0" smtClean="0"/>
              <a:t>Introduction</a:t>
            </a:r>
          </a:p>
          <a:p>
            <a:r>
              <a:rPr lang="en-US" b="1" dirty="0" smtClean="0"/>
              <a:t>Meaning and Scope of Third Party Insurance</a:t>
            </a:r>
          </a:p>
          <a:p>
            <a:r>
              <a:rPr lang="en-US" b="1" dirty="0" smtClean="0"/>
              <a:t>What is Third Party Insurance?</a:t>
            </a:r>
            <a:endParaRPr lang="en-US" dirty="0" smtClean="0"/>
          </a:p>
          <a:p>
            <a:r>
              <a:rPr lang="en-US" b="1" dirty="0" smtClean="0"/>
              <a:t>Salient Features of Third Party Insurance</a:t>
            </a:r>
            <a:endParaRPr lang="en-US" dirty="0" smtClean="0"/>
          </a:p>
          <a:p>
            <a:r>
              <a:rPr lang="en-US" b="1" dirty="0" smtClean="0"/>
              <a:t>Motor Vehicles Acts,1939 and 1988</a:t>
            </a:r>
            <a:endParaRPr lang="en-US" dirty="0" smtClean="0"/>
          </a:p>
          <a:p>
            <a:r>
              <a:rPr lang="en-US" b="1" dirty="0" smtClean="0"/>
              <a:t>Historical Background of third Party Insurance</a:t>
            </a:r>
          </a:p>
          <a:p>
            <a:r>
              <a:rPr lang="en-US" b="1" dirty="0" smtClean="0"/>
              <a:t>Salient Features of Third Party Insurance</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458</Words>
  <Application>Microsoft Office PowerPoint</Application>
  <PresentationFormat>On-screen Show (4:3)</PresentationFormat>
  <Paragraphs>25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Motor Vehicle Accident Claims in India </vt:lpstr>
      <vt:lpstr>I.Intoduction</vt:lpstr>
      <vt:lpstr>Slide 3</vt:lpstr>
      <vt:lpstr>Scope of The Motor Vehicle Act,1988</vt:lpstr>
      <vt:lpstr>Slide 5</vt:lpstr>
      <vt:lpstr>THIRD PARTY LIABILITY INSURANCE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law</dc:creator>
  <cp:lastModifiedBy>Admin</cp:lastModifiedBy>
  <cp:revision>14</cp:revision>
  <dcterms:created xsi:type="dcterms:W3CDTF">2006-08-16T00:00:00Z</dcterms:created>
  <dcterms:modified xsi:type="dcterms:W3CDTF">2018-06-23T14:12:36Z</dcterms:modified>
</cp:coreProperties>
</file>