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70" r:id="rId4"/>
    <p:sldId id="271" r:id="rId5"/>
    <p:sldId id="272" r:id="rId6"/>
    <p:sldId id="27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ll"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E207E523-5696-4DD8-9D12-93F3DE50038F}"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207E523-5696-4DD8-9D12-93F3DE50038F}"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207E523-5696-4DD8-9D12-93F3DE50038F}"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A865BE-B931-4BB2-BD6A-B24743CD232E}" type="datetimeFigureOut">
              <a:rPr lang="en-US" smtClean="0"/>
              <a:pPr/>
              <a:t>3/17/2021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207E523-5696-4DD8-9D12-93F3DE50038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9A865BE-B931-4BB2-BD6A-B24743CD232E}" type="datetimeFigureOut">
              <a:rPr lang="en-US" smtClean="0"/>
              <a:pPr/>
              <a:t>3/17/2021</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E207E523-5696-4DD8-9D12-93F3DE50038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9A865BE-B931-4BB2-BD6A-B24743CD232E}" type="datetimeFigureOut">
              <a:rPr lang="en-US" smtClean="0"/>
              <a:pPr/>
              <a:t>3/17/2021</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207E523-5696-4DD8-9D12-93F3DE50038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TO COMPELL APPEARANCE</a:t>
            </a:r>
            <a:br>
              <a:rPr lang="en-US" dirty="0" smtClean="0"/>
            </a:br>
            <a:endParaRPr lang="en-US" dirty="0"/>
          </a:p>
        </p:txBody>
      </p:sp>
      <p:sp>
        <p:nvSpPr>
          <p:cNvPr id="3" name="Content Placeholder 2"/>
          <p:cNvSpPr>
            <a:spLocks noGrp="1"/>
          </p:cNvSpPr>
          <p:nvPr>
            <p:ph idx="1"/>
          </p:nvPr>
        </p:nvSpPr>
        <p:spPr>
          <a:xfrm>
            <a:off x="228600" y="1600200"/>
            <a:ext cx="8458200" cy="4525963"/>
          </a:xfrm>
        </p:spPr>
        <p:txBody>
          <a:bodyPr/>
          <a:lstStyle/>
          <a:p>
            <a:r>
              <a:rPr lang="en-US" dirty="0" smtClean="0"/>
              <a:t>       Flow chart of Process to compel appearance</a:t>
            </a:r>
            <a:endParaRPr lang="en-US" dirty="0"/>
          </a:p>
        </p:txBody>
      </p:sp>
      <p:cxnSp>
        <p:nvCxnSpPr>
          <p:cNvPr id="7" name="Straight Connector 6"/>
          <p:cNvCxnSpPr/>
          <p:nvPr/>
        </p:nvCxnSpPr>
        <p:spPr>
          <a:xfrm>
            <a:off x="1066800" y="2286000"/>
            <a:ext cx="594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876300" y="24765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2019300" y="27051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3695700" y="2781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6477000" y="28194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04800" y="2895600"/>
            <a:ext cx="1295400" cy="646331"/>
          </a:xfrm>
          <a:prstGeom prst="rect">
            <a:avLst/>
          </a:prstGeom>
          <a:noFill/>
        </p:spPr>
        <p:txBody>
          <a:bodyPr wrap="square" rtlCol="0">
            <a:spAutoFit/>
          </a:bodyPr>
          <a:lstStyle/>
          <a:p>
            <a:r>
              <a:rPr lang="en-US" dirty="0" smtClean="0"/>
              <a:t>SUMMONS</a:t>
            </a:r>
          </a:p>
          <a:p>
            <a:r>
              <a:rPr lang="en-US" dirty="0" smtClean="0"/>
              <a:t>Sec’s 61-69</a:t>
            </a:r>
            <a:endParaRPr lang="en-US" dirty="0"/>
          </a:p>
        </p:txBody>
      </p:sp>
      <p:sp>
        <p:nvSpPr>
          <p:cNvPr id="27" name="TextBox 26"/>
          <p:cNvSpPr txBox="1"/>
          <p:nvPr/>
        </p:nvSpPr>
        <p:spPr>
          <a:xfrm>
            <a:off x="1676400" y="3200400"/>
            <a:ext cx="1371600" cy="923330"/>
          </a:xfrm>
          <a:prstGeom prst="rect">
            <a:avLst/>
          </a:prstGeom>
          <a:noFill/>
        </p:spPr>
        <p:txBody>
          <a:bodyPr wrap="square" rtlCol="0">
            <a:spAutoFit/>
          </a:bodyPr>
          <a:lstStyle/>
          <a:p>
            <a:r>
              <a:rPr lang="en-US" dirty="0" smtClean="0"/>
              <a:t>ARREST WARRANT</a:t>
            </a:r>
          </a:p>
          <a:p>
            <a:r>
              <a:rPr lang="en-US" dirty="0" smtClean="0"/>
              <a:t>Sec’s 70-71</a:t>
            </a:r>
            <a:endParaRPr lang="en-US" dirty="0"/>
          </a:p>
        </p:txBody>
      </p:sp>
      <p:sp>
        <p:nvSpPr>
          <p:cNvPr id="28" name="TextBox 27"/>
          <p:cNvSpPr txBox="1"/>
          <p:nvPr/>
        </p:nvSpPr>
        <p:spPr>
          <a:xfrm>
            <a:off x="3276600" y="3429000"/>
            <a:ext cx="1828800" cy="646331"/>
          </a:xfrm>
          <a:prstGeom prst="rect">
            <a:avLst/>
          </a:prstGeom>
          <a:noFill/>
        </p:spPr>
        <p:txBody>
          <a:bodyPr wrap="square" rtlCol="0">
            <a:spAutoFit/>
          </a:bodyPr>
          <a:lstStyle/>
          <a:p>
            <a:r>
              <a:rPr lang="en-US" dirty="0" smtClean="0"/>
              <a:t>PROCLAMATION Sec.82</a:t>
            </a:r>
            <a:endParaRPr lang="en-US" dirty="0"/>
          </a:p>
        </p:txBody>
      </p:sp>
      <p:sp>
        <p:nvSpPr>
          <p:cNvPr id="30" name="TextBox 29"/>
          <p:cNvSpPr txBox="1"/>
          <p:nvPr/>
        </p:nvSpPr>
        <p:spPr>
          <a:xfrm>
            <a:off x="5486400" y="3505200"/>
            <a:ext cx="2971800" cy="646331"/>
          </a:xfrm>
          <a:prstGeom prst="rect">
            <a:avLst/>
          </a:prstGeom>
          <a:noFill/>
        </p:spPr>
        <p:txBody>
          <a:bodyPr wrap="square" rtlCol="0">
            <a:spAutoFit/>
          </a:bodyPr>
          <a:lstStyle/>
          <a:p>
            <a:r>
              <a:rPr lang="en-US" dirty="0" smtClean="0"/>
              <a:t>ATTACHMENT OF PROPERTY</a:t>
            </a:r>
          </a:p>
          <a:p>
            <a:r>
              <a:rPr lang="en-US" dirty="0" smtClean="0"/>
              <a:t>Sec’s 83-86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447799"/>
          </a:xfrm>
        </p:spPr>
        <p:txBody>
          <a:bodyPr>
            <a:noAutofit/>
          </a:bodyPr>
          <a:lstStyle/>
          <a:p>
            <a:r>
              <a:rPr lang="en-US" sz="3600" dirty="0" smtClean="0"/>
              <a:t>PROCURING THE APPEARANCE OF ACCUSED IN THE COURT.</a:t>
            </a:r>
            <a:endParaRPr lang="en-US" sz="3600" dirty="0"/>
          </a:p>
        </p:txBody>
      </p:sp>
      <p:cxnSp>
        <p:nvCxnSpPr>
          <p:cNvPr id="5" name="Straight Connector 4"/>
          <p:cNvCxnSpPr/>
          <p:nvPr/>
        </p:nvCxnSpPr>
        <p:spPr>
          <a:xfrm>
            <a:off x="838200" y="1905000"/>
            <a:ext cx="7315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610394" y="21328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229894" y="21709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7963694" y="20947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 y="2590800"/>
            <a:ext cx="2590800" cy="369332"/>
          </a:xfrm>
          <a:prstGeom prst="rect">
            <a:avLst/>
          </a:prstGeom>
          <a:noFill/>
        </p:spPr>
        <p:txBody>
          <a:bodyPr wrap="square" rtlCol="0">
            <a:spAutoFit/>
          </a:bodyPr>
          <a:lstStyle/>
          <a:p>
            <a:r>
              <a:rPr lang="en-US" dirty="0" smtClean="0"/>
              <a:t>Summons to Accused </a:t>
            </a:r>
            <a:endParaRPr lang="en-US" dirty="0"/>
          </a:p>
        </p:txBody>
      </p:sp>
      <p:sp>
        <p:nvSpPr>
          <p:cNvPr id="14" name="TextBox 13"/>
          <p:cNvSpPr txBox="1"/>
          <p:nvPr/>
        </p:nvSpPr>
        <p:spPr>
          <a:xfrm>
            <a:off x="2819400" y="2667001"/>
            <a:ext cx="2667000" cy="3970318"/>
          </a:xfrm>
          <a:prstGeom prst="rect">
            <a:avLst/>
          </a:prstGeom>
          <a:noFill/>
        </p:spPr>
        <p:txBody>
          <a:bodyPr wrap="square" rtlCol="0">
            <a:spAutoFit/>
          </a:bodyPr>
          <a:lstStyle/>
          <a:p>
            <a:r>
              <a:rPr lang="en-US" dirty="0" smtClean="0"/>
              <a:t>If accused appears in court :</a:t>
            </a:r>
          </a:p>
          <a:p>
            <a:r>
              <a:rPr lang="en-US" dirty="0" smtClean="0"/>
              <a:t>Requiring him to execute personal bond Sec.88</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t>
            </a:r>
            <a:endParaRPr lang="en-US" dirty="0"/>
          </a:p>
        </p:txBody>
      </p:sp>
      <p:sp>
        <p:nvSpPr>
          <p:cNvPr id="15" name="TextBox 14"/>
          <p:cNvSpPr txBox="1"/>
          <p:nvPr/>
        </p:nvSpPr>
        <p:spPr>
          <a:xfrm>
            <a:off x="5791200" y="2438400"/>
            <a:ext cx="2546931" cy="369332"/>
          </a:xfrm>
          <a:prstGeom prst="rect">
            <a:avLst/>
          </a:prstGeom>
          <a:noFill/>
        </p:spPr>
        <p:txBody>
          <a:bodyPr wrap="square" rtlCol="0">
            <a:spAutoFit/>
          </a:bodyPr>
          <a:lstStyle/>
          <a:p>
            <a:r>
              <a:rPr lang="en-US" dirty="0" smtClean="0"/>
              <a:t>By arresting the person</a:t>
            </a:r>
            <a:endParaRPr lang="en-US" dirty="0"/>
          </a:p>
        </p:txBody>
      </p:sp>
      <p:cxnSp>
        <p:nvCxnSpPr>
          <p:cNvPr id="17" name="Straight Arrow Connector 16"/>
          <p:cNvCxnSpPr/>
          <p:nvPr/>
        </p:nvCxnSpPr>
        <p:spPr>
          <a:xfrm rot="5400000">
            <a:off x="609600" y="3352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3400" y="373380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304800" y="4038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0" y="4343400"/>
            <a:ext cx="152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Summons casesSec.2(w)</a:t>
            </a:r>
            <a:endParaRPr lang="en-US" dirty="0"/>
          </a:p>
        </p:txBody>
      </p:sp>
      <p:cxnSp>
        <p:nvCxnSpPr>
          <p:cNvPr id="26" name="Straight Connector 25"/>
          <p:cNvCxnSpPr/>
          <p:nvPr/>
        </p:nvCxnSpPr>
        <p:spPr>
          <a:xfrm>
            <a:off x="609600" y="3733800"/>
            <a:ext cx="1905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209800" y="40386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057400" y="4419600"/>
            <a:ext cx="1524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Warrant  cases Sec.2(x)</a:t>
            </a:r>
            <a:endParaRPr lang="en-US" dirty="0"/>
          </a:p>
        </p:txBody>
      </p:sp>
      <p:cxnSp>
        <p:nvCxnSpPr>
          <p:cNvPr id="40" name="Straight Arrow Connector 39"/>
          <p:cNvCxnSpPr/>
          <p:nvPr/>
        </p:nvCxnSpPr>
        <p:spPr>
          <a:xfrm rot="5400000">
            <a:off x="6972300" y="32385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553200" y="3733800"/>
            <a:ext cx="175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0800000">
            <a:off x="5105400" y="3733800"/>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4724400" y="4114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4495800" y="4495800"/>
            <a:ext cx="1905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With Warrant</a:t>
            </a:r>
            <a:endParaRPr lang="en-US" dirty="0"/>
          </a:p>
        </p:txBody>
      </p:sp>
      <p:cxnSp>
        <p:nvCxnSpPr>
          <p:cNvPr id="49" name="Straight Arrow Connector 48"/>
          <p:cNvCxnSpPr/>
          <p:nvPr/>
        </p:nvCxnSpPr>
        <p:spPr>
          <a:xfrm rot="5400000">
            <a:off x="8039100" y="40767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6858000" y="4572000"/>
            <a:ext cx="2286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Without warrant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305800" cy="1143000"/>
          </a:xfrm>
        </p:spPr>
        <p:txBody>
          <a:bodyPr/>
          <a:lstStyle/>
          <a:p>
            <a:r>
              <a:rPr lang="en-US" dirty="0" smtClean="0"/>
              <a:t>Summons to appear Sections 61-69</a:t>
            </a:r>
            <a:endParaRPr lang="en-US" dirty="0"/>
          </a:p>
        </p:txBody>
      </p:sp>
      <p:sp>
        <p:nvSpPr>
          <p:cNvPr id="3" name="Subtitle 2"/>
          <p:cNvSpPr>
            <a:spLocks noGrp="1"/>
          </p:cNvSpPr>
          <p:nvPr>
            <p:ph type="subTitle" idx="1"/>
          </p:nvPr>
        </p:nvSpPr>
        <p:spPr>
          <a:xfrm>
            <a:off x="228600" y="1524000"/>
            <a:ext cx="8534400" cy="4114800"/>
          </a:xfrm>
        </p:spPr>
        <p:txBody>
          <a:bodyPr>
            <a:normAutofit/>
          </a:bodyPr>
          <a:lstStyle/>
          <a:p>
            <a:pPr algn="just"/>
            <a:r>
              <a:rPr lang="en-US" sz="2400" dirty="0" smtClean="0">
                <a:solidFill>
                  <a:schemeClr val="tx1"/>
                </a:solidFill>
              </a:rPr>
              <a:t>A summons issued to a person should be in duplicate and must contain the title of Court. Signature of presiding officer and shall bear the seal of the court. Summons are issued for the purpose of appearance or for production of a document or thing. Every summons should be served by a police officer, personally on the person summoned by delivering a copy of such summons may served on some adult member of the family. In case of corporate body it may be served to the Secretary local manager or other principal  officer of the corporation</a:t>
            </a:r>
            <a:r>
              <a:rPr lang="en-US" sz="2000" dirty="0" smtClean="0">
                <a:solidFill>
                  <a:schemeClr val="tx1"/>
                </a:solidFill>
              </a:rPr>
              <a:t>.</a:t>
            </a:r>
            <a:endParaRPr lang="en-US" sz="20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 of Arrest Ss 70-81</a:t>
            </a:r>
            <a:endParaRPr lang="en-US" dirty="0"/>
          </a:p>
        </p:txBody>
      </p:sp>
      <p:sp>
        <p:nvSpPr>
          <p:cNvPr id="3" name="Content Placeholder 2"/>
          <p:cNvSpPr>
            <a:spLocks noGrp="1"/>
          </p:cNvSpPr>
          <p:nvPr>
            <p:ph idx="1"/>
          </p:nvPr>
        </p:nvSpPr>
        <p:spPr/>
        <p:txBody>
          <a:bodyPr>
            <a:normAutofit fontScale="92500"/>
          </a:bodyPr>
          <a:lstStyle/>
          <a:p>
            <a:r>
              <a:rPr lang="en-US" dirty="0" smtClean="0"/>
              <a:t>Every warrant of arrest issued by a court should be in writing and must contain signature of the presiding officer, name of the person who is to execute, name of the person to be arrested and seal of the court. Every such warrant shall remain in force until it is cancelled by the court which issued it or until it is executed (Sec 70).Ordinarily a warrant of arrest shall be directed to a police Officer or the Court in its discretion may direct a warrant to any person.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9762"/>
          </a:xfrm>
        </p:spPr>
        <p:txBody>
          <a:bodyPr>
            <a:normAutofit fontScale="90000"/>
          </a:bodyPr>
          <a:lstStyle/>
          <a:p>
            <a:endParaRPr lang="en-US" dirty="0"/>
          </a:p>
        </p:txBody>
      </p:sp>
      <p:sp>
        <p:nvSpPr>
          <p:cNvPr id="5" name="Rectangle 4"/>
          <p:cNvSpPr/>
          <p:nvPr/>
        </p:nvSpPr>
        <p:spPr>
          <a:xfrm>
            <a:off x="381000" y="1828800"/>
            <a:ext cx="8534400" cy="3046988"/>
          </a:xfrm>
          <a:prstGeom prst="rect">
            <a:avLst/>
          </a:prstGeom>
        </p:spPr>
        <p:txBody>
          <a:bodyPr wrap="square">
            <a:spAutoFit/>
          </a:bodyPr>
          <a:lstStyle/>
          <a:p>
            <a:r>
              <a:rPr lang="en-US" sz="2400" dirty="0" smtClean="0"/>
              <a:t>The police Office who is affecting arrest shall notify the substance of warrant or if so required shall show him such warrant and person arrested to be brought before the court without any </a:t>
            </a:r>
            <a:r>
              <a:rPr lang="en-US" sz="2400" dirty="0" err="1" smtClean="0"/>
              <a:t>delay.If</a:t>
            </a:r>
            <a:r>
              <a:rPr lang="en-US" sz="2400" dirty="0" smtClean="0"/>
              <a:t> the </a:t>
            </a:r>
            <a:r>
              <a:rPr lang="en-US" sz="2400" dirty="0" err="1" smtClean="0"/>
              <a:t>offience</a:t>
            </a:r>
            <a:r>
              <a:rPr lang="en-US" sz="2400" dirty="0" smtClean="0"/>
              <a:t> is </a:t>
            </a:r>
            <a:r>
              <a:rPr lang="en-US" sz="2400" dirty="0" err="1" smtClean="0"/>
              <a:t>bailable</a:t>
            </a:r>
            <a:r>
              <a:rPr lang="en-US" sz="2400" dirty="0" smtClean="0"/>
              <a:t> and such person is ready and willing to give bail to the satisfaction of </a:t>
            </a:r>
            <a:r>
              <a:rPr lang="en-US" sz="2400" dirty="0" err="1" smtClean="0"/>
              <a:t>offficer</a:t>
            </a:r>
            <a:r>
              <a:rPr lang="en-US" sz="2400" dirty="0" smtClean="0"/>
              <a:t> ,he shall take such bail or surety as the case may be direct his removal in custody to such </a:t>
            </a:r>
            <a:r>
              <a:rPr lang="en-US" sz="2400" dirty="0" err="1" smtClean="0"/>
              <a:t>Court.If</a:t>
            </a:r>
            <a:r>
              <a:rPr lang="en-US" sz="2400" dirty="0" smtClean="0"/>
              <a:t> the offence is non </a:t>
            </a:r>
            <a:r>
              <a:rPr lang="en-US" sz="2400" dirty="0" err="1" smtClean="0"/>
              <a:t>bailable</a:t>
            </a:r>
            <a:r>
              <a:rPr lang="en-US" sz="2400" dirty="0" smtClean="0"/>
              <a:t> it is for the court to release such person subject to the provisions of bail.(Sec.81))</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Proclamation of offender and attachment of property</a:t>
            </a:r>
            <a:endParaRPr lang="en-US" dirty="0"/>
          </a:p>
        </p:txBody>
      </p:sp>
      <p:sp>
        <p:nvSpPr>
          <p:cNvPr id="6" name="Content Placeholder 5"/>
          <p:cNvSpPr>
            <a:spLocks noGrp="1"/>
          </p:cNvSpPr>
          <p:nvPr>
            <p:ph idx="1"/>
          </p:nvPr>
        </p:nvSpPr>
        <p:spPr/>
        <p:txBody>
          <a:bodyPr/>
          <a:lstStyle/>
          <a:p>
            <a:r>
              <a:rPr lang="en-US" dirty="0" smtClean="0"/>
              <a:t>Where a person against whom a warrant has been issued has been absconding or is concealing himself so that such warrant cannot be executed, Court may publish a written proclamation requiring him to appear at specified place and at a specified time not less than 30 days of such publication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172</TotalTime>
  <Words>429</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Metro</vt:lpstr>
      <vt:lpstr>PROCESS TO COMPELL APPEARANCE </vt:lpstr>
      <vt:lpstr>PROCURING THE APPEARANCE OF ACCUSED IN THE COURT.</vt:lpstr>
      <vt:lpstr>Summons to appear Sections 61-69</vt:lpstr>
      <vt:lpstr>Warrant of Arrest Ss 70-81</vt:lpstr>
      <vt:lpstr>Slide 5</vt:lpstr>
      <vt:lpstr>Proclamation of offender and attachment of property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PLAINT Order VII</dc:title>
  <dc:creator>Dell</dc:creator>
  <cp:lastModifiedBy>Dell</cp:lastModifiedBy>
  <cp:revision>41</cp:revision>
  <dcterms:created xsi:type="dcterms:W3CDTF">2021-03-16T06:45:09Z</dcterms:created>
  <dcterms:modified xsi:type="dcterms:W3CDTF">2021-03-17T04:58:48Z</dcterms:modified>
</cp:coreProperties>
</file>