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5" r:id="rId3"/>
    <p:sldId id="266" r:id="rId4"/>
    <p:sldId id="267" r:id="rId5"/>
    <p:sldId id="268" r:id="rId6"/>
    <p:sldId id="264" r:id="rId7"/>
    <p:sldId id="269"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1D8BD707-D9CF-40AE-B4C6-C98DA3205C09}" type="datetimeFigureOut">
              <a:rPr lang="en-US" smtClean="0"/>
              <a:pPr/>
              <a:t>3/17/2021</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3/17/2021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3/17/2021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3/17/2021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3/17/2021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3/17/2021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3/17/2021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3/17/2021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3/17/2021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3/17/2021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1D8BD707-D9CF-40AE-B4C6-C98DA3205C09}" type="datetimeFigureOut">
              <a:rPr lang="en-US" smtClean="0"/>
              <a:pPr/>
              <a:t>3/17/2021</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1D8BD707-D9CF-40AE-B4C6-C98DA3205C09}" type="datetimeFigureOut">
              <a:rPr lang="en-US" smtClean="0"/>
              <a:pPr/>
              <a:t>3/17/2021</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CONTEMPT OF COURT</a:t>
            </a:r>
            <a:endParaRPr lang="en-US" dirty="0"/>
          </a:p>
        </p:txBody>
      </p:sp>
      <p:sp>
        <p:nvSpPr>
          <p:cNvPr id="3" name="Content Placeholder 2"/>
          <p:cNvSpPr>
            <a:spLocks noGrp="1"/>
          </p:cNvSpPr>
          <p:nvPr>
            <p:ph idx="1"/>
          </p:nvPr>
        </p:nvSpPr>
        <p:spPr/>
        <p:txBody>
          <a:bodyPr>
            <a:normAutofit fontScale="62500" lnSpcReduction="20000"/>
          </a:bodyPr>
          <a:lstStyle/>
          <a:p>
            <a:r>
              <a:rPr lang="en-US" b="1" u="sng" dirty="0" smtClean="0"/>
              <a:t>Meaning of contempt of court</a:t>
            </a:r>
          </a:p>
          <a:p>
            <a:pPr>
              <a:buNone/>
            </a:pPr>
            <a:r>
              <a:rPr lang="en-US" dirty="0" smtClean="0"/>
              <a:t>      Anything </a:t>
            </a:r>
            <a:r>
              <a:rPr lang="en-US" dirty="0" smtClean="0"/>
              <a:t>that curtails or impairs the freedom of limits of the judicial proceedings </a:t>
            </a:r>
            <a:r>
              <a:rPr lang="en-US" dirty="0" smtClean="0"/>
              <a:t>. </a:t>
            </a:r>
            <a:r>
              <a:rPr lang="en-US" dirty="0" smtClean="0"/>
              <a:t>Any conduct that tends to bring the authority and administration of Law into disrespect or disregard or to interfere with or prejudice parties or their witnesses during litigation.  Consisting of words spoken or written which obstruct or tend to obstruct the administration of justice  Publishing words which tend to bring the administration of Justice into contempt, to prejudice the fair trial of any cause or matter which is the subject of Civil or Criminal proceeding or in anyway to obstruct the cause of </a:t>
            </a:r>
            <a:r>
              <a:rPr lang="en-US" dirty="0" smtClean="0"/>
              <a:t>Justice.</a:t>
            </a:r>
          </a:p>
          <a:p>
            <a:pPr>
              <a:buNone/>
            </a:pPr>
            <a:r>
              <a:rPr lang="en-US" dirty="0" smtClean="0"/>
              <a:t>     Contempt </a:t>
            </a:r>
            <a:r>
              <a:rPr lang="en-US" dirty="0" smtClean="0"/>
              <a:t>is the act of disobeying orders of the court, which defies the authority, justice and dignity of the court. Contempt proceedings is used as a tool to restore dignity and prestige of the court by punishing individuals running malicious campaign against the institutions.</a:t>
            </a:r>
          </a:p>
          <a:p>
            <a:pPr>
              <a:buNone/>
            </a:pPr>
            <a:r>
              <a:rPr lang="en-US" dirty="0" smtClean="0"/>
              <a:t>     Contempt </a:t>
            </a:r>
            <a:r>
              <a:rPr lang="en-US" dirty="0" smtClean="0"/>
              <a:t>is guided by Contempt of Court Act, 1971 that handles contempt of both Supreme court and High court.</a:t>
            </a:r>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Contempt of Court – Position Under the Constitution </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     Art.142 :- </a:t>
            </a:r>
            <a:r>
              <a:rPr lang="en-US" dirty="0" smtClean="0"/>
              <a:t>Enforcement of decrees and orders of Supreme Court and orders as to discovery, etc.— (1) The Supreme Court in the exercise of its jurisdiction may pass such decree or make such order as is necessary for doing complete justice in any cause or matter pending before it, and any decree so passed or order so made shall be enforceable throughout the territory of India in such manner as may be prescribed by or under any law made by Parliament and, until provision in that behalf is so made, in such manner as the President may by order prescribe</a:t>
            </a:r>
            <a:r>
              <a:rPr lang="en-US" dirty="0" smtClean="0"/>
              <a:t>.</a:t>
            </a:r>
          </a:p>
          <a:p>
            <a:pPr>
              <a:buNone/>
            </a:pPr>
            <a:r>
              <a:rPr lang="en-US" dirty="0" smtClean="0"/>
              <a:t>    Art.261:- </a:t>
            </a:r>
            <a:r>
              <a:rPr lang="en-US" dirty="0" smtClean="0"/>
              <a:t>(1) Full faith and credit shall be given throughout the territory of India to public acts, records and judicial proceedings of the Union and of every State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Contempt of Courts Act,1971 </a:t>
            </a:r>
            <a:endParaRPr lang="en-US" dirty="0"/>
          </a:p>
        </p:txBody>
      </p:sp>
      <p:sp>
        <p:nvSpPr>
          <p:cNvPr id="3" name="Content Placeholder 2"/>
          <p:cNvSpPr>
            <a:spLocks noGrp="1"/>
          </p:cNvSpPr>
          <p:nvPr>
            <p:ph idx="1"/>
          </p:nvPr>
        </p:nvSpPr>
        <p:spPr/>
        <p:txBody>
          <a:bodyPr>
            <a:normAutofit fontScale="62500" lnSpcReduction="20000"/>
          </a:bodyPr>
          <a:lstStyle/>
          <a:p>
            <a:r>
              <a:rPr lang="en-US" b="1" u="sng" dirty="0" smtClean="0"/>
              <a:t>Objective</a:t>
            </a:r>
            <a:r>
              <a:rPr lang="en-US" b="1" u="sng" dirty="0" smtClean="0"/>
              <a:t>: </a:t>
            </a:r>
            <a:endParaRPr lang="en-US" b="1" u="sng" dirty="0" smtClean="0"/>
          </a:p>
          <a:p>
            <a:pPr>
              <a:buNone/>
            </a:pPr>
            <a:r>
              <a:rPr lang="en-US" dirty="0" smtClean="0"/>
              <a:t>      To </a:t>
            </a:r>
            <a:r>
              <a:rPr lang="en-US" dirty="0" smtClean="0"/>
              <a:t>define &amp; limit powers of certain courts in punishing contempt of courts &amp; to uphold the majesty and dignity of law courts and their image in the minds of the public is no way whittled down</a:t>
            </a:r>
            <a:r>
              <a:rPr lang="en-US" dirty="0" smtClean="0"/>
              <a:t>.</a:t>
            </a:r>
          </a:p>
          <a:p>
            <a:pPr>
              <a:buNone/>
            </a:pPr>
            <a:endParaRPr lang="en-US" dirty="0" smtClean="0"/>
          </a:p>
          <a:p>
            <a:pPr>
              <a:buNone/>
            </a:pPr>
            <a:r>
              <a:rPr lang="en-US" dirty="0" smtClean="0"/>
              <a:t> </a:t>
            </a:r>
            <a:r>
              <a:rPr lang="en-US" dirty="0" smtClean="0"/>
              <a:t>Civil contempt " - willful disobedience to any judgment, decree, direction, order, writ or other process of a court or willful breach of an undertaking given to a court ; [Sec. 2 (b)] </a:t>
            </a:r>
          </a:p>
          <a:p>
            <a:pPr>
              <a:buNone/>
            </a:pPr>
            <a:endParaRPr lang="en-US" dirty="0" smtClean="0"/>
          </a:p>
          <a:p>
            <a:pPr>
              <a:buNone/>
            </a:pPr>
            <a:r>
              <a:rPr lang="en-US" dirty="0" smtClean="0"/>
              <a:t>Criminal </a:t>
            </a:r>
            <a:r>
              <a:rPr lang="en-US" dirty="0" smtClean="0"/>
              <a:t>contempt " - publication (whether by words. spoken or written, or by signs, or by visible representations, or otherwise) of any matter or the doing of any other act whatsoever which- (</a:t>
            </a:r>
            <a:r>
              <a:rPr lang="en-US" dirty="0" err="1" smtClean="0"/>
              <a:t>i</a:t>
            </a:r>
            <a:r>
              <a:rPr lang="en-US" dirty="0" smtClean="0"/>
              <a:t>) scandalizes or tends to scandalize, or lowers or tends to lower the authority of, any court ; or (ii) prejudices, or interferes or tends to interfere with, the due course of any judicial proceeding; or (iii) interferes or tends to interfere with, or obstructs or tends to obstruct, the administration of justice in any other manner ; [Sec. 2 (c)]</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t>Essentials of civil contempt of </a:t>
            </a:r>
            <a:r>
              <a:rPr lang="en-US" dirty="0" smtClean="0"/>
              <a:t>court. </a:t>
            </a:r>
          </a:p>
          <a:p>
            <a:pPr marL="514350" indent="-514350">
              <a:buNone/>
            </a:pPr>
            <a:r>
              <a:rPr lang="en-US" dirty="0" smtClean="0"/>
              <a:t>1.The </a:t>
            </a:r>
            <a:r>
              <a:rPr lang="en-US" dirty="0" smtClean="0"/>
              <a:t>making of a valid court </a:t>
            </a:r>
            <a:r>
              <a:rPr lang="en-US" dirty="0" smtClean="0"/>
              <a:t>order</a:t>
            </a:r>
            <a:r>
              <a:rPr lang="en-US" dirty="0" smtClean="0"/>
              <a:t>.</a:t>
            </a:r>
            <a:endParaRPr lang="en-US" dirty="0" smtClean="0"/>
          </a:p>
          <a:p>
            <a:pPr marL="514350" indent="-514350">
              <a:buNone/>
            </a:pPr>
            <a:r>
              <a:rPr lang="en-US" dirty="0" smtClean="0"/>
              <a:t>2. Knowledge </a:t>
            </a:r>
            <a:r>
              <a:rPr lang="en-US" dirty="0" smtClean="0"/>
              <a:t>of the order by </a:t>
            </a:r>
            <a:r>
              <a:rPr lang="en-US" dirty="0" smtClean="0"/>
              <a:t>respondent</a:t>
            </a:r>
            <a:r>
              <a:rPr lang="en-US" dirty="0" smtClean="0"/>
              <a:t>.</a:t>
            </a:r>
            <a:endParaRPr lang="en-US" dirty="0" smtClean="0"/>
          </a:p>
          <a:p>
            <a:pPr marL="514350" indent="-514350">
              <a:buNone/>
            </a:pPr>
            <a:r>
              <a:rPr lang="en-US" dirty="0" smtClean="0"/>
              <a:t>3. Ability </a:t>
            </a:r>
            <a:r>
              <a:rPr lang="en-US" dirty="0" smtClean="0"/>
              <a:t>of the respondent to render compliance, </a:t>
            </a:r>
            <a:r>
              <a:rPr lang="en-US" dirty="0" smtClean="0"/>
              <a:t>and</a:t>
            </a:r>
          </a:p>
          <a:p>
            <a:pPr marL="514350" indent="-514350">
              <a:buNone/>
            </a:pPr>
            <a:r>
              <a:rPr lang="en-US" dirty="0" smtClean="0"/>
              <a:t>4. Willful </a:t>
            </a:r>
            <a:r>
              <a:rPr lang="en-US" dirty="0" smtClean="0"/>
              <a:t>disobedience of the </a:t>
            </a:r>
            <a:r>
              <a:rPr lang="en-US" dirty="0" smtClean="0"/>
              <a:t>order.</a:t>
            </a:r>
          </a:p>
          <a:p>
            <a:pPr marL="514350" indent="-514350"/>
            <a:r>
              <a:rPr lang="en-US" dirty="0" smtClean="0"/>
              <a:t> Limitation </a:t>
            </a:r>
            <a:r>
              <a:rPr lang="en-US" dirty="0" smtClean="0"/>
              <a:t>period for initiating contempt proceedings The Limitation period for actions of contempt is a period of one year from the date on which the contempt is alleged to have been committed [u/S. 20 of the Act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smtClean="0"/>
              <a:t>Cognizance of criminal contempt in other cases  Cognizance of criminal contempt in other cases. – </a:t>
            </a:r>
            <a:endParaRPr lang="en-US" dirty="0" smtClean="0"/>
          </a:p>
          <a:p>
            <a:pPr>
              <a:buNone/>
            </a:pPr>
            <a:r>
              <a:rPr lang="en-US" dirty="0" smtClean="0"/>
              <a:t> </a:t>
            </a:r>
            <a:r>
              <a:rPr lang="en-US" dirty="0" smtClean="0"/>
              <a:t>(1) In the case of a criminal contempt, other than a contempt referred to in section 14, the Supreme Court or the High Court may take action on its own motion or on a motion made by- </a:t>
            </a:r>
            <a:endParaRPr lang="en-US" dirty="0" smtClean="0"/>
          </a:p>
          <a:p>
            <a:pPr>
              <a:buNone/>
            </a:pPr>
            <a:r>
              <a:rPr lang="en-US" dirty="0" smtClean="0"/>
              <a:t>          </a:t>
            </a:r>
            <a:r>
              <a:rPr lang="en-US" dirty="0" smtClean="0"/>
              <a:t>(a) the Advocate-General, or </a:t>
            </a:r>
          </a:p>
          <a:p>
            <a:pPr>
              <a:buNone/>
            </a:pPr>
            <a:r>
              <a:rPr lang="en-US" dirty="0" smtClean="0"/>
              <a:t>          </a:t>
            </a:r>
            <a:r>
              <a:rPr lang="en-US" dirty="0" smtClean="0"/>
              <a:t>(b) any other person, with the consent in writing of the Advocate </a:t>
            </a:r>
            <a:r>
              <a:rPr lang="en-US" dirty="0" smtClean="0"/>
              <a:t>General</a:t>
            </a:r>
          </a:p>
          <a:p>
            <a:pPr>
              <a:buNone/>
            </a:pPr>
            <a:r>
              <a:rPr lang="en-US" dirty="0" smtClean="0"/>
              <a:t> </a:t>
            </a:r>
            <a:r>
              <a:rPr lang="en-US" dirty="0" smtClean="0"/>
              <a:t> (</a:t>
            </a:r>
            <a:r>
              <a:rPr lang="en-US" dirty="0" smtClean="0"/>
              <a:t>2) In the case of any criminal contempt of a subordinate court, the High Court may take action on a reference made to it by the subordinate court or on a motion made by the Advocate-General or, in relation to a Union territory, by such Law Officer as the Central Government may, by notification in the Official Gazette, specify in this behalf. [Sec.15]</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Various ways of initiating contempt</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10000"/>
          </a:bodyPr>
          <a:lstStyle/>
          <a:p>
            <a:r>
              <a:rPr lang="en-US" b="1" dirty="0" err="1" smtClean="0"/>
              <a:t>Suo</a:t>
            </a:r>
            <a:r>
              <a:rPr lang="en-US" b="1" dirty="0" smtClean="0"/>
              <a:t> </a:t>
            </a:r>
            <a:r>
              <a:rPr lang="en-US" b="1" dirty="0" err="1" smtClean="0"/>
              <a:t>motu</a:t>
            </a:r>
            <a:r>
              <a:rPr lang="en-US" b="1" dirty="0" smtClean="0"/>
              <a:t/>
            </a:r>
            <a:br>
              <a:rPr lang="en-US" b="1" dirty="0" smtClean="0"/>
            </a:br>
            <a:r>
              <a:rPr lang="en-US" dirty="0" smtClean="0"/>
              <a:t>In </a:t>
            </a:r>
            <a:r>
              <a:rPr lang="en-US" dirty="0" err="1" smtClean="0"/>
              <a:t>suo</a:t>
            </a:r>
            <a:r>
              <a:rPr lang="en-US" dirty="0" smtClean="0"/>
              <a:t> </a:t>
            </a:r>
            <a:r>
              <a:rPr lang="en-US" dirty="0" err="1" smtClean="0"/>
              <a:t>motu</a:t>
            </a:r>
            <a:r>
              <a:rPr lang="en-US" dirty="0" smtClean="0"/>
              <a:t> way, the court takes self </a:t>
            </a:r>
            <a:r>
              <a:rPr lang="en-US" dirty="0" err="1" smtClean="0"/>
              <a:t>cognisance</a:t>
            </a:r>
            <a:r>
              <a:rPr lang="en-US" dirty="0" smtClean="0"/>
              <a:t> of the offence against the court or the judiciary. If it feels that any action by individuals scandalizes court then they can initiate contempt and punish if found guilty of the offence.</a:t>
            </a:r>
          </a:p>
          <a:p>
            <a:r>
              <a:rPr lang="en-US" b="1" dirty="0" smtClean="0"/>
              <a:t>Initiation</a:t>
            </a:r>
            <a:r>
              <a:rPr lang="en-US" dirty="0" smtClean="0"/>
              <a:t> </a:t>
            </a:r>
            <a:r>
              <a:rPr lang="en-US" b="1" dirty="0" smtClean="0"/>
              <a:t>by Attorney Genera</a:t>
            </a:r>
            <a:r>
              <a:rPr lang="en-US" dirty="0" smtClean="0"/>
              <a:t>l</a:t>
            </a:r>
            <a:br>
              <a:rPr lang="en-US" dirty="0" smtClean="0"/>
            </a:br>
            <a:r>
              <a:rPr lang="en-US" dirty="0" smtClean="0"/>
              <a:t>The Attorney General has the powers to initiate cont proceedings against any actions by individuals that violates sanctity of Supreme court. For contempt actions against High Court, Advocate General has power to initiate proceedings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Punishment for the contempt of court</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High Court and Supreme Court are bestowed with the power to punish for the contempt of the court.</a:t>
            </a:r>
          </a:p>
          <a:p>
            <a:r>
              <a:rPr lang="en-US" dirty="0" smtClean="0"/>
              <a:t>Under Section 12 of Contempt of Court Act, 1971, a contempt of court can be punished with simple imprisonment for a term which may extend to six months, or with fine which may extend to two thousand rupees, or with both.</a:t>
            </a:r>
          </a:p>
          <a:p>
            <a:r>
              <a:rPr lang="en-US" dirty="0" smtClean="0"/>
              <a:t>However, in civil cases if the court considers that a fine will not meet the ends of justice and that a sentence of imprisonment is necessary shall, instead of sentencing him to simple imprisonment, direct that the he be detained in a civil prison for such period not exceeding six months as it may think fit.</a:t>
            </a:r>
            <a:br>
              <a:rPr lang="en-US" dirty="0" smtClean="0"/>
            </a:br>
            <a:r>
              <a:rPr lang="en-US" dirty="0" smtClean="0"/>
              <a:t>The court is not supposed to impose a sentence for contempt of court in excess of what is prescribed under this section either in respect of itself or of a court subordinate to it.</a:t>
            </a:r>
            <a:br>
              <a:rPr lang="en-US" dirty="0" smtClean="0"/>
            </a:br>
            <a:r>
              <a:rPr lang="en-US" dirty="0" smtClean="0"/>
              <a:t>An accused may be discharged or the punishment awarded may be remitted on apology being made by the accused to the satisfaction of the court. An apology is not supposed to be rejected merely on the ground that it is qualified or conditional if the accused makes it bona fide.</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25</TotalTime>
  <Words>919</Words>
  <Application>Microsoft Office PowerPoint</Application>
  <PresentationFormat>On-screen Show (4:3)</PresentationFormat>
  <Paragraphs>33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Metro</vt:lpstr>
      <vt:lpstr>CONTEMPT OF COURT</vt:lpstr>
      <vt:lpstr>Contempt of Court – Position Under the Constitution </vt:lpstr>
      <vt:lpstr>The Contempt of Courts Act,1971 </vt:lpstr>
      <vt:lpstr>Slide 4</vt:lpstr>
      <vt:lpstr>Slide 5</vt:lpstr>
      <vt:lpstr>Various ways of initiating contempt </vt:lpstr>
      <vt:lpstr>Punishment for the contempt of court</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17</cp:revision>
  <dcterms:created xsi:type="dcterms:W3CDTF">2006-08-16T00:00:00Z</dcterms:created>
  <dcterms:modified xsi:type="dcterms:W3CDTF">2021-03-17T09:42:05Z</dcterms:modified>
</cp:coreProperties>
</file>