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309" r:id="rId17"/>
    <p:sldId id="271" r:id="rId18"/>
    <p:sldId id="272" r:id="rId19"/>
    <p:sldId id="289" r:id="rId20"/>
    <p:sldId id="274" r:id="rId21"/>
    <p:sldId id="291" r:id="rId22"/>
    <p:sldId id="290" r:id="rId23"/>
    <p:sldId id="292" r:id="rId24"/>
    <p:sldId id="275" r:id="rId25"/>
    <p:sldId id="276" r:id="rId26"/>
    <p:sldId id="313" r:id="rId27"/>
    <p:sldId id="277" r:id="rId28"/>
    <p:sldId id="278" r:id="rId29"/>
    <p:sldId id="308" r:id="rId30"/>
    <p:sldId id="293" r:id="rId31"/>
    <p:sldId id="279" r:id="rId32"/>
    <p:sldId id="281" r:id="rId33"/>
    <p:sldId id="294" r:id="rId34"/>
    <p:sldId id="282" r:id="rId35"/>
    <p:sldId id="283" r:id="rId36"/>
    <p:sldId id="284" r:id="rId37"/>
    <p:sldId id="285" r:id="rId38"/>
    <p:sldId id="295" r:id="rId39"/>
    <p:sldId id="286" r:id="rId40"/>
    <p:sldId id="287" r:id="rId41"/>
    <p:sldId id="296" r:id="rId42"/>
    <p:sldId id="288" r:id="rId43"/>
    <p:sldId id="297" r:id="rId44"/>
    <p:sldId id="298" r:id="rId45"/>
    <p:sldId id="299" r:id="rId46"/>
    <p:sldId id="300" r:id="rId47"/>
    <p:sldId id="301" r:id="rId48"/>
    <p:sldId id="302" r:id="rId49"/>
    <p:sldId id="303" r:id="rId50"/>
    <p:sldId id="304" r:id="rId51"/>
    <p:sldId id="305" r:id="rId52"/>
    <p:sldId id="306" r:id="rId53"/>
    <p:sldId id="307" r:id="rId54"/>
    <p:sldId id="310" r:id="rId55"/>
    <p:sldId id="311"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5944" autoAdjust="0"/>
  </p:normalViewPr>
  <p:slideViewPr>
    <p:cSldViewPr>
      <p:cViewPr varScale="1">
        <p:scale>
          <a:sx n="65" d="100"/>
          <a:sy n="65" d="100"/>
        </p:scale>
        <p:origin x="-108" y="-2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12/05/2016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12/05/2016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Karnataka </a:t>
            </a:r>
            <a:r>
              <a:rPr lang="en-US" dirty="0" err="1" smtClean="0"/>
              <a:t>Lokayukta</a:t>
            </a:r>
            <a:r>
              <a:rPr lang="en-US" dirty="0" smtClean="0"/>
              <a:t> Act, 1984</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70000" lnSpcReduction="20000"/>
          </a:bodyPr>
          <a:lstStyle/>
          <a:p>
            <a:r>
              <a:rPr lang="en-US" dirty="0" smtClean="0"/>
              <a:t>The Karnataka High Court on 22nd March 2012 indicated that it would interpret the provisions related to the process of appointment of Up-</a:t>
            </a:r>
            <a:r>
              <a:rPr lang="en-US" dirty="0" err="1" smtClean="0"/>
              <a:t>Lokayukta</a:t>
            </a:r>
            <a:r>
              <a:rPr lang="en-US" dirty="0" smtClean="0"/>
              <a:t> to put   an end to the confusion prevailing in this regard42. </a:t>
            </a:r>
          </a:p>
          <a:p>
            <a:r>
              <a:rPr lang="en-US" dirty="0" smtClean="0"/>
              <a:t>A Division Bench comprising  Justice N. Kumar and Justice H.S. </a:t>
            </a:r>
            <a:r>
              <a:rPr lang="en-US" dirty="0" err="1" smtClean="0"/>
              <a:t>Kempanna</a:t>
            </a:r>
            <a:r>
              <a:rPr lang="en-US" dirty="0" smtClean="0"/>
              <a:t>, which is hearing two public interest litigation petitions challenging appointment of Up-</a:t>
            </a:r>
            <a:r>
              <a:rPr lang="en-US" dirty="0" err="1" smtClean="0"/>
              <a:t>Lokayukta</a:t>
            </a:r>
            <a:r>
              <a:rPr lang="en-US" dirty="0" smtClean="0"/>
              <a:t> Justice </a:t>
            </a:r>
            <a:r>
              <a:rPr lang="en-US" dirty="0" err="1" smtClean="0"/>
              <a:t>Chandrashekaraiah</a:t>
            </a:r>
            <a:r>
              <a:rPr lang="en-US" dirty="0" smtClean="0"/>
              <a:t>, has orally said it while observing that “it is the duty of the Court to interpret the law and not of those lawyers, whom we do not even see in courts, to interpret law during panel discussions on television channels”. </a:t>
            </a:r>
          </a:p>
          <a:p>
            <a:r>
              <a:rPr lang="en-US" dirty="0" smtClean="0"/>
              <a:t>Now such an occasion has come before court to interpret the relevant provisions of the Karnataka </a:t>
            </a:r>
            <a:r>
              <a:rPr lang="en-US" dirty="0" err="1" smtClean="0"/>
              <a:t>Lokayukta</a:t>
            </a:r>
            <a:r>
              <a:rPr lang="en-US" dirty="0" smtClean="0"/>
              <a:t> Act to put in place a proper procedure for the appointment of </a:t>
            </a:r>
            <a:r>
              <a:rPr lang="en-US" dirty="0" err="1" smtClean="0"/>
              <a:t>Lokayukta</a:t>
            </a:r>
            <a:r>
              <a:rPr lang="en-US" dirty="0" smtClean="0"/>
              <a:t> and Up-</a:t>
            </a:r>
            <a:r>
              <a:rPr lang="en-US" dirty="0" err="1" smtClean="0"/>
              <a:t>Lokayukta</a:t>
            </a:r>
            <a:r>
              <a:rPr lang="en-US" dirty="0" smtClean="0"/>
              <a:t> and to ensure that eligible persons are appointed to these posts, the Bench observed orally while asking the Advocate-General and others to assist the court in this regard.   </a:t>
            </a:r>
          </a:p>
          <a:p>
            <a:r>
              <a:rPr lang="en-US" dirty="0" smtClean="0"/>
              <a:t>The Karnataka High Court has observed that there is ambiguity in the </a:t>
            </a:r>
            <a:r>
              <a:rPr lang="en-US" dirty="0" err="1" smtClean="0"/>
              <a:t>Lokayukta</a:t>
            </a:r>
            <a:r>
              <a:rPr lang="en-US" dirty="0" smtClean="0"/>
              <a:t> Act regarding the consultation process and it needs to be set right.</a:t>
            </a:r>
          </a:p>
          <a:p>
            <a:r>
              <a:rPr lang="en-US" dirty="0" smtClean="0"/>
              <a:t> A division bench headed by Justice N Kumar on 2nd April 2012 enlarged the scope of the two PILs challenging Justice </a:t>
            </a:r>
            <a:r>
              <a:rPr lang="en-US" dirty="0" err="1" smtClean="0"/>
              <a:t>Chandrashekaraiah's</a:t>
            </a:r>
            <a:r>
              <a:rPr lang="en-US" dirty="0" smtClean="0"/>
              <a:t> appointment as </a:t>
            </a:r>
            <a:r>
              <a:rPr lang="en-US" dirty="0" err="1" smtClean="0"/>
              <a:t>Upalokayukta</a:t>
            </a:r>
            <a:r>
              <a:rPr lang="en-US" dirty="0" smtClean="0"/>
              <a:t>, and said the procedure needs to be set right leaving no scope for ambiguity. ''We want to lay down the law,'' . </a:t>
            </a:r>
          </a:p>
          <a:p>
            <a:r>
              <a:rPr lang="en-US" dirty="0" smtClean="0"/>
              <a:t>The bench observed while framing several questions such as the consultation process and how it has to be undertaken, what inputs each constitutional authority has to give and what should be done if there is no unanimity among </a:t>
            </a:r>
            <a:r>
              <a:rPr lang="en-US" dirty="0" err="1" smtClean="0"/>
              <a:t>consultees</a:t>
            </a:r>
            <a:r>
              <a:rPr lang="en-US" dirty="0" smtClean="0"/>
              <a: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77500" lnSpcReduction="20000"/>
          </a:bodyPr>
          <a:lstStyle/>
          <a:p>
            <a:r>
              <a:rPr lang="en-US" dirty="0" smtClean="0"/>
              <a:t>Finally, the Division Bench, which interpreted the provision of the Karnataka </a:t>
            </a:r>
            <a:r>
              <a:rPr lang="en-US" dirty="0" err="1" smtClean="0"/>
              <a:t>Lokayukta</a:t>
            </a:r>
            <a:r>
              <a:rPr lang="en-US" dirty="0" smtClean="0"/>
              <a:t> Act for the first time because of the controversy over the process of appointment adopted by the State, also set aside the appointment of </a:t>
            </a:r>
            <a:r>
              <a:rPr lang="en-US" dirty="0" err="1" smtClean="0"/>
              <a:t>Chandrashekaraiah</a:t>
            </a:r>
            <a:r>
              <a:rPr lang="en-US" dirty="0" smtClean="0"/>
              <a:t>, a former judge of the High Court, as </a:t>
            </a:r>
            <a:r>
              <a:rPr lang="en-US" dirty="0" err="1" smtClean="0"/>
              <a:t>Upalokayukta</a:t>
            </a:r>
            <a:r>
              <a:rPr lang="en-US" dirty="0" smtClean="0"/>
              <a:t> for the reason that the Chief Justice had not recommended his name. </a:t>
            </a:r>
          </a:p>
          <a:p>
            <a:r>
              <a:rPr lang="en-US" dirty="0" smtClean="0"/>
              <a:t>Holding Mr. </a:t>
            </a:r>
            <a:r>
              <a:rPr lang="en-US" dirty="0" err="1" smtClean="0"/>
              <a:t>Chandrashekaraiah's</a:t>
            </a:r>
            <a:r>
              <a:rPr lang="en-US" dirty="0" smtClean="0"/>
              <a:t> appointment </a:t>
            </a:r>
            <a:r>
              <a:rPr lang="en-US" i="1" dirty="0" smtClean="0"/>
              <a:t>void </a:t>
            </a:r>
            <a:r>
              <a:rPr lang="en-US" i="1" dirty="0" err="1" smtClean="0"/>
              <a:t>ab</a:t>
            </a:r>
            <a:r>
              <a:rPr lang="en-US" i="1" dirty="0" smtClean="0"/>
              <a:t> initio and non </a:t>
            </a:r>
            <a:r>
              <a:rPr lang="en-US" i="1" dirty="0" err="1" smtClean="0"/>
              <a:t>est</a:t>
            </a:r>
            <a:r>
              <a:rPr lang="en-US" i="1" dirty="0" smtClean="0"/>
              <a:t> (the order of his </a:t>
            </a:r>
            <a:r>
              <a:rPr lang="en-US" dirty="0" smtClean="0"/>
              <a:t>appointment does not exist), the court pointed out that government itself had not accepted his (</a:t>
            </a:r>
            <a:r>
              <a:rPr lang="en-US" dirty="0" err="1" smtClean="0"/>
              <a:t>Chandrashekaraiah's</a:t>
            </a:r>
            <a:r>
              <a:rPr lang="en-US" dirty="0" smtClean="0"/>
              <a:t>) name on an earlier occasion.</a:t>
            </a:r>
          </a:p>
          <a:p>
            <a:r>
              <a:rPr lang="en-US" dirty="0" smtClean="0"/>
              <a:t> A person appointed as the </a:t>
            </a:r>
            <a:r>
              <a:rPr lang="en-US" dirty="0" err="1" smtClean="0"/>
              <a:t>Lokayukta</a:t>
            </a:r>
            <a:r>
              <a:rPr lang="en-US" dirty="0" smtClean="0"/>
              <a:t> or an </a:t>
            </a:r>
            <a:r>
              <a:rPr lang="en-US" dirty="0" err="1" smtClean="0"/>
              <a:t>Upa-Lokayukta</a:t>
            </a:r>
            <a:r>
              <a:rPr lang="en-US" dirty="0" smtClean="0"/>
              <a:t> shall, before entering upon his office, make and subscribe before the Governor, or some person appointed in that behalf of him, an oath or affirmation in the form set out for the purpose in the First Schedule.</a:t>
            </a:r>
          </a:p>
          <a:p>
            <a:r>
              <a:rPr lang="en-US" dirty="0" smtClean="0"/>
              <a:t>The Strong enough political backing is critical for the success of establishment and working of anti-corruption institution like </a:t>
            </a:r>
            <a:r>
              <a:rPr lang="en-US" dirty="0" err="1" smtClean="0"/>
              <a:t>Lokayukta</a:t>
            </a:r>
            <a:r>
              <a:rPr lang="en-US" dirty="0" smtClean="0"/>
              <a:t>. </a:t>
            </a:r>
          </a:p>
          <a:p>
            <a:r>
              <a:rPr lang="en-US" dirty="0" smtClean="0"/>
              <a:t>There is a lack of such political will in respect of appointment of </a:t>
            </a:r>
            <a:r>
              <a:rPr lang="en-US" dirty="0" err="1" smtClean="0"/>
              <a:t>Lokayukta</a:t>
            </a:r>
            <a:r>
              <a:rPr lang="en-US" dirty="0" smtClean="0"/>
              <a:t> institutions in India. </a:t>
            </a:r>
          </a:p>
          <a:p>
            <a:r>
              <a:rPr lang="en-US" dirty="0" smtClean="0"/>
              <a:t>For Example, while the BJP shouts for </a:t>
            </a:r>
            <a:r>
              <a:rPr lang="en-US" dirty="0" err="1" smtClean="0"/>
              <a:t>Lokpal</a:t>
            </a:r>
            <a:r>
              <a:rPr lang="en-US" dirty="0" smtClean="0"/>
              <a:t> from the rooftops in Delhi, it not only keeps the </a:t>
            </a:r>
            <a:r>
              <a:rPr lang="en-US" dirty="0" err="1" smtClean="0"/>
              <a:t>Lokayukta</a:t>
            </a:r>
            <a:r>
              <a:rPr lang="en-US" dirty="0" smtClean="0"/>
              <a:t> position in its state vacant for nine long years but also further "delays" it by challenging the joint nomination for it made by high functionaries like Gujarat governor and state Chief Justice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b="1" dirty="0" smtClean="0"/>
              <a:t>C. Qualifications for </a:t>
            </a:r>
            <a:r>
              <a:rPr lang="en-US" b="1" dirty="0" err="1" smtClean="0"/>
              <a:t>Lokayukta</a:t>
            </a:r>
            <a:r>
              <a:rPr lang="en-US" b="1" dirty="0" smtClean="0"/>
              <a:t>.</a:t>
            </a:r>
            <a:endParaRPr lang="en-US" dirty="0"/>
          </a:p>
        </p:txBody>
      </p:sp>
      <p:sp>
        <p:nvSpPr>
          <p:cNvPr id="3" name="Content Placeholder 2"/>
          <p:cNvSpPr>
            <a:spLocks noGrp="1"/>
          </p:cNvSpPr>
          <p:nvPr>
            <p:ph idx="1"/>
          </p:nvPr>
        </p:nvSpPr>
        <p:spPr>
          <a:xfrm>
            <a:off x="457200" y="762000"/>
            <a:ext cx="8458200" cy="6477000"/>
          </a:xfrm>
        </p:spPr>
        <p:txBody>
          <a:bodyPr>
            <a:normAutofit fontScale="32500" lnSpcReduction="20000"/>
          </a:bodyPr>
          <a:lstStyle/>
          <a:p>
            <a:endParaRPr lang="en-US" b="1" dirty="0" smtClean="0"/>
          </a:p>
          <a:p>
            <a:r>
              <a:rPr lang="en-US" sz="4900" dirty="0" smtClean="0"/>
              <a:t>No specific qualification has been prescribed for </a:t>
            </a:r>
            <a:r>
              <a:rPr lang="en-US" sz="4900" dirty="0" err="1" smtClean="0"/>
              <a:t>Lokayukta</a:t>
            </a:r>
            <a:r>
              <a:rPr lang="en-US" sz="4900" dirty="0" smtClean="0"/>
              <a:t> in the States of Maharashtra, Bihar and Rajasthan. This is in conformity with some of the most successful Ombudsman plan in different countries of the world including France, England and some of the Canadian provinces where the Ombudsman have no legal training.</a:t>
            </a:r>
          </a:p>
          <a:p>
            <a:r>
              <a:rPr lang="en-US" sz="4900" dirty="0" smtClean="0"/>
              <a:t>So far as </a:t>
            </a:r>
            <a:r>
              <a:rPr lang="en-US" sz="4900" dirty="0" err="1" smtClean="0"/>
              <a:t>Lokayukta</a:t>
            </a:r>
            <a:r>
              <a:rPr lang="en-US" sz="4900" dirty="0" smtClean="0"/>
              <a:t> and </a:t>
            </a:r>
            <a:r>
              <a:rPr lang="en-US" sz="4900" dirty="0" err="1" smtClean="0"/>
              <a:t>Upalokayukta</a:t>
            </a:r>
            <a:r>
              <a:rPr lang="en-US" sz="4900" dirty="0" smtClean="0"/>
              <a:t> of Karnataka is concerned, a person to be appointed as an </a:t>
            </a:r>
            <a:r>
              <a:rPr lang="en-US" sz="4900" dirty="0" err="1" smtClean="0"/>
              <a:t>Upalokayukta</a:t>
            </a:r>
            <a:r>
              <a:rPr lang="en-US" sz="4900" dirty="0" smtClean="0"/>
              <a:t> shall be a person who has held the office of the Judge of a High Court</a:t>
            </a:r>
            <a:r>
              <a:rPr lang="en-US" sz="4900" b="1" dirty="0" smtClean="0"/>
              <a:t>. </a:t>
            </a:r>
          </a:p>
          <a:p>
            <a:r>
              <a:rPr lang="en-US" sz="4900" b="1" dirty="0" smtClean="0"/>
              <a:t>A person to be appointed as the </a:t>
            </a:r>
            <a:r>
              <a:rPr lang="en-US" sz="4900" b="1" dirty="0" err="1" smtClean="0"/>
              <a:t>Lokayukta</a:t>
            </a:r>
            <a:r>
              <a:rPr lang="en-US" sz="4900" b="1" dirty="0" smtClean="0"/>
              <a:t> shall be a person </a:t>
            </a:r>
            <a:r>
              <a:rPr lang="en-US" sz="4900" dirty="0" smtClean="0"/>
              <a:t>who has held the office of a Judge of the Supreme Court or that of the Chief Justice of a High Court. Every person appointed as the </a:t>
            </a:r>
            <a:r>
              <a:rPr lang="en-US" sz="4900" dirty="0" err="1" smtClean="0"/>
              <a:t>Lokayukta</a:t>
            </a:r>
            <a:r>
              <a:rPr lang="en-US" sz="4900" dirty="0" smtClean="0"/>
              <a:t> or an </a:t>
            </a:r>
            <a:r>
              <a:rPr lang="en-US" sz="4900" dirty="0" err="1" smtClean="0"/>
              <a:t>Upalokayukta</a:t>
            </a:r>
            <a:r>
              <a:rPr lang="en-US" sz="4900" dirty="0" smtClean="0"/>
              <a:t> shall, before entering upon his office, make and subscribe, before the Governor or some other person appointed in that behalf by him, an oath of affirmation.</a:t>
            </a:r>
          </a:p>
          <a:p>
            <a:r>
              <a:rPr lang="en-US" sz="4900" dirty="0" smtClean="0"/>
              <a:t>It had become a practice that nominations, appointments or promotions to various posts are unilaterally being considered purely on political grounds rather than on merits. </a:t>
            </a:r>
          </a:p>
          <a:p>
            <a:r>
              <a:rPr lang="en-US" sz="4900" dirty="0" smtClean="0"/>
              <a:t>In Karnataka, </a:t>
            </a:r>
            <a:r>
              <a:rPr lang="en-US" sz="4900" dirty="0" err="1" smtClean="0"/>
              <a:t>Lokayukta</a:t>
            </a:r>
            <a:r>
              <a:rPr lang="en-US" sz="4900" dirty="0" smtClean="0"/>
              <a:t> was driven to heights by Justice </a:t>
            </a:r>
            <a:r>
              <a:rPr lang="en-US" sz="4900" dirty="0" err="1" smtClean="0"/>
              <a:t>Hegde</a:t>
            </a:r>
            <a:r>
              <a:rPr lang="en-US" sz="4900" dirty="0" smtClean="0"/>
              <a:t> and all the people were thinking that </a:t>
            </a:r>
            <a:r>
              <a:rPr lang="en-US" sz="4900" dirty="0" err="1" smtClean="0"/>
              <a:t>Lokayukta</a:t>
            </a:r>
            <a:r>
              <a:rPr lang="en-US" sz="4900" dirty="0" smtClean="0"/>
              <a:t> is the last hope which punishes the corrupt officials and politicians.</a:t>
            </a:r>
          </a:p>
          <a:p>
            <a:r>
              <a:rPr lang="en-US" sz="4900" dirty="0" smtClean="0"/>
              <a:t>Before appointing </a:t>
            </a:r>
            <a:r>
              <a:rPr lang="en-US" sz="4900" dirty="0" err="1" smtClean="0"/>
              <a:t>Lokayukta</a:t>
            </a:r>
            <a:r>
              <a:rPr lang="en-US" sz="4900" dirty="0" smtClean="0"/>
              <a:t> Justice, the Government and Governor should ensure that they are clean in the past and also, capable of handling the job efficiently. Simply, becoming Justice in the past is not sufficient for filling respected </a:t>
            </a:r>
            <a:r>
              <a:rPr lang="en-US" sz="4900" dirty="0" err="1" smtClean="0"/>
              <a:t>Lokayukta</a:t>
            </a:r>
            <a:r>
              <a:rPr lang="en-US" sz="4900" dirty="0" smtClean="0"/>
              <a:t> chief. </a:t>
            </a:r>
          </a:p>
          <a:p>
            <a:r>
              <a:rPr lang="en-US" sz="4900" dirty="0" smtClean="0"/>
              <a:t>A common man will definitely lose faith in </a:t>
            </a:r>
            <a:r>
              <a:rPr lang="en-US" sz="4900" dirty="0" err="1" smtClean="0"/>
              <a:t>Lokayukta</a:t>
            </a:r>
            <a:r>
              <a:rPr lang="en-US" sz="4900" dirty="0" smtClean="0"/>
              <a:t> officers.</a:t>
            </a:r>
            <a:endParaRPr lang="en-US" sz="49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linds(horizontal)">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77500" lnSpcReduction="20000"/>
          </a:bodyPr>
          <a:lstStyle/>
          <a:p>
            <a:r>
              <a:rPr lang="en-US" dirty="0" smtClean="0"/>
              <a:t>Barely 6 weeks in office, </a:t>
            </a:r>
            <a:r>
              <a:rPr lang="en-US" dirty="0" err="1" smtClean="0"/>
              <a:t>Lokayukta</a:t>
            </a:r>
            <a:r>
              <a:rPr lang="en-US" dirty="0" smtClean="0"/>
              <a:t> Justice </a:t>
            </a:r>
            <a:r>
              <a:rPr lang="en-US" dirty="0" err="1" smtClean="0"/>
              <a:t>Shivaraj</a:t>
            </a:r>
            <a:r>
              <a:rPr lang="en-US" dirty="0" smtClean="0"/>
              <a:t> V </a:t>
            </a:r>
            <a:r>
              <a:rPr lang="en-US" dirty="0" err="1" smtClean="0"/>
              <a:t>Patil</a:t>
            </a:r>
            <a:r>
              <a:rPr lang="en-US" dirty="0" smtClean="0"/>
              <a:t> resigned following allegations of owning properties in violation of rules. </a:t>
            </a:r>
          </a:p>
          <a:p>
            <a:r>
              <a:rPr lang="en-US" dirty="0" smtClean="0"/>
              <a:t>For the common man, the </a:t>
            </a:r>
            <a:r>
              <a:rPr lang="en-US" dirty="0" err="1" smtClean="0"/>
              <a:t>Lokayukta</a:t>
            </a:r>
            <a:r>
              <a:rPr lang="en-US" dirty="0" smtClean="0"/>
              <a:t> is the last hope of justice, especially after the report on illegal mining by Justice </a:t>
            </a:r>
            <a:r>
              <a:rPr lang="en-US" dirty="0" err="1" smtClean="0"/>
              <a:t>Santosh</a:t>
            </a:r>
            <a:r>
              <a:rPr lang="en-US" dirty="0" smtClean="0"/>
              <a:t> </a:t>
            </a:r>
            <a:r>
              <a:rPr lang="en-US" dirty="0" err="1" smtClean="0"/>
              <a:t>Hegde</a:t>
            </a:r>
            <a:r>
              <a:rPr lang="en-US" dirty="0" smtClean="0"/>
              <a:t> nailed several political bigwigs.</a:t>
            </a:r>
          </a:p>
          <a:p>
            <a:r>
              <a:rPr lang="en-US" dirty="0" smtClean="0"/>
              <a:t>While the governor rejecting the recommendation of the Justice </a:t>
            </a:r>
            <a:r>
              <a:rPr lang="en-US" dirty="0" err="1" smtClean="0"/>
              <a:t>Mr</a:t>
            </a:r>
            <a:r>
              <a:rPr lang="en-US" dirty="0" smtClean="0"/>
              <a:t> </a:t>
            </a:r>
            <a:r>
              <a:rPr lang="en-US" dirty="0" err="1" smtClean="0"/>
              <a:t>Bannurmath</a:t>
            </a:r>
            <a:r>
              <a:rPr lang="en-US" dirty="0" smtClean="0"/>
              <a:t> set a good precedent proving himself not a rubber stamp by putting a stop to the age old practice being followed by earlier Governors. Justice </a:t>
            </a:r>
            <a:r>
              <a:rPr lang="en-US" dirty="0" err="1" smtClean="0"/>
              <a:t>Bannurmathhad</a:t>
            </a:r>
            <a:r>
              <a:rPr lang="en-US" dirty="0" smtClean="0"/>
              <a:t> been recommended for the </a:t>
            </a:r>
            <a:r>
              <a:rPr lang="en-US" dirty="0" err="1" smtClean="0"/>
              <a:t>Lokayukta</a:t>
            </a:r>
            <a:r>
              <a:rPr lang="en-US" dirty="0" smtClean="0"/>
              <a:t> post after Justice </a:t>
            </a:r>
            <a:r>
              <a:rPr lang="en-US" dirty="0" err="1" smtClean="0"/>
              <a:t>Shivaraj</a:t>
            </a:r>
            <a:r>
              <a:rPr lang="en-US" dirty="0" smtClean="0"/>
              <a:t> S </a:t>
            </a:r>
            <a:r>
              <a:rPr lang="en-US" dirty="0" err="1" smtClean="0"/>
              <a:t>Patil</a:t>
            </a:r>
            <a:r>
              <a:rPr lang="en-US" dirty="0" smtClean="0"/>
              <a:t> had quit the post within one month of succeeding Justice </a:t>
            </a:r>
            <a:r>
              <a:rPr lang="en-US" dirty="0" err="1" smtClean="0"/>
              <a:t>Santosh</a:t>
            </a:r>
            <a:r>
              <a:rPr lang="en-US" dirty="0" smtClean="0"/>
              <a:t> </a:t>
            </a:r>
            <a:r>
              <a:rPr lang="en-US" dirty="0" err="1" smtClean="0"/>
              <a:t>Hegde</a:t>
            </a:r>
            <a:r>
              <a:rPr lang="en-US" dirty="0" smtClean="0"/>
              <a:t>, over a house site issue. </a:t>
            </a:r>
          </a:p>
          <a:p>
            <a:r>
              <a:rPr lang="en-US" dirty="0" smtClean="0"/>
              <a:t>The Governor had resisted the Government recommendation and repeatedly refused to nominate Justice </a:t>
            </a:r>
            <a:r>
              <a:rPr lang="en-US" dirty="0" err="1" smtClean="0"/>
              <a:t>Mr</a:t>
            </a:r>
            <a:r>
              <a:rPr lang="en-US" dirty="0" smtClean="0"/>
              <a:t> </a:t>
            </a:r>
            <a:r>
              <a:rPr lang="en-US" dirty="0" err="1" smtClean="0"/>
              <a:t>Bannurmath</a:t>
            </a:r>
            <a:r>
              <a:rPr lang="en-US" dirty="0" smtClean="0"/>
              <a:t>, leading to a prolonged tiff between the Government and the Raj </a:t>
            </a:r>
            <a:r>
              <a:rPr lang="en-US" dirty="0" err="1" smtClean="0"/>
              <a:t>Bhavan</a:t>
            </a:r>
            <a:r>
              <a:rPr lang="en-US" dirty="0" smtClean="0"/>
              <a:t>. </a:t>
            </a:r>
          </a:p>
          <a:p>
            <a:r>
              <a:rPr lang="en-US" dirty="0" smtClean="0"/>
              <a:t>Even though, the attitude of the Governor H </a:t>
            </a:r>
            <a:r>
              <a:rPr lang="en-US" dirty="0" err="1" smtClean="0"/>
              <a:t>RBharadwaj</a:t>
            </a:r>
            <a:r>
              <a:rPr lang="en-US" dirty="0" smtClean="0"/>
              <a:t> seems arbitrary, it is the indication that eligibility criteria would indicate that eligible persons should be without any blemish whatsoever and they should not be appointed merely because they were eligible to be considered for the post.</a:t>
            </a:r>
          </a:p>
          <a:p>
            <a:r>
              <a:rPr lang="en-US" dirty="0" smtClean="0"/>
              <a:t>The post of </a:t>
            </a:r>
            <a:r>
              <a:rPr lang="en-US" dirty="0" err="1" smtClean="0"/>
              <a:t>Lokayukta</a:t>
            </a:r>
            <a:r>
              <a:rPr lang="en-US" dirty="0" smtClean="0"/>
              <a:t> has remained vacant since September 19 after former Supreme Court Judge </a:t>
            </a:r>
            <a:r>
              <a:rPr lang="en-US" dirty="0" err="1" smtClean="0"/>
              <a:t>Shivaraj</a:t>
            </a:r>
            <a:r>
              <a:rPr lang="en-US" dirty="0" smtClean="0"/>
              <a:t> </a:t>
            </a:r>
            <a:r>
              <a:rPr lang="en-US" dirty="0" err="1" smtClean="0"/>
              <a:t>Patil</a:t>
            </a:r>
            <a:r>
              <a:rPr lang="en-US" dirty="0" smtClean="0"/>
              <a:t>, who succeeded </a:t>
            </a:r>
            <a:r>
              <a:rPr lang="en-US" dirty="0" err="1" smtClean="0"/>
              <a:t>Santosh</a:t>
            </a:r>
            <a:r>
              <a:rPr lang="en-US" dirty="0" smtClean="0"/>
              <a:t> </a:t>
            </a:r>
            <a:r>
              <a:rPr lang="en-US" dirty="0" err="1" smtClean="0"/>
              <a:t>Hegde</a:t>
            </a:r>
            <a:r>
              <a:rPr lang="en-US" dirty="0" smtClean="0"/>
              <a:t>, quit in the wake of allegations of getting land allotment in violation of rules.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fontScale="70000" lnSpcReduction="20000"/>
          </a:bodyPr>
          <a:lstStyle/>
          <a:p>
            <a:r>
              <a:rPr lang="en-US" b="1" dirty="0" smtClean="0"/>
              <a:t>D. Terms and Conditions of the Office.</a:t>
            </a:r>
          </a:p>
          <a:p>
            <a:r>
              <a:rPr lang="en-US" dirty="0" smtClean="0"/>
              <a:t>Unless judges have some long-term security of tenure, there is a serious risk that their independence will be compromised, since they may be more vulnerable to inappropriate influence in their decision-making. </a:t>
            </a:r>
          </a:p>
          <a:p>
            <a:r>
              <a:rPr lang="en-US" dirty="0" smtClean="0"/>
              <a:t>A person appointed as the </a:t>
            </a:r>
            <a:r>
              <a:rPr lang="en-US" dirty="0" err="1" smtClean="0"/>
              <a:t>Lokayukta</a:t>
            </a:r>
            <a:r>
              <a:rPr lang="en-US" dirty="0" smtClean="0"/>
              <a:t> or </a:t>
            </a:r>
            <a:r>
              <a:rPr lang="en-US" dirty="0" err="1" smtClean="0"/>
              <a:t>Upalokayukta</a:t>
            </a:r>
            <a:r>
              <a:rPr lang="en-US" dirty="0" smtClean="0"/>
              <a:t> in Karnataka shall hold office for a term of five years from the date of the appointment.</a:t>
            </a:r>
          </a:p>
          <a:p>
            <a:r>
              <a:rPr lang="en-US" dirty="0" smtClean="0"/>
              <a:t>The </a:t>
            </a:r>
            <a:r>
              <a:rPr lang="en-US" dirty="0" err="1" smtClean="0"/>
              <a:t>Lokayukta</a:t>
            </a:r>
            <a:r>
              <a:rPr lang="en-US" dirty="0" smtClean="0"/>
              <a:t> or </a:t>
            </a:r>
            <a:r>
              <a:rPr lang="en-US" dirty="0" err="1" smtClean="0"/>
              <a:t>Upalokayukta</a:t>
            </a:r>
            <a:r>
              <a:rPr lang="en-US" dirty="0" smtClean="0"/>
              <a:t> shall not be a member of the Parliament or be a member of the Legislature of any State and shall not hold any office or trust of profit (other than his office as </a:t>
            </a:r>
            <a:r>
              <a:rPr lang="en-US" dirty="0" err="1" smtClean="0"/>
              <a:t>Lokayukta</a:t>
            </a:r>
            <a:r>
              <a:rPr lang="en-US" dirty="0" smtClean="0"/>
              <a:t> or </a:t>
            </a:r>
            <a:r>
              <a:rPr lang="en-US" dirty="0" err="1" smtClean="0"/>
              <a:t>Upalokayukta</a:t>
            </a:r>
            <a:r>
              <a:rPr lang="en-US" dirty="0" smtClean="0"/>
              <a:t>) or be connected with any political party or carry on any business or practice any profession and accordingly, before he enters upon his office,</a:t>
            </a:r>
          </a:p>
          <a:p>
            <a:r>
              <a:rPr lang="en-US" dirty="0" smtClean="0"/>
              <a:t> a person appointed as the </a:t>
            </a:r>
            <a:r>
              <a:rPr lang="en-US" dirty="0" err="1" smtClean="0"/>
              <a:t>Lokayukta</a:t>
            </a:r>
            <a:r>
              <a:rPr lang="en-US" dirty="0" smtClean="0"/>
              <a:t> or an </a:t>
            </a:r>
            <a:r>
              <a:rPr lang="en-US" dirty="0" err="1" smtClean="0"/>
              <a:t>Upalokayukta</a:t>
            </a:r>
            <a:r>
              <a:rPr lang="en-US" dirty="0" smtClean="0"/>
              <a:t> shall- if he is a Member of the Parliament or of the Legislature of any State, resign such membership, </a:t>
            </a:r>
          </a:p>
          <a:p>
            <a:r>
              <a:rPr lang="en-US" dirty="0" smtClean="0"/>
              <a:t>or if he holds any office of trust or profit, resign from such office, or </a:t>
            </a:r>
          </a:p>
          <a:p>
            <a:r>
              <a:rPr lang="en-US" dirty="0" smtClean="0"/>
              <a:t>if he is connected with any political party, sever his connection with it, or </a:t>
            </a:r>
          </a:p>
          <a:p>
            <a:r>
              <a:rPr lang="en-US" dirty="0" smtClean="0"/>
              <a:t>if he is carrying on any business, sever his connection (short of divesting himself of ownership) with the conduct and management of such business, or </a:t>
            </a:r>
          </a:p>
          <a:p>
            <a:r>
              <a:rPr lang="en-US" dirty="0" smtClean="0"/>
              <a:t>if he is practicing any profession, suspend practice of such profession.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fontScale="92500" lnSpcReduction="20000"/>
          </a:bodyPr>
          <a:lstStyle/>
          <a:p>
            <a:r>
              <a:rPr lang="en-US" dirty="0" smtClean="0"/>
              <a:t>Additionally, they have been made ineligible to hold another office either falling under the State Government or any other local authority in some of the States after their retirement.</a:t>
            </a:r>
          </a:p>
          <a:p>
            <a:r>
              <a:rPr lang="en-US" dirty="0" smtClean="0"/>
              <a:t>Under Section 5(2) of Karnataka </a:t>
            </a:r>
            <a:r>
              <a:rPr lang="en-US" dirty="0" err="1" smtClean="0"/>
              <a:t>Lokayukta</a:t>
            </a:r>
            <a:r>
              <a:rPr lang="en-US" dirty="0" smtClean="0"/>
              <a:t> Act, 1983, on ceasing to hold office, the </a:t>
            </a:r>
            <a:r>
              <a:rPr lang="en-US" dirty="0" err="1" smtClean="0"/>
              <a:t>Lokayukta</a:t>
            </a:r>
            <a:r>
              <a:rPr lang="en-US" dirty="0" smtClean="0"/>
              <a:t> or an </a:t>
            </a:r>
            <a:r>
              <a:rPr lang="en-US" dirty="0" err="1" smtClean="0"/>
              <a:t>Upalokayukta</a:t>
            </a:r>
            <a:r>
              <a:rPr lang="en-US" dirty="0" smtClean="0"/>
              <a:t> shall be ineligible for further employment to any office of profit under the Government of Karnataka or in any authority, corporation, company, society or university referred to in sub clause (g) of clause (12) of Section 2 of KLA, 1983.</a:t>
            </a:r>
          </a:p>
          <a:p>
            <a:r>
              <a:rPr lang="en-US" dirty="0" smtClean="0"/>
              <a:t>The question of fair and adequate remuneration and remuneration security is important since it may help attract qualified persons to the </a:t>
            </a:r>
            <a:r>
              <a:rPr lang="en-US" dirty="0" err="1" smtClean="0"/>
              <a:t>Lokayukta</a:t>
            </a:r>
            <a:r>
              <a:rPr lang="en-US" dirty="0" smtClean="0"/>
              <a:t> institution.</a:t>
            </a:r>
          </a:p>
          <a:p>
            <a:r>
              <a:rPr lang="en-US" dirty="0" smtClean="0"/>
              <a:t>Remuneration security means that the salary of all judges should be adequate, fixed and secure and not subject to arbitrary change by any branch of Government.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fontScale="85000" lnSpcReduction="20000"/>
          </a:bodyPr>
          <a:lstStyle/>
          <a:p>
            <a:pPr algn="just"/>
            <a:r>
              <a:rPr lang="en-US" dirty="0" smtClean="0"/>
              <a:t>The objectives, of course, are to ensure judges are not subject to temptation, are not unduly worried or distracted by their present and future financial state, and that official remuneration is sufficient to attract the most competent and qualified citizens into the institution.</a:t>
            </a:r>
          </a:p>
          <a:p>
            <a:pPr algn="just"/>
            <a:r>
              <a:rPr lang="en-US" dirty="0" smtClean="0"/>
              <a:t>The </a:t>
            </a:r>
            <a:r>
              <a:rPr lang="en-US" dirty="0" err="1" smtClean="0"/>
              <a:t>Lokayukta</a:t>
            </a:r>
            <a:r>
              <a:rPr lang="en-US" dirty="0" smtClean="0"/>
              <a:t> and </a:t>
            </a:r>
            <a:r>
              <a:rPr lang="en-US" dirty="0" err="1" smtClean="0"/>
              <a:t>Upalokayukta</a:t>
            </a:r>
            <a:r>
              <a:rPr lang="en-US" dirty="0" smtClean="0"/>
              <a:t> shall have guaranteed tenure until a mandatory retirement age or expiry of their term of office, where such exists.</a:t>
            </a:r>
          </a:p>
          <a:p>
            <a:pPr algn="just"/>
            <a:r>
              <a:rPr lang="en-US" dirty="0" smtClean="0"/>
              <a:t> A charge or complaint made against a </a:t>
            </a:r>
            <a:r>
              <a:rPr lang="en-US" dirty="0" err="1" smtClean="0"/>
              <a:t>Lokayukta</a:t>
            </a:r>
            <a:r>
              <a:rPr lang="en-US" dirty="0" smtClean="0"/>
              <a:t> or Up-</a:t>
            </a:r>
            <a:r>
              <a:rPr lang="en-US" dirty="0" err="1" smtClean="0"/>
              <a:t>Lokayukta</a:t>
            </a:r>
            <a:r>
              <a:rPr lang="en-US" dirty="0" smtClean="0"/>
              <a:t> in his/her professional capacity shall be processed expeditiously and fairly under an appropriate procedure. </a:t>
            </a:r>
          </a:p>
          <a:p>
            <a:pPr algn="just"/>
            <a:r>
              <a:rPr lang="en-US" dirty="0" smtClean="0"/>
              <a:t>The </a:t>
            </a:r>
            <a:r>
              <a:rPr lang="en-US" dirty="0" err="1" smtClean="0"/>
              <a:t>Lokayukta</a:t>
            </a:r>
            <a:r>
              <a:rPr lang="en-US" dirty="0" smtClean="0"/>
              <a:t> shall have the right to a fair hearing. </a:t>
            </a:r>
          </a:p>
          <a:p>
            <a:pPr algn="just"/>
            <a:r>
              <a:rPr lang="en-US" dirty="0" smtClean="0"/>
              <a:t>The examination of the matter at its initial stage shall be kept confidential, unless otherwise requested by the </a:t>
            </a:r>
            <a:r>
              <a:rPr lang="en-US" dirty="0" err="1" smtClean="0"/>
              <a:t>Lokayukta</a:t>
            </a:r>
            <a:r>
              <a:rPr lang="en-US" dirty="0" smtClean="0"/>
              <a:t> or </a:t>
            </a:r>
            <a:r>
              <a:rPr lang="en-US" dirty="0" err="1" smtClean="0"/>
              <a:t>Upalokayukta</a:t>
            </a:r>
            <a:r>
              <a:rPr lang="en-US" dirty="0" smtClean="0"/>
              <a:t>. </a:t>
            </a:r>
          </a:p>
          <a:p>
            <a:pPr algn="just"/>
            <a:r>
              <a:rPr lang="en-US" dirty="0" smtClean="0"/>
              <a:t>The procedure prescribed for the removal of the </a:t>
            </a:r>
            <a:r>
              <a:rPr lang="en-US" dirty="0" err="1" smtClean="0"/>
              <a:t>Lokayukta</a:t>
            </a:r>
            <a:r>
              <a:rPr lang="en-US" dirty="0" smtClean="0"/>
              <a:t> and the </a:t>
            </a:r>
            <a:r>
              <a:rPr lang="en-US" dirty="0" err="1" smtClean="0"/>
              <a:t>Upalokayukta</a:t>
            </a:r>
            <a:r>
              <a:rPr lang="en-US" dirty="0" smtClean="0"/>
              <a:t> is almost the same, as provided in the Constitution for the removal of judges of the High Court or Supreme Court.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fontScale="85000" lnSpcReduction="20000"/>
          </a:bodyPr>
          <a:lstStyle/>
          <a:p>
            <a:pPr algn="just"/>
            <a:r>
              <a:rPr lang="en-US" dirty="0" smtClean="0"/>
              <a:t>The arrangement made under the statute is that if the office of the </a:t>
            </a:r>
            <a:r>
              <a:rPr lang="en-US" dirty="0" err="1" smtClean="0"/>
              <a:t>Lokayukta</a:t>
            </a:r>
            <a:r>
              <a:rPr lang="en-US" dirty="0" smtClean="0"/>
              <a:t> becomes vacant his duties will be performed by the Up-</a:t>
            </a:r>
            <a:r>
              <a:rPr lang="en-US" dirty="0" err="1" smtClean="0"/>
              <a:t>Lokayukta</a:t>
            </a:r>
            <a:r>
              <a:rPr lang="en-US" dirty="0" smtClean="0"/>
              <a:t>.</a:t>
            </a:r>
          </a:p>
          <a:p>
            <a:pPr algn="just"/>
            <a:r>
              <a:rPr lang="en-US" dirty="0" smtClean="0"/>
              <a:t>The </a:t>
            </a:r>
            <a:r>
              <a:rPr lang="en-US" dirty="0" err="1" smtClean="0"/>
              <a:t>Lokayukta</a:t>
            </a:r>
            <a:r>
              <a:rPr lang="en-US" dirty="0" smtClean="0"/>
              <a:t> and </a:t>
            </a:r>
            <a:r>
              <a:rPr lang="en-US" dirty="0" err="1" smtClean="0"/>
              <a:t>Upalokayukta</a:t>
            </a:r>
            <a:r>
              <a:rPr lang="en-US" dirty="0" smtClean="0"/>
              <a:t> are entitle to the use of free furnished official residence throughout the term of their office and for a further period of one month or for such extended period not exceeding two months as may be determined by the Government. </a:t>
            </a:r>
          </a:p>
          <a:p>
            <a:pPr algn="just"/>
            <a:r>
              <a:rPr lang="en-US" dirty="0" smtClean="0"/>
              <a:t>The official residence shall be maintained by the Government.</a:t>
            </a:r>
          </a:p>
          <a:p>
            <a:pPr algn="just"/>
            <a:r>
              <a:rPr lang="en-US" dirty="0" smtClean="0"/>
              <a:t>If the </a:t>
            </a:r>
            <a:r>
              <a:rPr lang="en-US" dirty="0" err="1" smtClean="0"/>
              <a:t>Lokayukta</a:t>
            </a:r>
            <a:r>
              <a:rPr lang="en-US" dirty="0" smtClean="0"/>
              <a:t> or </a:t>
            </a:r>
            <a:r>
              <a:rPr lang="en-US" dirty="0" err="1" smtClean="0"/>
              <a:t>Upalokayukta</a:t>
            </a:r>
            <a:r>
              <a:rPr lang="en-US" dirty="0" smtClean="0"/>
              <a:t> dies while in service then the members of the family of the </a:t>
            </a:r>
            <a:r>
              <a:rPr lang="en-US" dirty="0" err="1" smtClean="0"/>
              <a:t>Lokayukta</a:t>
            </a:r>
            <a:r>
              <a:rPr lang="en-US" dirty="0" smtClean="0"/>
              <a:t> or </a:t>
            </a:r>
            <a:r>
              <a:rPr lang="en-US" dirty="0" err="1" smtClean="0"/>
              <a:t>Upalokayukta</a:t>
            </a:r>
            <a:r>
              <a:rPr lang="en-US" dirty="0" smtClean="0"/>
              <a:t> shall be entitled to the use of the official residence for a period of three months after such death.</a:t>
            </a:r>
          </a:p>
          <a:p>
            <a:pPr algn="just"/>
            <a:r>
              <a:rPr lang="en-US" dirty="0" smtClean="0"/>
              <a:t> If the </a:t>
            </a:r>
            <a:r>
              <a:rPr lang="en-US" dirty="0" err="1" smtClean="0"/>
              <a:t>Lokayukta</a:t>
            </a:r>
            <a:r>
              <a:rPr lang="en-US" dirty="0" smtClean="0"/>
              <a:t> or </a:t>
            </a:r>
            <a:r>
              <a:rPr lang="en-US" dirty="0" err="1" smtClean="0"/>
              <a:t>Upalokayukta</a:t>
            </a:r>
            <a:r>
              <a:rPr lang="en-US" dirty="0" smtClean="0"/>
              <a:t> is not provided with the official residence immediately after his appointment he shall be entitled for reimbursement of the actual rent paid by him for the accommodation, if any, secured by him till the date of getting the official residence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fontScale="92500" lnSpcReduction="20000"/>
          </a:bodyPr>
          <a:lstStyle/>
          <a:p>
            <a:r>
              <a:rPr lang="en-US" b="1" dirty="0" smtClean="0"/>
              <a:t>E. Jurisdiction of </a:t>
            </a:r>
            <a:r>
              <a:rPr lang="en-US" b="1" dirty="0" err="1" smtClean="0"/>
              <a:t>Lokayukta</a:t>
            </a:r>
            <a:r>
              <a:rPr lang="en-US" b="1" dirty="0" smtClean="0"/>
              <a:t> and </a:t>
            </a:r>
            <a:r>
              <a:rPr lang="en-US" b="1" dirty="0" err="1" smtClean="0"/>
              <a:t>Upalokayukta</a:t>
            </a:r>
            <a:r>
              <a:rPr lang="en-US" b="1" dirty="0" smtClean="0"/>
              <a:t>.</a:t>
            </a:r>
          </a:p>
          <a:p>
            <a:pPr algn="just"/>
            <a:r>
              <a:rPr lang="en-US" dirty="0" smtClean="0"/>
              <a:t>The Government of Karnataka has authorized the </a:t>
            </a:r>
            <a:r>
              <a:rPr lang="en-US" dirty="0" err="1" smtClean="0"/>
              <a:t>Lokayukta</a:t>
            </a:r>
            <a:r>
              <a:rPr lang="en-US" dirty="0" smtClean="0"/>
              <a:t> and </a:t>
            </a:r>
            <a:r>
              <a:rPr lang="en-US" dirty="0" err="1" smtClean="0"/>
              <a:t>Upalokayukta</a:t>
            </a:r>
            <a:r>
              <a:rPr lang="en-US" dirty="0" smtClean="0"/>
              <a:t> institutions as the ‘Designated Agency’ to receive written complaints for disclosure on any allegation of corruption or misuse of office and recommend appropriate action.</a:t>
            </a:r>
          </a:p>
          <a:p>
            <a:pPr algn="just"/>
            <a:r>
              <a:rPr lang="en-US" dirty="0" smtClean="0"/>
              <a:t>Under Section 7(1) of the Karnataka </a:t>
            </a:r>
            <a:r>
              <a:rPr lang="en-US" dirty="0" err="1" smtClean="0"/>
              <a:t>Lokayukta</a:t>
            </a:r>
            <a:r>
              <a:rPr lang="en-US" dirty="0" smtClean="0"/>
              <a:t> Act, 1983, the </a:t>
            </a:r>
            <a:r>
              <a:rPr lang="en-US" dirty="0" err="1" smtClean="0"/>
              <a:t>Lokayukta</a:t>
            </a:r>
            <a:r>
              <a:rPr lang="en-US" dirty="0" smtClean="0"/>
              <a:t> may investigate any action which is taken by or with the general or specific approval of, the Chief Minister or a Minister or a member of the State Legislature or the Chairman and Vice-Chairman (by whatever name called) or a member of an authority, board, or a committee, a statutory or non-statutory body or a corporation established by or under any law of the State Legislature including a society, cooperative society or a Government company within the meaning of Section 617 of the Companies Act, 1956, nominated by the State Government; in any case where a complaint involving a grievance or an allegation is made in respect of such Action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fontScale="92500" lnSpcReduction="10000"/>
          </a:bodyPr>
          <a:lstStyle/>
          <a:p>
            <a:pPr algn="just"/>
            <a:r>
              <a:rPr lang="en-US" dirty="0" smtClean="0"/>
              <a:t>Section 7(1) (b) of the Act mandates that any other public servant holding a post or office carrying either a fixed pay, salary or remuneration of more than Rs.2000/ per month or a pay scale the minimum of which is more than Rs.2000/ , as may be revised from time to time in any case where a complaint involving a grievance or an allegation is made in respect of such action or such action can be or could have been, in the opinion of the </a:t>
            </a:r>
            <a:r>
              <a:rPr lang="en-US" dirty="0" err="1" smtClean="0"/>
              <a:t>Lokayukta</a:t>
            </a:r>
            <a:r>
              <a:rPr lang="en-US" dirty="0" smtClean="0"/>
              <a:t>, recorded in writing, the subject of a grievance or an allegation, the </a:t>
            </a:r>
            <a:r>
              <a:rPr lang="en-US" dirty="0" err="1" smtClean="0"/>
              <a:t>Lokayukta</a:t>
            </a:r>
            <a:r>
              <a:rPr lang="en-US" dirty="0" smtClean="0"/>
              <a:t> may investigate such cases.</a:t>
            </a:r>
          </a:p>
          <a:p>
            <a:pPr algn="just"/>
            <a:r>
              <a:rPr lang="en-US" dirty="0" smtClean="0"/>
              <a:t>Under Section 7(2A) of the Karnataka </a:t>
            </a:r>
            <a:r>
              <a:rPr lang="en-US" dirty="0" err="1" smtClean="0"/>
              <a:t>Lokayukta</a:t>
            </a:r>
            <a:r>
              <a:rPr lang="en-US" dirty="0" smtClean="0"/>
              <a:t> Act, 1984, The </a:t>
            </a:r>
            <a:r>
              <a:rPr lang="en-US" dirty="0" err="1" smtClean="0"/>
              <a:t>Lokayukta</a:t>
            </a:r>
            <a:r>
              <a:rPr lang="en-US" dirty="0" smtClean="0"/>
              <a:t> or an </a:t>
            </a:r>
            <a:r>
              <a:rPr lang="en-US" dirty="0" err="1" smtClean="0"/>
              <a:t>Upalokayukta</a:t>
            </a:r>
            <a:r>
              <a:rPr lang="en-US" dirty="0" smtClean="0"/>
              <a:t> may investigate any action taken by or with the general or specific approval of a public servant, if it is referred to him by the State Government. </a:t>
            </a:r>
          </a:p>
          <a:p>
            <a:pPr algn="just"/>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0000" lnSpcReduction="20000"/>
          </a:bodyPr>
          <a:lstStyle/>
          <a:p>
            <a:r>
              <a:rPr lang="en-US" dirty="0" smtClean="0"/>
              <a:t>In the State of Karnataka, the history of the </a:t>
            </a:r>
            <a:r>
              <a:rPr lang="en-US" dirty="0" err="1" smtClean="0"/>
              <a:t>Lokayukta</a:t>
            </a:r>
            <a:r>
              <a:rPr lang="en-US" dirty="0" smtClean="0"/>
              <a:t> institution could be traced back to 1978 when Justice C. </a:t>
            </a:r>
            <a:r>
              <a:rPr lang="en-US" dirty="0" err="1" smtClean="0"/>
              <a:t>Honnaiah</a:t>
            </a:r>
            <a:r>
              <a:rPr lang="en-US" dirty="0" smtClean="0"/>
              <a:t>, a former Chief Justice of Rajasthan High Court, was appointed the first </a:t>
            </a:r>
            <a:r>
              <a:rPr lang="en-US" dirty="0" err="1" smtClean="0"/>
              <a:t>Lokayukta</a:t>
            </a:r>
            <a:r>
              <a:rPr lang="en-US" dirty="0" smtClean="0"/>
              <a:t> under an Ordinance which was short lived. The Ordinance was allowed to lapse. </a:t>
            </a:r>
          </a:p>
          <a:p>
            <a:r>
              <a:rPr lang="en-US" dirty="0" smtClean="0"/>
              <a:t>However, when the </a:t>
            </a:r>
            <a:r>
              <a:rPr lang="en-US" dirty="0" err="1" smtClean="0"/>
              <a:t>Janata</a:t>
            </a:r>
            <a:r>
              <a:rPr lang="en-US" dirty="0" smtClean="0"/>
              <a:t> Party came in to power in 1983 as a </a:t>
            </a:r>
            <a:r>
              <a:rPr lang="en-US" dirty="0" err="1" smtClean="0"/>
              <a:t>fulfilment</a:t>
            </a:r>
            <a:r>
              <a:rPr lang="en-US" dirty="0" smtClean="0"/>
              <a:t> of its election pledge made to the people for “clean and value based policies”, the R K </a:t>
            </a:r>
            <a:r>
              <a:rPr lang="en-US" dirty="0" err="1" smtClean="0"/>
              <a:t>Hegde</a:t>
            </a:r>
            <a:r>
              <a:rPr lang="en-US" dirty="0" smtClean="0"/>
              <a:t> Government introduced a Bill in the legislature in March 1983. </a:t>
            </a:r>
          </a:p>
          <a:p>
            <a:r>
              <a:rPr lang="en-US" dirty="0" smtClean="0"/>
              <a:t>The Bill was aimed at ending political and administrative corruption.</a:t>
            </a:r>
          </a:p>
          <a:p>
            <a:r>
              <a:rPr lang="en-US" dirty="0" smtClean="0"/>
              <a:t>Even after the passage of the Bill and the clearance of the Union Government in October 1983, the functioning was delayed as none in the panel of names approved by the Government and the leader of the opposition was ready to head it. </a:t>
            </a:r>
          </a:p>
          <a:p>
            <a:r>
              <a:rPr lang="en-US" dirty="0" smtClean="0"/>
              <a:t>As a result of this the State Government not only requested the Union Government to suggest some names but the emoluments and the service conditions of the </a:t>
            </a:r>
            <a:r>
              <a:rPr lang="en-US" dirty="0" err="1" smtClean="0"/>
              <a:t>Lokayukta</a:t>
            </a:r>
            <a:r>
              <a:rPr lang="en-US" dirty="0" smtClean="0"/>
              <a:t> were made better and attractive. Finally, Justice A.D. </a:t>
            </a:r>
            <a:r>
              <a:rPr lang="en-US" dirty="0" err="1" smtClean="0"/>
              <a:t>Koshal</a:t>
            </a:r>
            <a:r>
              <a:rPr lang="en-US" dirty="0" smtClean="0"/>
              <a:t>, a retired judge of the Supreme Court of India, was sworn in as the </a:t>
            </a:r>
            <a:r>
              <a:rPr lang="en-US" dirty="0" err="1" smtClean="0"/>
              <a:t>Lokayukta</a:t>
            </a:r>
            <a:r>
              <a:rPr lang="en-US" dirty="0" smtClean="0"/>
              <a:t> on 15</a:t>
            </a:r>
            <a:r>
              <a:rPr lang="en-US" baseline="30000" dirty="0" smtClean="0"/>
              <a:t>th</a:t>
            </a:r>
            <a:r>
              <a:rPr lang="en-US" dirty="0" smtClean="0"/>
              <a:t> January 1986. </a:t>
            </a:r>
          </a:p>
          <a:p>
            <a:r>
              <a:rPr lang="en-US" dirty="0" smtClean="0"/>
              <a:t>The appointment of the </a:t>
            </a:r>
            <a:r>
              <a:rPr lang="en-US" dirty="0" err="1" smtClean="0"/>
              <a:t>Lokayukta</a:t>
            </a:r>
            <a:r>
              <a:rPr lang="en-US" dirty="0" smtClean="0"/>
              <a:t>, it may be pointed out here, was one of the major planks of the </a:t>
            </a:r>
            <a:r>
              <a:rPr lang="en-US" dirty="0" err="1" smtClean="0"/>
              <a:t>Janata</a:t>
            </a:r>
            <a:r>
              <a:rPr lang="en-US" dirty="0" smtClean="0"/>
              <a:t> Government of </a:t>
            </a:r>
            <a:r>
              <a:rPr lang="en-US" dirty="0" err="1" smtClean="0"/>
              <a:t>Hegde</a:t>
            </a:r>
            <a:r>
              <a:rPr lang="en-US" dirty="0" smtClean="0"/>
              <a:t> as part of its declared commitment to purity in public life.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fontScale="92500"/>
          </a:bodyPr>
          <a:lstStyle/>
          <a:p>
            <a:r>
              <a:rPr lang="en-US" b="1" dirty="0" smtClean="0"/>
              <a:t>F. Exemption from the Jurisdiction of </a:t>
            </a:r>
            <a:r>
              <a:rPr lang="en-US" b="1" dirty="0" err="1" smtClean="0"/>
              <a:t>Lokayukta</a:t>
            </a:r>
            <a:r>
              <a:rPr lang="en-US" b="1" dirty="0" smtClean="0"/>
              <a:t>.</a:t>
            </a:r>
          </a:p>
          <a:p>
            <a:pPr algn="just"/>
            <a:r>
              <a:rPr lang="en-US" dirty="0" smtClean="0"/>
              <a:t>There are certain matters, however, which are not subject to investigation by the </a:t>
            </a:r>
            <a:r>
              <a:rPr lang="en-US" dirty="0" err="1" smtClean="0"/>
              <a:t>Lokayukta</a:t>
            </a:r>
            <a:r>
              <a:rPr lang="en-US" dirty="0" smtClean="0"/>
              <a:t> or </a:t>
            </a:r>
            <a:r>
              <a:rPr lang="en-US" dirty="0" err="1" smtClean="0"/>
              <a:t>Upalokayukta</a:t>
            </a:r>
            <a:r>
              <a:rPr lang="en-US" dirty="0" smtClean="0"/>
              <a:t>. </a:t>
            </a:r>
          </a:p>
          <a:p>
            <a:pPr algn="just"/>
            <a:r>
              <a:rPr lang="en-US" dirty="0" smtClean="0"/>
              <a:t>These have been spelt out in Section 8 of the Karnataka </a:t>
            </a:r>
            <a:r>
              <a:rPr lang="en-US" dirty="0" err="1" smtClean="0"/>
              <a:t>Lokayukta</a:t>
            </a:r>
            <a:r>
              <a:rPr lang="en-US" dirty="0" smtClean="0"/>
              <a:t> Act, 1983. According to this Section 8 (1) of the Act, the </a:t>
            </a:r>
            <a:r>
              <a:rPr lang="en-US" dirty="0" err="1" smtClean="0"/>
              <a:t>Lokayukta</a:t>
            </a:r>
            <a:r>
              <a:rPr lang="en-US" dirty="0" smtClean="0"/>
              <a:t> or an </a:t>
            </a:r>
            <a:r>
              <a:rPr lang="en-US" dirty="0" err="1" smtClean="0"/>
              <a:t>Upalokayukta</a:t>
            </a:r>
            <a:r>
              <a:rPr lang="en-US" dirty="0" smtClean="0"/>
              <a:t> shall not conduct any investigation under this Act in the case of a complaint involving a grievance in respect of any action, -</a:t>
            </a:r>
          </a:p>
          <a:p>
            <a:pPr algn="just"/>
            <a:r>
              <a:rPr lang="en-US" dirty="0" smtClean="0"/>
              <a:t>(a) If such action relates to any matter specified in the Second Schedule; or</a:t>
            </a:r>
          </a:p>
          <a:p>
            <a:pPr algn="just"/>
            <a:r>
              <a:rPr lang="en-US" dirty="0" smtClean="0"/>
              <a:t>(b) If the complainant has or had, any remedy by way of appeal, revision, review or other proceedings before any tribunal, Court officer or other authority and has not availed of the same.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fontScale="92500" lnSpcReduction="20000"/>
          </a:bodyPr>
          <a:lstStyle/>
          <a:p>
            <a:pPr algn="just"/>
            <a:r>
              <a:rPr lang="en-US" dirty="0" smtClean="0"/>
              <a:t> Section 8(2) of the Act, excludes from the jurisdiction of the </a:t>
            </a:r>
            <a:r>
              <a:rPr lang="en-US" dirty="0" err="1" smtClean="0"/>
              <a:t>Lokayukta</a:t>
            </a:r>
            <a:r>
              <a:rPr lang="en-US" dirty="0" smtClean="0"/>
              <a:t> or </a:t>
            </a:r>
            <a:r>
              <a:rPr lang="en-US" dirty="0" err="1" smtClean="0"/>
              <a:t>Upalokayukta</a:t>
            </a:r>
            <a:r>
              <a:rPr lang="en-US" dirty="0" smtClean="0"/>
              <a:t> investigation into any action in respect of the following circumstances:</a:t>
            </a:r>
          </a:p>
          <a:p>
            <a:pPr algn="just"/>
            <a:r>
              <a:rPr lang="en-US" dirty="0" smtClean="0"/>
              <a:t>(</a:t>
            </a:r>
            <a:r>
              <a:rPr lang="en-US" dirty="0" err="1" smtClean="0"/>
              <a:t>i</a:t>
            </a:r>
            <a:r>
              <a:rPr lang="en-US" dirty="0" smtClean="0"/>
              <a:t>) Any action in respect of which a formal and public enquiry has been ordered with the prior concurrence of the </a:t>
            </a:r>
            <a:r>
              <a:rPr lang="en-US" dirty="0" err="1" smtClean="0"/>
              <a:t>Lokayukta</a:t>
            </a:r>
            <a:r>
              <a:rPr lang="en-US" dirty="0" smtClean="0"/>
              <a:t> or an </a:t>
            </a:r>
            <a:r>
              <a:rPr lang="en-US" dirty="0" err="1" smtClean="0"/>
              <a:t>Upalokayukta</a:t>
            </a:r>
            <a:r>
              <a:rPr lang="en-US" dirty="0" smtClean="0"/>
              <a:t>, as the case may be;</a:t>
            </a:r>
          </a:p>
          <a:p>
            <a:pPr algn="just"/>
            <a:r>
              <a:rPr lang="en-US" dirty="0" smtClean="0"/>
              <a:t>(ii) Any action in respect of a matter which has been referred for inquiry, under the Commission of Inquiry Act, 1952 with the prior concurrence of the </a:t>
            </a:r>
            <a:r>
              <a:rPr lang="en-US" dirty="0" err="1" smtClean="0"/>
              <a:t>Lokayukta</a:t>
            </a:r>
            <a:r>
              <a:rPr lang="en-US" dirty="0" smtClean="0"/>
              <a:t> or an </a:t>
            </a:r>
            <a:r>
              <a:rPr lang="en-US" dirty="0" err="1" smtClean="0"/>
              <a:t>Upalokayukta</a:t>
            </a:r>
            <a:r>
              <a:rPr lang="en-US" dirty="0" smtClean="0"/>
              <a:t>, as the case may be;</a:t>
            </a:r>
          </a:p>
          <a:p>
            <a:pPr algn="just"/>
            <a:r>
              <a:rPr lang="en-US" dirty="0" smtClean="0"/>
              <a:t>(iii) Any complaint involving a grievance made after the expiry of a period of six months from the date on which the action complained against become known to the complainant; or</a:t>
            </a:r>
          </a:p>
          <a:p>
            <a:pPr algn="just"/>
            <a:r>
              <a:rPr lang="en-US" dirty="0" smtClean="0"/>
              <a:t>(iv) Any complaint involving an allegation made after the expiry of five years from the date on which the action complained against is alleged to have taken place.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lnSpcReduction="10000"/>
          </a:bodyPr>
          <a:lstStyle/>
          <a:p>
            <a:pPr algn="just"/>
            <a:r>
              <a:rPr lang="en-US" dirty="0" smtClean="0"/>
              <a:t>The </a:t>
            </a:r>
            <a:r>
              <a:rPr lang="en-US" dirty="0" err="1" smtClean="0"/>
              <a:t>Lokayukta</a:t>
            </a:r>
            <a:r>
              <a:rPr lang="en-US" dirty="0" smtClean="0"/>
              <a:t> is however, empowered with the power</a:t>
            </a:r>
          </a:p>
          <a:p>
            <a:pPr algn="just"/>
            <a:r>
              <a:rPr lang="en-US" dirty="0" smtClean="0"/>
              <a:t> to order initiation of criminal proceedings only in respect of a complaint made to him under Section 9 of the Act and </a:t>
            </a:r>
          </a:p>
          <a:p>
            <a:pPr algn="just"/>
            <a:r>
              <a:rPr lang="en-US" dirty="0" smtClean="0"/>
              <a:t>the power available to the </a:t>
            </a:r>
            <a:r>
              <a:rPr lang="en-US" dirty="0" err="1" smtClean="0"/>
              <a:t>Lokayukta</a:t>
            </a:r>
            <a:r>
              <a:rPr lang="en-US" dirty="0" smtClean="0"/>
              <a:t> under Section 14 in respect of a complaint made to him under Section 9 of the Act is not available in respect of a matter referred to him under Section 7(2A) of the Act. </a:t>
            </a:r>
          </a:p>
          <a:p>
            <a:pPr algn="just"/>
            <a:r>
              <a:rPr lang="en-US" dirty="0" smtClean="0"/>
              <a:t>The deliberate use of the words, 'investigation into any complaint' in Section 14 and following it up later on by providing for the power to order initiation of criminal proceedings after investigation leave nothing to doubt that the power available under Section 14 cannot be invoked by </a:t>
            </a:r>
            <a:r>
              <a:rPr lang="en-US" dirty="0" err="1" smtClean="0"/>
              <a:t>Lokayukta</a:t>
            </a:r>
            <a:r>
              <a:rPr lang="en-US" dirty="0" smtClean="0"/>
              <a:t> in a matter referred to him under Section 7(2A).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229600" cy="5867400"/>
          </a:xfrm>
        </p:spPr>
        <p:txBody>
          <a:bodyPr>
            <a:normAutofit fontScale="92500"/>
          </a:bodyPr>
          <a:lstStyle/>
          <a:p>
            <a:pPr algn="just"/>
            <a:r>
              <a:rPr lang="en-US" dirty="0" smtClean="0"/>
              <a:t>Therefore, it is clear that </a:t>
            </a:r>
            <a:r>
              <a:rPr lang="en-US" dirty="0" err="1" smtClean="0"/>
              <a:t>Lokayukta</a:t>
            </a:r>
            <a:r>
              <a:rPr lang="en-US" dirty="0" smtClean="0"/>
              <a:t> has no jurisdiction to pass an order under Section 14 of the Act in a matter referred to him under Section 7(2A) of the Act even if it involves criminal implications and the only option open to him is to proceed under Section 12(3) of the Act.</a:t>
            </a:r>
          </a:p>
          <a:p>
            <a:pPr algn="just"/>
            <a:r>
              <a:rPr lang="en-US" dirty="0" smtClean="0"/>
              <a:t>An </a:t>
            </a:r>
            <a:r>
              <a:rPr lang="en-US" dirty="0" err="1" smtClean="0"/>
              <a:t>Upalokayukta</a:t>
            </a:r>
            <a:r>
              <a:rPr lang="en-US" dirty="0" smtClean="0"/>
              <a:t> may investigate any action which is taken by or with the general or specific approval of, any public servant not being the chief minister, minister, member of the legislature, secretary or other public servant referred to in sub-section (1)of Section 7 of the K.L Act, 1984, in any case where a complaint involving a grievance or an allegation is made in respect of such action or such action can be or could have been, in the opinion of the </a:t>
            </a:r>
            <a:r>
              <a:rPr lang="en-US" dirty="0" err="1" smtClean="0"/>
              <a:t>Upalokayukta</a:t>
            </a:r>
            <a:r>
              <a:rPr lang="en-US" dirty="0" smtClean="0"/>
              <a:t>, recorded in writing the subject of a grievance or an allegation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normAutofit fontScale="92500" lnSpcReduction="10000"/>
          </a:bodyPr>
          <a:lstStyle/>
          <a:p>
            <a:pPr algn="just"/>
            <a:r>
              <a:rPr lang="en-US" dirty="0" smtClean="0"/>
              <a:t>The Act also contemplate that the </a:t>
            </a:r>
            <a:r>
              <a:rPr lang="en-US" dirty="0" err="1" smtClean="0"/>
              <a:t>Lokayukta</a:t>
            </a:r>
            <a:r>
              <a:rPr lang="en-US" dirty="0" smtClean="0"/>
              <a:t> or </a:t>
            </a:r>
            <a:r>
              <a:rPr lang="en-US" dirty="0" err="1" smtClean="0"/>
              <a:t>Upalokayukta</a:t>
            </a:r>
            <a:r>
              <a:rPr lang="en-US" dirty="0" smtClean="0"/>
              <a:t> are not empowered to question any administrative action involving the exercise of a discretion except he is satisfied that the elements involved in the exercise of discretion cannot be regarded as having been properly exercised56.</a:t>
            </a:r>
          </a:p>
          <a:p>
            <a:pPr algn="just"/>
            <a:r>
              <a:rPr lang="en-US" dirty="0" smtClean="0"/>
              <a:t>The careful look at the this statutory provision will, however, reveal another significant phenomenon of the present day administrative process, </a:t>
            </a:r>
            <a:r>
              <a:rPr lang="en-US" i="1" dirty="0" err="1" smtClean="0"/>
              <a:t>viz</a:t>
            </a:r>
            <a:r>
              <a:rPr lang="en-US" i="1" dirty="0" smtClean="0"/>
              <a:t>, protection of discretionary powers of </a:t>
            </a:r>
            <a:r>
              <a:rPr lang="en-US" dirty="0" smtClean="0"/>
              <a:t>administrative personnel to take decisions from case to case.</a:t>
            </a:r>
          </a:p>
          <a:p>
            <a:pPr algn="just"/>
            <a:r>
              <a:rPr lang="en-US" dirty="0" smtClean="0"/>
              <a:t>Failing to consider the principles of good administrative practice in the exercise of discretion, while not necessarily corrupt or unethical </a:t>
            </a:r>
            <a:r>
              <a:rPr lang="en-US" dirty="0" err="1" smtClean="0"/>
              <a:t>behaviour</a:t>
            </a:r>
            <a:r>
              <a:rPr lang="en-US" dirty="0" smtClean="0"/>
              <a:t>, can lead to poor administrative practice. The Independent Commission against Corruption Act (ICAC) states:"It is in the exercise of discretion that most problems exist.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fontScale="77500" lnSpcReduction="20000"/>
          </a:bodyPr>
          <a:lstStyle/>
          <a:p>
            <a:r>
              <a:rPr lang="en-US" b="1" dirty="0" smtClean="0"/>
              <a:t>G. Functioning of </a:t>
            </a:r>
            <a:r>
              <a:rPr lang="en-US" b="1" dirty="0" err="1" smtClean="0"/>
              <a:t>Lokayukta</a:t>
            </a:r>
            <a:r>
              <a:rPr lang="en-US" b="1" dirty="0" smtClean="0"/>
              <a:t>.</a:t>
            </a:r>
          </a:p>
          <a:p>
            <a:pPr algn="just"/>
            <a:r>
              <a:rPr lang="en-US" dirty="0" smtClean="0"/>
              <a:t>The primary objective of the office of the </a:t>
            </a:r>
            <a:r>
              <a:rPr lang="en-US" dirty="0" err="1" smtClean="0"/>
              <a:t>Lokayukta</a:t>
            </a:r>
            <a:r>
              <a:rPr lang="en-US" dirty="0" smtClean="0"/>
              <a:t> is to investigate and counter corruption and mal administration in the functioning of the Government and the public offices. Any aggrieved person can seek justice from the </a:t>
            </a:r>
            <a:r>
              <a:rPr lang="en-US" dirty="0" err="1" smtClean="0"/>
              <a:t>Lokayukta</a:t>
            </a:r>
            <a:r>
              <a:rPr lang="en-US" dirty="0" smtClean="0"/>
              <a:t> without the long delays and costs involved in filing a suit in the Courts of law. </a:t>
            </a:r>
          </a:p>
          <a:p>
            <a:pPr algn="just"/>
            <a:r>
              <a:rPr lang="en-US" dirty="0" smtClean="0"/>
              <a:t>There can be  two types of complaints that may be submitted to the </a:t>
            </a:r>
            <a:r>
              <a:rPr lang="en-US" dirty="0" err="1" smtClean="0"/>
              <a:t>Lokayukta</a:t>
            </a:r>
            <a:r>
              <a:rPr lang="en-US" dirty="0" smtClean="0"/>
              <a:t>, viz., grievances and allegations. The </a:t>
            </a:r>
            <a:r>
              <a:rPr lang="en-US" dirty="0" err="1" smtClean="0"/>
              <a:t>Lokayukta</a:t>
            </a:r>
            <a:r>
              <a:rPr lang="en-US" dirty="0" smtClean="0"/>
              <a:t> Act specifies against whom grievances or allegations could be filed as well as the procedure for filing complaints.</a:t>
            </a:r>
          </a:p>
          <a:p>
            <a:pPr algn="just"/>
            <a:r>
              <a:rPr lang="en-US" dirty="0" smtClean="0"/>
              <a:t>A </a:t>
            </a:r>
            <a:r>
              <a:rPr lang="en-US" i="1" dirty="0" smtClean="0"/>
              <a:t>grievance is defined as a claim by a person that he sustained injustice or </a:t>
            </a:r>
            <a:r>
              <a:rPr lang="en-US" dirty="0" smtClean="0"/>
              <a:t>undue hardship as a consequence of maladministration.</a:t>
            </a:r>
          </a:p>
          <a:p>
            <a:pPr algn="just"/>
            <a:r>
              <a:rPr lang="en-US" dirty="0" smtClean="0"/>
              <a:t>For the purpose of grievance Mal-administration means action taken or purporting to have been taken in the exercise of administrative function in any case where,- </a:t>
            </a:r>
          </a:p>
          <a:p>
            <a:pPr algn="just"/>
            <a:r>
              <a:rPr lang="en-US" dirty="0" smtClean="0"/>
              <a:t>(a) Such action or the administrative procedure or practice governing such action is unreasonable, unjust, oppressive or improperly discriminatory; </a:t>
            </a:r>
          </a:p>
          <a:p>
            <a:pPr algn="just"/>
            <a:r>
              <a:rPr lang="en-US" dirty="0" smtClean="0"/>
              <a:t>(b) There has been </a:t>
            </a:r>
            <a:r>
              <a:rPr lang="en-US" dirty="0" err="1" smtClean="0"/>
              <a:t>wilful</a:t>
            </a:r>
            <a:r>
              <a:rPr lang="en-US" dirty="0" smtClean="0"/>
              <a:t> negligence or undue delay in taking such action or the administrative procedure or practice governing such action involves undue delay.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fontScale="85000" lnSpcReduction="20000"/>
          </a:bodyPr>
          <a:lstStyle/>
          <a:p>
            <a:pPr algn="just"/>
            <a:r>
              <a:rPr lang="en-US" dirty="0" smtClean="0"/>
              <a:t>An </a:t>
            </a:r>
            <a:r>
              <a:rPr lang="en-US" i="1" dirty="0" smtClean="0"/>
              <a:t>allegation against a public functionary can be on the following grounds:</a:t>
            </a:r>
          </a:p>
          <a:p>
            <a:pPr algn="just"/>
            <a:r>
              <a:rPr lang="en-US" dirty="0" smtClean="0"/>
              <a:t> has abused his position as such public servant to obtain any gain or </a:t>
            </a:r>
            <a:r>
              <a:rPr lang="en-US" dirty="0" err="1" smtClean="0"/>
              <a:t>favour</a:t>
            </a:r>
            <a:r>
              <a:rPr lang="en-US" dirty="0" smtClean="0"/>
              <a:t> to himself or to any other person or to cause undue harm or hardship to any other person;</a:t>
            </a:r>
          </a:p>
          <a:p>
            <a:pPr algn="just"/>
            <a:r>
              <a:rPr lang="en-US" dirty="0" smtClean="0"/>
              <a:t> was actuated in the discharge of his functions as such public servant by personal interest or improper or corrupt motives;  is guilty of corruption, </a:t>
            </a:r>
            <a:r>
              <a:rPr lang="en-US" dirty="0" err="1" smtClean="0"/>
              <a:t>favouritism</a:t>
            </a:r>
            <a:r>
              <a:rPr lang="en-US" dirty="0" smtClean="0"/>
              <a:t>, nepotism or lack of integrity in his capacity as such public servant;</a:t>
            </a:r>
          </a:p>
          <a:p>
            <a:pPr algn="just"/>
            <a:r>
              <a:rPr lang="en-US" dirty="0" smtClean="0"/>
              <a:t> has failed to act in accordance with the norms of integrity and conduct which ought to be followed by public servants of the class to which he belongs.</a:t>
            </a:r>
          </a:p>
          <a:p>
            <a:pPr algn="just"/>
            <a:r>
              <a:rPr lang="en-US" dirty="0" smtClean="0"/>
              <a:t>The above analysis would, thus, go to show that complaints based on grievance or allegation in respect of actions of Ministers or public servants as defined under Section 7 of the Act, come under the purview of the </a:t>
            </a:r>
            <a:r>
              <a:rPr lang="en-US" dirty="0" err="1" smtClean="0"/>
              <a:t>Lokayukta</a:t>
            </a:r>
            <a:r>
              <a:rPr lang="en-US" dirty="0" smtClean="0"/>
              <a:t>. </a:t>
            </a:r>
          </a:p>
          <a:p>
            <a:pPr algn="just"/>
            <a:r>
              <a:rPr lang="en-US" dirty="0" smtClean="0"/>
              <a:t>It is understood that in allegation an element of guilt is involved whereas in the other case an element of administrative negligence is implied.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normAutofit fontScale="70000" lnSpcReduction="20000"/>
          </a:bodyPr>
          <a:lstStyle/>
          <a:p>
            <a:r>
              <a:rPr lang="en-US" b="1" dirty="0" smtClean="0"/>
              <a:t>H. Procedure for Filing a Complaint before </a:t>
            </a:r>
            <a:r>
              <a:rPr lang="en-US" b="1" dirty="0" err="1" smtClean="0"/>
              <a:t>Lokayukta</a:t>
            </a:r>
            <a:r>
              <a:rPr lang="en-US" b="1" dirty="0" smtClean="0"/>
              <a:t>.</a:t>
            </a:r>
          </a:p>
          <a:p>
            <a:pPr algn="just"/>
            <a:r>
              <a:rPr lang="en-US" dirty="0" smtClean="0"/>
              <a:t>Subject to the provisions of this Act, any person may make a complaint under this Act to the </a:t>
            </a:r>
            <a:r>
              <a:rPr lang="en-US" dirty="0" err="1" smtClean="0"/>
              <a:t>Lokayukta</a:t>
            </a:r>
            <a:r>
              <a:rPr lang="en-US" dirty="0" smtClean="0"/>
              <a:t> or an </a:t>
            </a:r>
            <a:r>
              <a:rPr lang="en-US" dirty="0" err="1" smtClean="0"/>
              <a:t>Upalokayukta</a:t>
            </a:r>
            <a:r>
              <a:rPr lang="en-US" dirty="0" smtClean="0"/>
              <a:t>.</a:t>
            </a:r>
          </a:p>
          <a:p>
            <a:pPr algn="just"/>
            <a:r>
              <a:rPr lang="en-US" dirty="0" smtClean="0"/>
              <a:t>Every complaint shall be made in the form of a statement supported by an affidavit and in such forms and in such manner as may be prescribed.</a:t>
            </a:r>
          </a:p>
          <a:p>
            <a:pPr algn="just"/>
            <a:r>
              <a:rPr lang="en-US" dirty="0" smtClean="0"/>
              <a:t>Every complaint shall be made in Form 1 (See Annexure-1), signed by the Complainant and shall be supported by his affidavit in Form II (See Annexure-2) duly sworn to before any Judicial Magistrate First Class, Notary Public, Oath Commissioner or any </a:t>
            </a:r>
            <a:r>
              <a:rPr lang="en-US" dirty="0" err="1" smtClean="0"/>
              <a:t>Gazetted</a:t>
            </a:r>
            <a:r>
              <a:rPr lang="en-US" dirty="0" smtClean="0"/>
              <a:t> Officer duly authorized to administer oaths.</a:t>
            </a:r>
          </a:p>
          <a:p>
            <a:pPr algn="just"/>
            <a:r>
              <a:rPr lang="en-US" dirty="0" smtClean="0"/>
              <a:t>The requirement of affidavit has been made in order to discourage irresponsible or motivated complaints for which the complaint is not prepared to take full responsibility.</a:t>
            </a:r>
          </a:p>
          <a:p>
            <a:pPr algn="just"/>
            <a:r>
              <a:rPr lang="en-US" dirty="0" smtClean="0"/>
              <a:t>It is provided under The Karnataka </a:t>
            </a:r>
            <a:r>
              <a:rPr lang="en-US" dirty="0" err="1" smtClean="0"/>
              <a:t>Lokayukta</a:t>
            </a:r>
            <a:r>
              <a:rPr lang="en-US" dirty="0" smtClean="0"/>
              <a:t> (amendment) Act, 2010 that in case of a grievance, if the person aggrieved is dead or for any reason, unable to act for himself, the complaint may be made or if it is already, made may be prosecuted by his legal representatives or by any other person who is authorized by him in writing in this behalf.</a:t>
            </a:r>
          </a:p>
          <a:p>
            <a:pPr algn="just"/>
            <a:r>
              <a:rPr lang="en-US" dirty="0" smtClean="0"/>
              <a:t>Even in cases where the complaint is not in the prescribed Form No. I and Form </a:t>
            </a:r>
            <a:r>
              <a:rPr lang="en-US" dirty="0" err="1" smtClean="0"/>
              <a:t>No.II</a:t>
            </a:r>
            <a:r>
              <a:rPr lang="en-US" dirty="0" smtClean="0"/>
              <a:t>, i.e. the complainant’s affidavit, if the </a:t>
            </a:r>
            <a:r>
              <a:rPr lang="en-US" dirty="0" err="1" smtClean="0"/>
              <a:t>Upalokayukta</a:t>
            </a:r>
            <a:r>
              <a:rPr lang="en-US" dirty="0" smtClean="0"/>
              <a:t> opines that the case is fit for taking </a:t>
            </a:r>
            <a:r>
              <a:rPr lang="en-US" i="1" dirty="0" err="1" smtClean="0"/>
              <a:t>suo</a:t>
            </a:r>
            <a:r>
              <a:rPr lang="en-US" i="1" dirty="0" smtClean="0"/>
              <a:t> </a:t>
            </a:r>
            <a:r>
              <a:rPr lang="en-US" i="1" dirty="0" err="1" smtClean="0"/>
              <a:t>moto</a:t>
            </a:r>
            <a:r>
              <a:rPr lang="en-US" i="1" dirty="0" smtClean="0"/>
              <a:t> action, the case will be registered and the investigation will </a:t>
            </a:r>
            <a:r>
              <a:rPr lang="en-US" dirty="0" smtClean="0"/>
              <a:t>be taken up. </a:t>
            </a:r>
          </a:p>
          <a:p>
            <a:pPr algn="just"/>
            <a:r>
              <a:rPr lang="en-US" dirty="0" smtClean="0"/>
              <a:t>The complaint may be presented in person or sent by registered post to the Registrar. Such complaint shall be acknowledged by the registrar specifying the name and designation of the public servant against whom such complaint is made.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629400"/>
          </a:xfrm>
        </p:spPr>
        <p:txBody>
          <a:bodyPr>
            <a:normAutofit/>
          </a:bodyPr>
          <a:lstStyle/>
          <a:p>
            <a:r>
              <a:rPr lang="en-US" dirty="0" smtClean="0"/>
              <a:t>There is a period of limitation prescribed for filing a complaint under the Act.</a:t>
            </a:r>
          </a:p>
          <a:p>
            <a:pPr algn="just"/>
            <a:r>
              <a:rPr lang="en-US" dirty="0" smtClean="0"/>
              <a:t>A complaint for Grievance is to be filed within 6 months from date of knowledge of the impugned action and a petition with Allegation is to be filed within 5 years from date of the impugned action.</a:t>
            </a:r>
          </a:p>
          <a:p>
            <a:pPr algn="just"/>
            <a:r>
              <a:rPr lang="en-US" dirty="0" smtClean="0"/>
              <a:t> However, it is provided under that Section 8 (2) of Karnataka </a:t>
            </a:r>
            <a:r>
              <a:rPr lang="en-US" dirty="0" err="1" smtClean="0"/>
              <a:t>Lokayukta</a:t>
            </a:r>
            <a:r>
              <a:rPr lang="en-US" dirty="0" smtClean="0"/>
              <a:t> Act that if the complainant satisfies that he had sufficient cause for not making the complaint within the period of six months from the date on which the action complained against become known to the complainant or within the period of five years from the date on which the action complained against is alleged to have taken place, he may entertain such cases.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normAutofit fontScale="92500" lnSpcReduction="20000"/>
          </a:bodyPr>
          <a:lstStyle/>
          <a:p>
            <a:pPr algn="just"/>
            <a:r>
              <a:rPr lang="en-US" dirty="0" smtClean="0"/>
              <a:t>Whenever a complaint involving any allegation or any grievance, as defined under the Act is received either by post or from any person in the Office of the </a:t>
            </a:r>
            <a:r>
              <a:rPr lang="en-US" dirty="0" err="1" smtClean="0"/>
              <a:t>Lokayukta</a:t>
            </a:r>
            <a:r>
              <a:rPr lang="en-US" dirty="0" smtClean="0"/>
              <a:t>, the Registrar shall cause the particulars thereof to be entered in “the Register of Complaints” in Form II-</a:t>
            </a:r>
            <a:r>
              <a:rPr lang="en-US" dirty="0" err="1" smtClean="0"/>
              <a:t>Ain</a:t>
            </a:r>
            <a:r>
              <a:rPr lang="en-US" dirty="0" smtClean="0"/>
              <a:t> the computer with case number. </a:t>
            </a:r>
          </a:p>
          <a:p>
            <a:pPr algn="just"/>
            <a:r>
              <a:rPr lang="en-US" dirty="0" smtClean="0"/>
              <a:t>The complaint coming within the jurisdiction of </a:t>
            </a:r>
            <a:r>
              <a:rPr lang="en-US" dirty="0" err="1" smtClean="0"/>
              <a:t>Lokayukta</a:t>
            </a:r>
            <a:r>
              <a:rPr lang="en-US" dirty="0" smtClean="0"/>
              <a:t> will be registered as </a:t>
            </a:r>
            <a:r>
              <a:rPr lang="en-US" i="1" dirty="0" smtClean="0"/>
              <a:t>Complaint/LOK and the complaint coming within the jurisdiction of </a:t>
            </a:r>
            <a:r>
              <a:rPr lang="en-US" i="1" dirty="0" err="1" smtClean="0"/>
              <a:t>Upalokayukta</a:t>
            </a:r>
            <a:r>
              <a:rPr lang="en-US" i="1" dirty="0" smtClean="0"/>
              <a:t> </a:t>
            </a:r>
            <a:r>
              <a:rPr lang="en-US" dirty="0" smtClean="0"/>
              <a:t>will be registered as </a:t>
            </a:r>
            <a:r>
              <a:rPr lang="en-US" i="1" dirty="0" smtClean="0"/>
              <a:t>Complaint/UPLOK.</a:t>
            </a:r>
          </a:p>
          <a:p>
            <a:pPr algn="just"/>
            <a:r>
              <a:rPr lang="en-US" dirty="0" smtClean="0"/>
              <a:t>All complaints which are in accordance with the Karnataka </a:t>
            </a:r>
            <a:r>
              <a:rPr lang="en-US" dirty="0" err="1" smtClean="0"/>
              <a:t>Lokayukta</a:t>
            </a:r>
            <a:r>
              <a:rPr lang="en-US" dirty="0" smtClean="0"/>
              <a:t> Act and Rules will be distributed through the computer to Addl. Registrars of </a:t>
            </a:r>
            <a:r>
              <a:rPr lang="en-US" dirty="0" err="1" smtClean="0"/>
              <a:t>Enquiries,Dy</a:t>
            </a:r>
            <a:r>
              <a:rPr lang="en-US" dirty="0" smtClean="0"/>
              <a:t>. Registrars of Enquiries, Asst. Registrars of Legal Opinion, Public Prosecutor, to whom the complaints have been distributed according to the Districts allotted to them.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A. Structure of Organization</a:t>
            </a:r>
            <a:endParaRPr lang="en-US" dirty="0"/>
          </a:p>
        </p:txBody>
      </p:sp>
      <p:sp>
        <p:nvSpPr>
          <p:cNvPr id="3" name="Content Placeholder 2"/>
          <p:cNvSpPr>
            <a:spLocks noGrp="1"/>
          </p:cNvSpPr>
          <p:nvPr>
            <p:ph idx="1"/>
          </p:nvPr>
        </p:nvSpPr>
        <p:spPr>
          <a:xfrm>
            <a:off x="457200" y="1143000"/>
            <a:ext cx="8229600" cy="5257800"/>
          </a:xfrm>
        </p:spPr>
        <p:txBody>
          <a:bodyPr>
            <a:normAutofit fontScale="92500"/>
          </a:bodyPr>
          <a:lstStyle/>
          <a:p>
            <a:r>
              <a:rPr lang="en-US" b="1" dirty="0" smtClean="0"/>
              <a:t>(a). Administrative Wing: </a:t>
            </a:r>
          </a:p>
          <a:p>
            <a:r>
              <a:rPr lang="en-US" b="1" dirty="0" smtClean="0"/>
              <a:t>Registrar is the Major Head of administrative </a:t>
            </a:r>
            <a:r>
              <a:rPr lang="en-US" dirty="0" smtClean="0"/>
              <a:t>wing in the Karnataka </a:t>
            </a:r>
            <a:r>
              <a:rPr lang="en-US" dirty="0" err="1" smtClean="0"/>
              <a:t>Lokayukta</a:t>
            </a:r>
            <a:r>
              <a:rPr lang="en-US" dirty="0" smtClean="0"/>
              <a:t> organization. He is the Controlling officer of the budget and administration of the Karnataka </a:t>
            </a:r>
            <a:r>
              <a:rPr lang="en-US" dirty="0" err="1" smtClean="0"/>
              <a:t>Lokayukta</a:t>
            </a:r>
            <a:r>
              <a:rPr lang="en-US" dirty="0" smtClean="0"/>
              <a:t> organization. </a:t>
            </a:r>
          </a:p>
          <a:p>
            <a:r>
              <a:rPr lang="en-US" dirty="0" smtClean="0"/>
              <a:t>He is the authority to Supervising the scrutiny and registration of the Complaints, sending of report to the Competent Authority under Section 12 of K.L Act, 1984 and Entrustment of Departmental Enquiry cases to the Enquiry Officers working in </a:t>
            </a:r>
            <a:r>
              <a:rPr lang="en-US" dirty="0" err="1" smtClean="0"/>
              <a:t>Lokayukta</a:t>
            </a:r>
            <a:r>
              <a:rPr lang="en-US" dirty="0" smtClean="0"/>
              <a:t> organization. </a:t>
            </a:r>
          </a:p>
          <a:p>
            <a:r>
              <a:rPr lang="en-US" dirty="0" smtClean="0"/>
              <a:t>He acts as authority to Sending Reports to the Competent Authority under various Acts and First  Appellant Authority under the Right to Information Ac, 2005.</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96000"/>
          </a:xfrm>
        </p:spPr>
        <p:txBody>
          <a:bodyPr>
            <a:normAutofit fontScale="85000" lnSpcReduction="10000"/>
          </a:bodyPr>
          <a:lstStyle/>
          <a:p>
            <a:pPr algn="just"/>
            <a:r>
              <a:rPr lang="en-US" dirty="0" smtClean="0"/>
              <a:t>If the complaint is given in person, the computer generated acknowledgement will be given to the complainant instantaneously. </a:t>
            </a:r>
          </a:p>
          <a:p>
            <a:pPr algn="just"/>
            <a:r>
              <a:rPr lang="en-US" dirty="0" smtClean="0"/>
              <a:t>Every person making a complaint entered in “the Register of Complaints” shall be informed of the gist of the orders passed under sub-rule (3) of Rule 5 of Karnataka </a:t>
            </a:r>
            <a:r>
              <a:rPr lang="en-US" dirty="0" err="1" smtClean="0"/>
              <a:t>Lokayukta</a:t>
            </a:r>
            <a:r>
              <a:rPr lang="en-US" dirty="0" smtClean="0"/>
              <a:t> Rules, 1985.</a:t>
            </a:r>
          </a:p>
          <a:p>
            <a:pPr algn="just"/>
            <a:r>
              <a:rPr lang="en-US" dirty="0" smtClean="0"/>
              <a:t>The more discretion built into the system, the more chance there is for disagreement as to how it is exercised, and the more opportunity there is for </a:t>
            </a:r>
            <a:r>
              <a:rPr lang="en-US" dirty="0" err="1" smtClean="0"/>
              <a:t>favouritism</a:t>
            </a:r>
            <a:r>
              <a:rPr lang="en-US" dirty="0" smtClean="0"/>
              <a:t> and corruption to occur. On the other hand, the ability to exercise discretion is often important for achieving good design outcomes."</a:t>
            </a:r>
          </a:p>
          <a:p>
            <a:pPr algn="just"/>
            <a:r>
              <a:rPr lang="en-US" dirty="0" smtClean="0"/>
              <a:t>The improper exercise of discretion affects us all as it weakens the integrity of the system, and involves the loss of public trust and faith. Improper use of discretion arises when the extent of discretion available in reaching a decision is not known, or where conflicts of interest affect the decision maker's </a:t>
            </a:r>
            <a:r>
              <a:rPr lang="en-US" dirty="0" err="1" smtClean="0"/>
              <a:t>judgement</a:t>
            </a:r>
            <a:r>
              <a:rPr lang="en-US" dirty="0" smtClean="0"/>
              <a:t>. </a:t>
            </a:r>
          </a:p>
          <a:p>
            <a:pPr algn="just"/>
            <a:r>
              <a:rPr lang="en-US" dirty="0" smtClean="0"/>
              <a:t>Therefore, there is the need to have close look, while admitting or omitting complaints under Section 8(3) of Karnataka </a:t>
            </a:r>
            <a:r>
              <a:rPr lang="en-US" dirty="0" err="1" smtClean="0"/>
              <a:t>Lokayukta</a:t>
            </a:r>
            <a:r>
              <a:rPr lang="en-US" dirty="0" smtClean="0"/>
              <a:t> Act, 1984, </a:t>
            </a:r>
            <a:r>
              <a:rPr lang="en-US" dirty="0" err="1" smtClean="0"/>
              <a:t>Lokayukta</a:t>
            </a:r>
            <a:r>
              <a:rPr lang="en-US" dirty="0" smtClean="0"/>
              <a:t> and </a:t>
            </a:r>
            <a:r>
              <a:rPr lang="en-US" dirty="0" err="1" smtClean="0"/>
              <a:t>Upalokayukta</a:t>
            </a:r>
            <a:r>
              <a:rPr lang="en-US" dirty="0" smtClean="0"/>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705600"/>
          </a:xfrm>
        </p:spPr>
        <p:txBody>
          <a:bodyPr>
            <a:normAutofit fontScale="77500" lnSpcReduction="20000"/>
          </a:bodyPr>
          <a:lstStyle/>
          <a:p>
            <a:pPr algn="just"/>
            <a:r>
              <a:rPr lang="en-US" dirty="0" smtClean="0"/>
              <a:t>If the Registrar is of the opinion that any such complaint is defective or not in conformity with the provisions of the Act or the rules, he shall within a period of fifteen days excluding general holidays from the date of its receipt, issue a notice to the Complainant in Form No.III to rectify the defect within the time specified in the notice. </a:t>
            </a:r>
          </a:p>
          <a:p>
            <a:pPr algn="just"/>
            <a:r>
              <a:rPr lang="en-US" dirty="0" smtClean="0"/>
              <a:t>The Registrar may extend the time specified in the notice for sufficient cause.</a:t>
            </a:r>
          </a:p>
          <a:p>
            <a:pPr algn="just"/>
            <a:r>
              <a:rPr lang="en-US" dirty="0" smtClean="0"/>
              <a:t>All complaints shall be placed before the </a:t>
            </a:r>
            <a:r>
              <a:rPr lang="en-US" dirty="0" err="1" smtClean="0"/>
              <a:t>Lokayukta</a:t>
            </a:r>
            <a:r>
              <a:rPr lang="en-US" dirty="0" smtClean="0"/>
              <a:t> or the </a:t>
            </a:r>
            <a:r>
              <a:rPr lang="en-US" dirty="0" err="1" smtClean="0"/>
              <a:t>Upalokayukta</a:t>
            </a:r>
            <a:r>
              <a:rPr lang="en-US" dirty="0" smtClean="0"/>
              <a:t> as the case may be, for orders, but complaints regarding which notice has been issued to the rectification of the defect shall be placed only after the expiry of the period of time stipulated in the notice of the extended period, whether or not any defect </a:t>
            </a:r>
            <a:r>
              <a:rPr lang="en-US" dirty="0" err="1" smtClean="0"/>
              <a:t>pointedout</a:t>
            </a:r>
            <a:r>
              <a:rPr lang="en-US" dirty="0" smtClean="0"/>
              <a:t> by the Registrar has been rectified.</a:t>
            </a:r>
          </a:p>
          <a:p>
            <a:pPr algn="just"/>
            <a:r>
              <a:rPr lang="en-US" dirty="0" smtClean="0"/>
              <a:t>The </a:t>
            </a:r>
            <a:r>
              <a:rPr lang="en-US" dirty="0" err="1" smtClean="0"/>
              <a:t>Lokayukta</a:t>
            </a:r>
            <a:r>
              <a:rPr lang="en-US" dirty="0" smtClean="0"/>
              <a:t> or an </a:t>
            </a:r>
            <a:r>
              <a:rPr lang="en-US" dirty="0" err="1" smtClean="0"/>
              <a:t>Upalokayukta</a:t>
            </a:r>
            <a:r>
              <a:rPr lang="en-US" dirty="0" smtClean="0"/>
              <a:t> after making such preliminary inquiry as he deemed fit to conduct any investigation under this Act, the </a:t>
            </a:r>
            <a:r>
              <a:rPr lang="en-US" dirty="0" err="1" smtClean="0"/>
              <a:t>Lokayukta</a:t>
            </a:r>
            <a:r>
              <a:rPr lang="en-US" dirty="0" smtClean="0"/>
              <a:t> or an </a:t>
            </a:r>
            <a:r>
              <a:rPr lang="en-US" dirty="0" err="1" smtClean="0"/>
              <a:t>Upalokayukta</a:t>
            </a:r>
            <a:r>
              <a:rPr lang="en-US" dirty="0" smtClean="0"/>
              <a:t>;</a:t>
            </a:r>
          </a:p>
          <a:p>
            <a:pPr algn="just"/>
            <a:r>
              <a:rPr lang="en-US" dirty="0" smtClean="0"/>
              <a:t>(a) Shall forward a copy of the complaint and in the case of an </a:t>
            </a:r>
            <a:r>
              <a:rPr lang="en-US" dirty="0" err="1" smtClean="0"/>
              <a:t>investigationinitiated</a:t>
            </a:r>
            <a:r>
              <a:rPr lang="en-US" dirty="0" smtClean="0"/>
              <a:t> </a:t>
            </a:r>
            <a:r>
              <a:rPr lang="en-US" i="1" dirty="0" err="1" smtClean="0"/>
              <a:t>suo</a:t>
            </a:r>
            <a:r>
              <a:rPr lang="en-US" i="1" dirty="0" smtClean="0"/>
              <a:t> </a:t>
            </a:r>
            <a:r>
              <a:rPr lang="en-US" i="1" dirty="0" err="1" smtClean="0"/>
              <a:t>moto</a:t>
            </a:r>
            <a:r>
              <a:rPr lang="en-US" i="1" dirty="0" smtClean="0"/>
              <a:t> by him, the opinion recorded by him to initiate the </a:t>
            </a:r>
            <a:r>
              <a:rPr lang="en-US" dirty="0" smtClean="0"/>
              <a:t>investigation under sub-section (1) or (2), as the case may be, of Section 7; to the public servant and the Competent Authority concerned;</a:t>
            </a:r>
          </a:p>
          <a:p>
            <a:pPr algn="just"/>
            <a:r>
              <a:rPr lang="en-US" dirty="0" smtClean="0"/>
              <a:t>(b) Shall afford to such public servant an opportunity to offer his comments on such complaint or opinion recorded under sub-section (1) and (2) of Section 7 as the case may be;</a:t>
            </a:r>
          </a:p>
          <a:p>
            <a:pPr algn="just"/>
            <a:r>
              <a:rPr lang="en-US" dirty="0" smtClean="0"/>
              <a:t>(c) May make such order as to the safe custody of documents relevant to the investigation, as he deems fit.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fontScale="85000" lnSpcReduction="10000"/>
          </a:bodyPr>
          <a:lstStyle/>
          <a:p>
            <a:pPr algn="just"/>
            <a:r>
              <a:rPr lang="en-US" dirty="0" smtClean="0"/>
              <a:t>Regarding the </a:t>
            </a:r>
            <a:r>
              <a:rPr lang="en-US" i="1" dirty="0" err="1" smtClean="0"/>
              <a:t>Suo</a:t>
            </a:r>
            <a:r>
              <a:rPr lang="en-US" i="1" dirty="0" smtClean="0"/>
              <a:t> </a:t>
            </a:r>
            <a:r>
              <a:rPr lang="en-US" i="1" dirty="0" err="1" smtClean="0"/>
              <a:t>moto</a:t>
            </a:r>
            <a:r>
              <a:rPr lang="en-US" i="1" dirty="0" smtClean="0"/>
              <a:t> power of the </a:t>
            </a:r>
            <a:r>
              <a:rPr lang="en-US" i="1" dirty="0" err="1" smtClean="0"/>
              <a:t>Lokayukta</a:t>
            </a:r>
            <a:r>
              <a:rPr lang="en-US" i="1" dirty="0" smtClean="0"/>
              <a:t> institution, a reading of the </a:t>
            </a:r>
            <a:r>
              <a:rPr lang="en-US" dirty="0" smtClean="0"/>
              <a:t>various States </a:t>
            </a:r>
            <a:r>
              <a:rPr lang="en-US" dirty="0" err="1" smtClean="0"/>
              <a:t>Lokayukta</a:t>
            </a:r>
            <a:r>
              <a:rPr lang="en-US" dirty="0" smtClean="0"/>
              <a:t> Acts implies that in most of the States except Himachal Pradesh and Uttar Pradesh the </a:t>
            </a:r>
            <a:r>
              <a:rPr lang="en-US" dirty="0" err="1" smtClean="0"/>
              <a:t>Lokayukta</a:t>
            </a:r>
            <a:r>
              <a:rPr lang="en-US" dirty="0" smtClean="0"/>
              <a:t> and the </a:t>
            </a:r>
            <a:r>
              <a:rPr lang="en-US" dirty="0" err="1" smtClean="0"/>
              <a:t>Upalokayuka</a:t>
            </a:r>
            <a:r>
              <a:rPr lang="en-US" dirty="0" smtClean="0"/>
              <a:t> have been granted  </a:t>
            </a:r>
            <a:r>
              <a:rPr lang="en-US" i="1" dirty="0" err="1" smtClean="0"/>
              <a:t>Suo</a:t>
            </a:r>
            <a:r>
              <a:rPr lang="en-US" i="1" dirty="0" smtClean="0"/>
              <a:t> </a:t>
            </a:r>
            <a:r>
              <a:rPr lang="en-US" i="1" dirty="0" err="1" smtClean="0"/>
              <a:t>moto</a:t>
            </a:r>
            <a:r>
              <a:rPr lang="en-US" i="1" dirty="0" smtClean="0"/>
              <a:t> power of starting investigation in respect of such action as “can be or </a:t>
            </a:r>
            <a:r>
              <a:rPr lang="en-US" i="1" dirty="0" err="1" smtClean="0"/>
              <a:t>could</a:t>
            </a:r>
            <a:r>
              <a:rPr lang="en-US" dirty="0" err="1" smtClean="0"/>
              <a:t>have</a:t>
            </a:r>
            <a:r>
              <a:rPr lang="en-US" dirty="0" smtClean="0"/>
              <a:t> been in the opinion of the </a:t>
            </a:r>
            <a:r>
              <a:rPr lang="en-US" dirty="0" err="1" smtClean="0"/>
              <a:t>Lokayukta</a:t>
            </a:r>
            <a:r>
              <a:rPr lang="en-US" dirty="0" smtClean="0"/>
              <a:t> or </a:t>
            </a:r>
            <a:r>
              <a:rPr lang="en-US" dirty="0" err="1" smtClean="0"/>
              <a:t>Upalokayukta</a:t>
            </a:r>
            <a:r>
              <a:rPr lang="en-US" dirty="0" smtClean="0"/>
              <a:t>, the subject of </a:t>
            </a:r>
            <a:r>
              <a:rPr lang="en-US" dirty="0" err="1" smtClean="0"/>
              <a:t>agrievance</a:t>
            </a:r>
            <a:r>
              <a:rPr lang="en-US" dirty="0" smtClean="0"/>
              <a:t> or an allegation.” </a:t>
            </a:r>
          </a:p>
          <a:p>
            <a:pPr algn="just"/>
            <a:r>
              <a:rPr lang="en-US" dirty="0" smtClean="0"/>
              <a:t>Thus, there is no uniformity even in terms of this important authority enjoyed by the Ombudsman system not only in the Scandinavian countries but also in other States of India whereby the Ombudsmen can initiate investigation on their own.</a:t>
            </a:r>
          </a:p>
          <a:p>
            <a:pPr algn="just"/>
            <a:r>
              <a:rPr lang="en-US" dirty="0" smtClean="0"/>
              <a:t>In 2010 the Government of Karnataka decided to confer upon the </a:t>
            </a:r>
            <a:r>
              <a:rPr lang="en-US" dirty="0" err="1" smtClean="0"/>
              <a:t>Lokayukta</a:t>
            </a:r>
            <a:r>
              <a:rPr lang="en-US" dirty="0" smtClean="0"/>
              <a:t> the </a:t>
            </a:r>
            <a:r>
              <a:rPr lang="en-US" i="1" dirty="0" err="1" smtClean="0"/>
              <a:t>Suo</a:t>
            </a:r>
            <a:r>
              <a:rPr lang="en-US" i="1" dirty="0" smtClean="0"/>
              <a:t> </a:t>
            </a:r>
            <a:r>
              <a:rPr lang="en-US" i="1" dirty="0" err="1" smtClean="0"/>
              <a:t>moto</a:t>
            </a:r>
            <a:r>
              <a:rPr lang="en-US" i="1" dirty="0" smtClean="0"/>
              <a:t> power to hold investigation on recording his opinion, into the </a:t>
            </a:r>
            <a:r>
              <a:rPr lang="en-US" i="1" dirty="0" err="1" smtClean="0"/>
              <a:t>action</a:t>
            </a:r>
            <a:r>
              <a:rPr lang="en-US" dirty="0" err="1" smtClean="0"/>
              <a:t>taken</a:t>
            </a:r>
            <a:r>
              <a:rPr lang="en-US" dirty="0" smtClean="0"/>
              <a:t> by the public servants whose fixed pay salary or remuneration of more than twenty thousand per month except the Chief Minister, Ministers, Members of the State Legislature and the persons nominated by the State Government to the </a:t>
            </a:r>
            <a:r>
              <a:rPr lang="en-US" dirty="0" err="1" smtClean="0"/>
              <a:t>Boards,Corporations</a:t>
            </a:r>
            <a:r>
              <a:rPr lang="en-US" dirty="0" smtClean="0"/>
              <a:t>, Government companies, Co-operative Societies and societies as Chairman, Vice-Chairman or Member.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fontScale="92500" lnSpcReduction="10000"/>
          </a:bodyPr>
          <a:lstStyle/>
          <a:p>
            <a:pPr algn="just"/>
            <a:r>
              <a:rPr lang="en-US" dirty="0" smtClean="0"/>
              <a:t>It will be compulsory for the </a:t>
            </a:r>
            <a:r>
              <a:rPr lang="en-US" dirty="0" err="1" smtClean="0"/>
              <a:t>Lokayukta</a:t>
            </a:r>
            <a:r>
              <a:rPr lang="en-US" dirty="0" smtClean="0"/>
              <a:t> or </a:t>
            </a:r>
            <a:r>
              <a:rPr lang="en-US" dirty="0" err="1" smtClean="0"/>
              <a:t>Upalokayukta</a:t>
            </a:r>
            <a:r>
              <a:rPr lang="en-US" dirty="0" smtClean="0"/>
              <a:t> to record in writing the grievance or the allegation on which </a:t>
            </a:r>
            <a:r>
              <a:rPr lang="en-US" i="1" dirty="0" err="1" smtClean="0"/>
              <a:t>Suo</a:t>
            </a:r>
            <a:r>
              <a:rPr lang="en-US" i="1" dirty="0" smtClean="0"/>
              <a:t> </a:t>
            </a:r>
            <a:r>
              <a:rPr lang="en-US" i="1" dirty="0" err="1" smtClean="0"/>
              <a:t>moto</a:t>
            </a:r>
            <a:r>
              <a:rPr lang="en-US" i="1" dirty="0" smtClean="0"/>
              <a:t> </a:t>
            </a:r>
            <a:r>
              <a:rPr lang="en-US" dirty="0" smtClean="0"/>
              <a:t>investigation will be conducted. Besides, a copy of the complaint will have to be provided to the concerned public servant and competent authority before an </a:t>
            </a:r>
            <a:r>
              <a:rPr lang="en-US" dirty="0" err="1" smtClean="0"/>
              <a:t>enquiryis</a:t>
            </a:r>
            <a:r>
              <a:rPr lang="en-US" dirty="0" smtClean="0"/>
              <a:t> initiated. </a:t>
            </a:r>
          </a:p>
          <a:p>
            <a:pPr algn="just"/>
            <a:r>
              <a:rPr lang="en-US" dirty="0" smtClean="0"/>
              <a:t>The objective is to give public servants a fair opportunity to reply to remarks made by the </a:t>
            </a:r>
            <a:r>
              <a:rPr lang="en-US" dirty="0" err="1" smtClean="0"/>
              <a:t>Lokayukta</a:t>
            </a:r>
            <a:r>
              <a:rPr lang="en-US" dirty="0" smtClean="0"/>
              <a:t> and </a:t>
            </a:r>
            <a:r>
              <a:rPr lang="en-US" dirty="0" err="1" smtClean="0"/>
              <a:t>Upalokayukta</a:t>
            </a:r>
            <a:r>
              <a:rPr lang="en-US" dirty="0" smtClean="0"/>
              <a:t>.</a:t>
            </a:r>
          </a:p>
          <a:p>
            <a:pPr algn="just"/>
            <a:r>
              <a:rPr lang="en-US" dirty="0" smtClean="0"/>
              <a:t>Whoever makes any false and frivolous or vexatious complaint under this Act shall, on conviction be punished with imprisonment for a term which shall not be less than six months but which may extend to three years and with fine which shall not be less than two thousand rupees but which may extend to five thousand rupees.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a:bodyPr>
          <a:lstStyle/>
          <a:p>
            <a:r>
              <a:rPr lang="en-US" b="1" dirty="0" smtClean="0"/>
              <a:t>I. Powers of the </a:t>
            </a:r>
            <a:r>
              <a:rPr lang="en-US" b="1" dirty="0" err="1" smtClean="0"/>
              <a:t>Lokayukta</a:t>
            </a:r>
            <a:r>
              <a:rPr lang="en-US" b="1" dirty="0" smtClean="0"/>
              <a:t> and </a:t>
            </a:r>
            <a:r>
              <a:rPr lang="en-US" b="1" dirty="0" err="1" smtClean="0"/>
              <a:t>Upalokyukta</a:t>
            </a:r>
            <a:r>
              <a:rPr lang="en-US" b="1" dirty="0" smtClean="0"/>
              <a:t>.</a:t>
            </a:r>
          </a:p>
          <a:p>
            <a:pPr algn="just"/>
            <a:r>
              <a:rPr lang="en-US" dirty="0" smtClean="0"/>
              <a:t>The Office of the </a:t>
            </a:r>
            <a:r>
              <a:rPr lang="en-US" dirty="0" err="1" smtClean="0"/>
              <a:t>Lokayukta</a:t>
            </a:r>
            <a:r>
              <a:rPr lang="en-US" dirty="0" smtClean="0"/>
              <a:t> institution is endowed with wide latitude of investigating power, virtually free from legislative, executive and judicial intrusion.</a:t>
            </a:r>
          </a:p>
          <a:p>
            <a:pPr algn="just"/>
            <a:r>
              <a:rPr lang="en-US" dirty="0" smtClean="0"/>
              <a:t>The proceeding before the </a:t>
            </a:r>
            <a:r>
              <a:rPr lang="en-US" dirty="0" err="1" smtClean="0"/>
              <a:t>Lokayukta</a:t>
            </a:r>
            <a:r>
              <a:rPr lang="en-US" dirty="0" smtClean="0"/>
              <a:t> or an  </a:t>
            </a:r>
            <a:r>
              <a:rPr lang="en-US" dirty="0" err="1" smtClean="0"/>
              <a:t>Upalokayukta</a:t>
            </a:r>
            <a:r>
              <a:rPr lang="en-US" dirty="0" smtClean="0"/>
              <a:t> shall be deemed to be a judicial proceeding within the meaning of Section 193 of the Indian Penal Code. </a:t>
            </a:r>
          </a:p>
          <a:p>
            <a:pPr algn="just"/>
            <a:r>
              <a:rPr lang="en-US" dirty="0" smtClean="0"/>
              <a:t>To achieve the objectives of the Act, the Office of the </a:t>
            </a:r>
            <a:r>
              <a:rPr lang="en-US" dirty="0" err="1" smtClean="0"/>
              <a:t>Lokayukta</a:t>
            </a:r>
            <a:r>
              <a:rPr lang="en-US" dirty="0" smtClean="0"/>
              <a:t> and </a:t>
            </a:r>
            <a:r>
              <a:rPr lang="en-US" dirty="0" err="1" smtClean="0"/>
              <a:t>Upalokayukta</a:t>
            </a:r>
            <a:r>
              <a:rPr lang="en-US" dirty="0" smtClean="0"/>
              <a:t> is empowered with Criminal as well as Civil Court powers.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fontScale="85000" lnSpcReduction="10000"/>
          </a:bodyPr>
          <a:lstStyle/>
          <a:p>
            <a:pPr algn="just"/>
            <a:r>
              <a:rPr lang="en-US" b="1" dirty="0" smtClean="0"/>
              <a:t>5.3. I (a). Power to investigation: The procedure regarding the investigation of </a:t>
            </a:r>
            <a:r>
              <a:rPr lang="en-US" dirty="0" smtClean="0"/>
              <a:t>complaints is almost the same in the States of Orissa, Maharashtra, Bihar, Rajasthan, Uttar Pradesh, Assam and Karnataka. </a:t>
            </a:r>
          </a:p>
          <a:p>
            <a:pPr algn="just"/>
            <a:r>
              <a:rPr lang="en-US" dirty="0" smtClean="0"/>
              <a:t>As per the Karnataka </a:t>
            </a:r>
            <a:r>
              <a:rPr lang="en-US" dirty="0" err="1" smtClean="0"/>
              <a:t>Lokayukta</a:t>
            </a:r>
            <a:r>
              <a:rPr lang="en-US" dirty="0" smtClean="0"/>
              <a:t> Act, 1983, where the </a:t>
            </a:r>
            <a:r>
              <a:rPr lang="en-US" dirty="0" err="1" smtClean="0"/>
              <a:t>Lokayukta</a:t>
            </a:r>
            <a:r>
              <a:rPr lang="en-US" dirty="0" smtClean="0"/>
              <a:t> or </a:t>
            </a:r>
            <a:r>
              <a:rPr lang="en-US" dirty="0" err="1" smtClean="0"/>
              <a:t>Upalokayukta</a:t>
            </a:r>
            <a:r>
              <a:rPr lang="en-US" dirty="0" smtClean="0"/>
              <a:t>, as the case may be, proposes to conduct investigation, after being satisfied and making preliminary investigation forwards a copy of the complaint to the concerned officer and also to the competent authority concerned. </a:t>
            </a:r>
          </a:p>
          <a:p>
            <a:pPr algn="just"/>
            <a:r>
              <a:rPr lang="en-US" dirty="0" smtClean="0"/>
              <a:t>According to Section 2 (4) the “Competent Authority” in relation to a public servant means </a:t>
            </a:r>
          </a:p>
          <a:p>
            <a:pPr algn="just"/>
            <a:r>
              <a:rPr lang="en-US" dirty="0" smtClean="0"/>
              <a:t>a. in the case of Chief Minister or a member of the State Legislature, the Governor acting in his discretion;</a:t>
            </a:r>
          </a:p>
          <a:p>
            <a:pPr algn="just"/>
            <a:r>
              <a:rPr lang="en-US" dirty="0" smtClean="0"/>
              <a:t>b. in the case of a Minister or Secretary, the Chief Minister;</a:t>
            </a:r>
          </a:p>
          <a:p>
            <a:pPr algn="just"/>
            <a:r>
              <a:rPr lang="en-US" dirty="0" smtClean="0"/>
              <a:t>c. in the case of a Government servant other than a Secretary, the Government of Karnataka;</a:t>
            </a:r>
          </a:p>
          <a:p>
            <a:pPr algn="just"/>
            <a:r>
              <a:rPr lang="en-US" dirty="0" smtClean="0"/>
              <a:t>d. In the case of any other public servant, such authority as may be prescribed.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fontScale="85000" lnSpcReduction="10000"/>
          </a:bodyPr>
          <a:lstStyle/>
          <a:p>
            <a:pPr algn="just"/>
            <a:r>
              <a:rPr lang="en-US" dirty="0" smtClean="0"/>
              <a:t>This provision has been provided with a view to giving an opportunity to the public servants concerned for offering his comments and clarifications on the action complained against. </a:t>
            </a:r>
          </a:p>
          <a:p>
            <a:pPr algn="just"/>
            <a:r>
              <a:rPr lang="en-US" dirty="0" smtClean="0"/>
              <a:t>The Act provide that the procedure for conducting any such investigation shall be such, and may be held either in public or in camera, as the </a:t>
            </a:r>
            <a:r>
              <a:rPr lang="en-US" dirty="0" err="1" smtClean="0"/>
              <a:t>Lokayukta</a:t>
            </a:r>
            <a:r>
              <a:rPr lang="en-US" dirty="0" smtClean="0"/>
              <a:t> or the </a:t>
            </a:r>
            <a:r>
              <a:rPr lang="en-US" dirty="0" err="1" smtClean="0"/>
              <a:t>Upalokayukta</a:t>
            </a:r>
            <a:r>
              <a:rPr lang="en-US" dirty="0" smtClean="0"/>
              <a:t>, as the case may be, considers appropriate in the circumstances of the case. </a:t>
            </a:r>
          </a:p>
          <a:p>
            <a:pPr algn="just"/>
            <a:r>
              <a:rPr lang="en-US" dirty="0" smtClean="0"/>
              <a:t>In case of </a:t>
            </a:r>
            <a:r>
              <a:rPr lang="en-US" i="1" dirty="0" smtClean="0"/>
              <a:t>in camera proceeding, the </a:t>
            </a:r>
            <a:r>
              <a:rPr lang="en-US" i="1" dirty="0" err="1" smtClean="0"/>
              <a:t>Lokayukta</a:t>
            </a:r>
            <a:r>
              <a:rPr lang="en-US" i="1" dirty="0" smtClean="0"/>
              <a:t> and </a:t>
            </a:r>
            <a:r>
              <a:rPr lang="en-US" dirty="0" err="1" smtClean="0"/>
              <a:t>Upalokayukta</a:t>
            </a:r>
            <a:r>
              <a:rPr lang="en-US" dirty="0" smtClean="0"/>
              <a:t> has to conduct in private and the identity of the complainant or the person complained against is not to be disclosed to the public or press at any stage of investigation.</a:t>
            </a:r>
          </a:p>
          <a:p>
            <a:pPr algn="just"/>
            <a:r>
              <a:rPr lang="en-US" dirty="0" smtClean="0"/>
              <a:t>This shows the strong emphasis laid upon the maintenance of secrecy which is regarded as a prominent feature of the Ombudsman system in India.</a:t>
            </a:r>
          </a:p>
          <a:p>
            <a:pPr algn="just"/>
            <a:r>
              <a:rPr lang="en-US" dirty="0" smtClean="0"/>
              <a:t>The </a:t>
            </a:r>
            <a:r>
              <a:rPr lang="en-US" dirty="0" err="1" smtClean="0"/>
              <a:t>Lokayukta</a:t>
            </a:r>
            <a:r>
              <a:rPr lang="en-US" dirty="0" smtClean="0"/>
              <a:t> or an </a:t>
            </a:r>
            <a:r>
              <a:rPr lang="en-US" dirty="0" err="1" smtClean="0"/>
              <a:t>Upalokayukta</a:t>
            </a:r>
            <a:r>
              <a:rPr lang="en-US" dirty="0" smtClean="0"/>
              <a:t> has, however, the discretion of conducting an enquiry in public if the matter in his view is of definite public importance.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96000"/>
          </a:xfrm>
        </p:spPr>
        <p:txBody>
          <a:bodyPr>
            <a:normAutofit/>
          </a:bodyPr>
          <a:lstStyle/>
          <a:p>
            <a:pPr algn="just"/>
            <a:r>
              <a:rPr lang="en-US" dirty="0" smtClean="0"/>
              <a:t>The Act further grant discretion to the </a:t>
            </a:r>
            <a:r>
              <a:rPr lang="en-US" dirty="0" err="1" smtClean="0"/>
              <a:t>Lokayukta</a:t>
            </a:r>
            <a:r>
              <a:rPr lang="en-US" dirty="0" smtClean="0"/>
              <a:t> or the </a:t>
            </a:r>
            <a:r>
              <a:rPr lang="en-US" dirty="0" err="1" smtClean="0"/>
              <a:t>Upalokayukta</a:t>
            </a:r>
            <a:r>
              <a:rPr lang="en-US" dirty="0" smtClean="0"/>
              <a:t> to refuse to investigate or cease to investigate any complaint involving a grievance or an allegation, if in his opinion,-</a:t>
            </a:r>
          </a:p>
          <a:p>
            <a:pPr algn="just"/>
            <a:r>
              <a:rPr lang="en-US" dirty="0" smtClean="0"/>
              <a:t>(a) The complaint is frivolous or vexatious or is not made in good faith; </a:t>
            </a:r>
          </a:p>
          <a:p>
            <a:pPr algn="just"/>
            <a:r>
              <a:rPr lang="en-US" dirty="0" smtClean="0"/>
              <a:t> (b) There are no sufficient grounds for investigating or, as the case may be, for continuing the investigation; or</a:t>
            </a:r>
          </a:p>
          <a:p>
            <a:pPr algn="just"/>
            <a:r>
              <a:rPr lang="en-US" dirty="0" smtClean="0"/>
              <a:t>(c) Other remedies are available to the complainant and in the circumstances of the case it would be more proper for the complainant to avail such remedies.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fontScale="92500" lnSpcReduction="10000"/>
          </a:bodyPr>
          <a:lstStyle/>
          <a:p>
            <a:pPr algn="just"/>
            <a:r>
              <a:rPr lang="en-US" dirty="0" smtClean="0"/>
              <a:t>In any case where the </a:t>
            </a:r>
            <a:r>
              <a:rPr lang="en-US" dirty="0" err="1" smtClean="0"/>
              <a:t>Lokayukta</a:t>
            </a:r>
            <a:r>
              <a:rPr lang="en-US" dirty="0" smtClean="0"/>
              <a:t> or an </a:t>
            </a:r>
            <a:r>
              <a:rPr lang="en-US" dirty="0" err="1" smtClean="0"/>
              <a:t>Upalokayukta</a:t>
            </a:r>
            <a:r>
              <a:rPr lang="en-US" dirty="0" smtClean="0"/>
              <a:t> decides not to entertain a complaint or to discontinue any investigation in respect of a complaint he shall record his reasons there for and communicate the same to the complainant and the public servant concerned.</a:t>
            </a:r>
          </a:p>
          <a:p>
            <a:pPr algn="just"/>
            <a:r>
              <a:rPr lang="en-US" dirty="0" smtClean="0"/>
              <a:t>The conduct of an investigation under the </a:t>
            </a:r>
            <a:r>
              <a:rPr lang="en-US" dirty="0" err="1" smtClean="0"/>
              <a:t>Lokayukta</a:t>
            </a:r>
            <a:r>
              <a:rPr lang="en-US" dirty="0" smtClean="0"/>
              <a:t> Act involving a public servant does not affect any power, right or duty of the public servant concerned to take further action in respect of the subject of investigation. </a:t>
            </a:r>
          </a:p>
          <a:p>
            <a:pPr algn="just"/>
            <a:r>
              <a:rPr lang="en-US" dirty="0" smtClean="0"/>
              <a:t>Thus, the public servant is not in any way affected in the discharge of his duties during the period when the investigation is going on against him. </a:t>
            </a:r>
          </a:p>
          <a:p>
            <a:pPr algn="just"/>
            <a:r>
              <a:rPr lang="en-US" dirty="0" smtClean="0"/>
              <a:t>There is nothing like granting stay by the </a:t>
            </a:r>
            <a:r>
              <a:rPr lang="en-US" dirty="0" err="1" smtClean="0"/>
              <a:t>Lokayukta’s</a:t>
            </a:r>
            <a:r>
              <a:rPr lang="en-US" dirty="0" smtClean="0"/>
              <a:t> office in respect of the impugned action of the public servant concerned.</a:t>
            </a:r>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fontScale="92500" lnSpcReduction="20000"/>
          </a:bodyPr>
          <a:lstStyle/>
          <a:p>
            <a:pPr algn="just"/>
            <a:r>
              <a:rPr lang="en-US" dirty="0" smtClean="0"/>
              <a:t>Any information obtained by the </a:t>
            </a:r>
            <a:r>
              <a:rPr lang="en-US" dirty="0" err="1" smtClean="0"/>
              <a:t>Lokayukta</a:t>
            </a:r>
            <a:r>
              <a:rPr lang="en-US" dirty="0" smtClean="0"/>
              <a:t> or an </a:t>
            </a:r>
            <a:r>
              <a:rPr lang="en-US" dirty="0" err="1" smtClean="0"/>
              <a:t>Upalokayukta</a:t>
            </a:r>
            <a:r>
              <a:rPr lang="en-US" dirty="0" smtClean="0"/>
              <a:t> or members of his staff in the course of or for the purpose of any investigation under this Act and any evidence recorded or collected in connection with such information, shall be treated as confidential and no court shall be entitled to compel the </a:t>
            </a:r>
            <a:r>
              <a:rPr lang="en-US" dirty="0" err="1" smtClean="0"/>
              <a:t>Lokayukta</a:t>
            </a:r>
            <a:r>
              <a:rPr lang="en-US" dirty="0" smtClean="0"/>
              <a:t> or the </a:t>
            </a:r>
            <a:r>
              <a:rPr lang="en-US" dirty="0" err="1" smtClean="0"/>
              <a:t>Upalokayukta</a:t>
            </a:r>
            <a:r>
              <a:rPr lang="en-US" dirty="0" smtClean="0"/>
              <a:t> or any public servant to give evidence relating to such information or produce the evidence so recorded or collected. </a:t>
            </a:r>
          </a:p>
          <a:p>
            <a:pPr algn="just"/>
            <a:r>
              <a:rPr lang="en-US" dirty="0" smtClean="0"/>
              <a:t>However, this non discloser principle  shall not apply to the disclosure of any information or particulars referred to therein, -  for the purpose of this Act or for the purposes of any action or proceedings to be taken on such report under Section 12; for purposes of any proceedings for an offence under the Official Secrets Act, 1923, or an offence of giving or fabricating false evidence under the Indian Penal Code or for purposes of trial of any offence under section 14 or any proceedings under section 17; or  for such other purposes as may be prescribed.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85000" lnSpcReduction="20000"/>
          </a:bodyPr>
          <a:lstStyle/>
          <a:p>
            <a:r>
              <a:rPr lang="en-US" b="1" dirty="0" smtClean="0"/>
              <a:t>A (b).Technical Wing: </a:t>
            </a:r>
          </a:p>
          <a:p>
            <a:r>
              <a:rPr lang="en-US" b="1" dirty="0" smtClean="0"/>
              <a:t>The technical wing is constituted of two kinds of </a:t>
            </a:r>
            <a:r>
              <a:rPr lang="en-US" dirty="0" smtClean="0"/>
              <a:t>officers, namely, audit officers and engineers. </a:t>
            </a:r>
          </a:p>
          <a:p>
            <a:r>
              <a:rPr lang="en-US" dirty="0" smtClean="0"/>
              <a:t>Their work is usually associated with the investigation of certain public works or management of Government funds and the like. </a:t>
            </a:r>
          </a:p>
          <a:p>
            <a:r>
              <a:rPr lang="en-US" dirty="0" smtClean="0"/>
              <a:t>The officials in this department are deputed from other Government departments. </a:t>
            </a:r>
          </a:p>
          <a:p>
            <a:r>
              <a:rPr lang="en-US" dirty="0" smtClean="0"/>
              <a:t>The audit officials are usually concerned with the tender process for public works, seeing whether all the steps in the process are complied in accordance with the Karnataka Transparency in Public Procurements Rules, 2000; they are also concerned with yearly audits in public offices, payment of bills to the contractors, handling of funds in the cooperative societies, etc. </a:t>
            </a:r>
          </a:p>
          <a:p>
            <a:r>
              <a:rPr lang="en-US" dirty="0" smtClean="0"/>
              <a:t>The engineers are mostly designated into the investigation of the public works undertaken. </a:t>
            </a:r>
          </a:p>
          <a:p>
            <a:r>
              <a:rPr lang="en-US" dirty="0" smtClean="0"/>
              <a:t>They conduct a quantitative as well as a qualitative analysis of the public work in question.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fontScale="92500" lnSpcReduction="20000"/>
          </a:bodyPr>
          <a:lstStyle/>
          <a:p>
            <a:pPr algn="just"/>
            <a:r>
              <a:rPr lang="en-US" b="1" dirty="0" smtClean="0"/>
              <a:t>I (b). Power to issue search warrant: The Act confer power on the </a:t>
            </a:r>
            <a:r>
              <a:rPr lang="en-US" b="1" dirty="0" err="1" smtClean="0"/>
              <a:t>Lokayukta</a:t>
            </a:r>
            <a:r>
              <a:rPr lang="en-US" b="1" dirty="0" smtClean="0"/>
              <a:t> </a:t>
            </a:r>
            <a:r>
              <a:rPr lang="en-US" dirty="0" smtClean="0"/>
              <a:t>or the </a:t>
            </a:r>
            <a:r>
              <a:rPr lang="en-US" dirty="0" err="1" smtClean="0"/>
              <a:t>Upalokayukta</a:t>
            </a:r>
            <a:r>
              <a:rPr lang="en-US" dirty="0" smtClean="0"/>
              <a:t> to require any public servant or any person who can furnish any information or produce documents relevant in the investigation to furnish such information or produce such documents by issuing search warrant. </a:t>
            </a:r>
          </a:p>
          <a:p>
            <a:pPr algn="just"/>
            <a:r>
              <a:rPr lang="en-US" dirty="0" smtClean="0"/>
              <a:t>It is provided under the Act that the provisions of the Code of Criminal Procedure, 1973, relating to search and seizure shall apply to the search warrant issued under the Act.</a:t>
            </a:r>
          </a:p>
          <a:p>
            <a:pPr algn="just"/>
            <a:r>
              <a:rPr lang="en-US" dirty="0" smtClean="0"/>
              <a:t>When </a:t>
            </a:r>
            <a:r>
              <a:rPr lang="en-US" dirty="0" err="1" smtClean="0"/>
              <a:t>Lokayukta</a:t>
            </a:r>
            <a:r>
              <a:rPr lang="en-US" dirty="0" smtClean="0"/>
              <a:t> or </a:t>
            </a:r>
            <a:r>
              <a:rPr lang="en-US" dirty="0" err="1" smtClean="0"/>
              <a:t>Upalokayukta</a:t>
            </a:r>
            <a:r>
              <a:rPr lang="en-US" dirty="0" smtClean="0"/>
              <a:t> considered as per the information in his possession or has reason to believe that any person,  </a:t>
            </a:r>
          </a:p>
          <a:p>
            <a:pPr algn="just">
              <a:buNone/>
            </a:pPr>
            <a:r>
              <a:rPr lang="en-US" dirty="0" smtClean="0"/>
              <a:t>1.to whom a summon or notice under this Act, has been or might be issued, will not or would not produce or cause to be produced any property, document or thing which will be necessary or useful for or relevant to any inquiry or other proceeding to be conducted by him;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fontScale="92500" lnSpcReduction="10000"/>
          </a:bodyPr>
          <a:lstStyle/>
          <a:p>
            <a:pPr algn="just">
              <a:buNone/>
            </a:pPr>
            <a:r>
              <a:rPr lang="en-US" dirty="0" smtClean="0"/>
              <a:t>2.is in possession of any money, bullion, </a:t>
            </a:r>
            <a:r>
              <a:rPr lang="en-US" dirty="0" err="1" smtClean="0"/>
              <a:t>jewellery</a:t>
            </a:r>
            <a:r>
              <a:rPr lang="en-US" dirty="0" smtClean="0"/>
              <a:t> or other valuable article or thing and such money, bullion, </a:t>
            </a:r>
            <a:r>
              <a:rPr lang="en-US" dirty="0" err="1" smtClean="0"/>
              <a:t>jewellery</a:t>
            </a:r>
            <a:r>
              <a:rPr lang="en-US" dirty="0" smtClean="0"/>
              <a:t> or other valuable article or thing represents either wholly or partly income or property which has not been disclosed to the authorities for the purpose of any law or rule in force which requires such disclosure to be made; or</a:t>
            </a:r>
          </a:p>
          <a:p>
            <a:pPr algn="just">
              <a:buNone/>
            </a:pPr>
            <a:r>
              <a:rPr lang="en-US" dirty="0" smtClean="0"/>
              <a:t>3.Considers that the purposes of any inquiry or other proceedings to be conducted by him will be served by a general search or inspection.</a:t>
            </a:r>
          </a:p>
          <a:p>
            <a:pPr algn="just"/>
            <a:r>
              <a:rPr lang="en-US" dirty="0" smtClean="0"/>
              <a:t>Under above mentioned circumstances he may by a search warrant authorize any Police officer not below the rank of an Inspector of Police to conduct a search or carry out an inspection in accordance therewith.</a:t>
            </a:r>
          </a:p>
          <a:p>
            <a:pPr algn="just"/>
            <a:r>
              <a:rPr lang="en-US" dirty="0" smtClean="0"/>
              <a:t> A warrant issued under sub-section (1) shall for all purposes, be deemed to be a warrant issued by a court under section 93 of the Code of Criminal Procedure, 1973.</a:t>
            </a:r>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fontScale="92500" lnSpcReduction="20000"/>
          </a:bodyPr>
          <a:lstStyle/>
          <a:p>
            <a:pPr algn="just"/>
            <a:r>
              <a:rPr lang="en-US" dirty="0" smtClean="0"/>
              <a:t>Considers that the purposes of any inquiry or other proceedings to be conducted by him will be served by a general search or inspection.</a:t>
            </a:r>
          </a:p>
          <a:p>
            <a:pPr algn="just"/>
            <a:r>
              <a:rPr lang="en-US" dirty="0" smtClean="0"/>
              <a:t>Under above mentioned circumstances he may by a search warrant authorize any Police officer not below the rank of an Inspector of Police to conduct a search or carry out an inspection in accordance therewith. </a:t>
            </a:r>
          </a:p>
          <a:p>
            <a:pPr algn="just"/>
            <a:r>
              <a:rPr lang="en-US" dirty="0" smtClean="0"/>
              <a:t>A warrant issued under sub-section (1) shall for all purposes, be deemed to be a warrant issued by a court under section 93 of the Code of Criminal Procedure, 1973.</a:t>
            </a:r>
          </a:p>
          <a:p>
            <a:pPr algn="just"/>
            <a:r>
              <a:rPr lang="en-US" dirty="0" smtClean="0"/>
              <a:t>The Inspector of police, authorized by the search warrant to searches and seizures of the documents or property of the public servant has the following powers under the Act:</a:t>
            </a:r>
          </a:p>
          <a:p>
            <a:pPr algn="just"/>
            <a:r>
              <a:rPr lang="en-US" dirty="0" smtClean="0"/>
              <a:t> Enter and search any building or place where he has reason to suspect that such property, document, money, bullion, </a:t>
            </a:r>
            <a:r>
              <a:rPr lang="en-US" dirty="0" err="1" smtClean="0"/>
              <a:t>jewellery</a:t>
            </a:r>
            <a:r>
              <a:rPr lang="en-US" dirty="0" smtClean="0"/>
              <a:t> or other valuable article or thing is kept;</a:t>
            </a:r>
          </a:p>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fontScale="92500" lnSpcReduction="10000"/>
          </a:bodyPr>
          <a:lstStyle/>
          <a:p>
            <a:pPr algn="just"/>
            <a:r>
              <a:rPr lang="en-US" dirty="0" smtClean="0"/>
              <a:t>Search any person who is reasonably suspected of concealing about his person any article for which search should be made;</a:t>
            </a:r>
          </a:p>
          <a:p>
            <a:pPr algn="just"/>
            <a:r>
              <a:rPr lang="en-US" dirty="0" smtClean="0"/>
              <a:t> Break open the lock of any door, box, locker safe, </a:t>
            </a:r>
            <a:r>
              <a:rPr lang="en-US" dirty="0" err="1" smtClean="0"/>
              <a:t>almirah</a:t>
            </a:r>
            <a:r>
              <a:rPr lang="en-US" dirty="0" smtClean="0"/>
              <a:t> or other receptacle for exercising the powers conferred by sub-clause (</a:t>
            </a:r>
            <a:r>
              <a:rPr lang="en-US" dirty="0" err="1" smtClean="0"/>
              <a:t>i</a:t>
            </a:r>
            <a:r>
              <a:rPr lang="en-US" dirty="0" smtClean="0"/>
              <a:t>) where the keys thereof are not available.</a:t>
            </a:r>
          </a:p>
          <a:p>
            <a:pPr algn="just"/>
            <a:r>
              <a:rPr lang="en-US" dirty="0" smtClean="0"/>
              <a:t> Seize any such property, document, money, bullion, </a:t>
            </a:r>
            <a:r>
              <a:rPr lang="en-US" dirty="0" err="1" smtClean="0"/>
              <a:t>jewellery</a:t>
            </a:r>
            <a:r>
              <a:rPr lang="en-US" dirty="0" smtClean="0"/>
              <a:t> or other valuable article or thing found as a result of such search;</a:t>
            </a:r>
          </a:p>
          <a:p>
            <a:pPr algn="just"/>
            <a:r>
              <a:rPr lang="en-US" dirty="0" smtClean="0"/>
              <a:t> Place marks of identification on any property or document or make or cause to be made; extracts or copies there from; or</a:t>
            </a:r>
          </a:p>
          <a:p>
            <a:pPr algn="just"/>
            <a:r>
              <a:rPr lang="en-US" dirty="0" smtClean="0"/>
              <a:t> Make a note or an inventory of any such property, document, money, bullion, </a:t>
            </a:r>
            <a:r>
              <a:rPr lang="en-US" dirty="0" err="1" smtClean="0"/>
              <a:t>jewellery</a:t>
            </a:r>
            <a:r>
              <a:rPr lang="en-US" dirty="0" smtClean="0"/>
              <a:t> or other valuable article or thing.</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838200"/>
          </a:xfrm>
        </p:spPr>
        <p:txBody>
          <a:bodyPr>
            <a:normAutofit fontScale="90000"/>
          </a:bodyPr>
          <a:lstStyle/>
          <a:p>
            <a:r>
              <a:rPr lang="en-US" sz="3600" b="1" dirty="0" smtClean="0"/>
              <a:t>I (c). Power to issue summons and require attendance: </a:t>
            </a:r>
            <a:r>
              <a:rPr lang="en-US" b="1" dirty="0" smtClean="0"/>
              <a:t/>
            </a:r>
            <a:br>
              <a:rPr lang="en-US" b="1" dirty="0" smtClean="0"/>
            </a:br>
            <a:endParaRPr lang="en-US" dirty="0"/>
          </a:p>
        </p:txBody>
      </p:sp>
      <p:sp>
        <p:nvSpPr>
          <p:cNvPr id="3" name="Content Placeholder 2"/>
          <p:cNvSpPr>
            <a:spLocks noGrp="1"/>
          </p:cNvSpPr>
          <p:nvPr>
            <p:ph idx="1"/>
          </p:nvPr>
        </p:nvSpPr>
        <p:spPr>
          <a:xfrm>
            <a:off x="457200" y="1295400"/>
            <a:ext cx="8229600" cy="5029200"/>
          </a:xfrm>
        </p:spPr>
        <p:txBody>
          <a:bodyPr>
            <a:normAutofit/>
          </a:bodyPr>
          <a:lstStyle/>
          <a:p>
            <a:pPr algn="just"/>
            <a:r>
              <a:rPr lang="en-US" sz="2800" b="1" dirty="0" smtClean="0"/>
              <a:t>For the purpose of this </a:t>
            </a:r>
            <a:r>
              <a:rPr lang="en-US" dirty="0" smtClean="0"/>
              <a:t>Act, The </a:t>
            </a:r>
            <a:r>
              <a:rPr lang="en-US" dirty="0" err="1" smtClean="0"/>
              <a:t>Lokayukta</a:t>
            </a:r>
            <a:r>
              <a:rPr lang="en-US" dirty="0" smtClean="0"/>
              <a:t> and </a:t>
            </a:r>
            <a:r>
              <a:rPr lang="en-US" dirty="0" err="1" smtClean="0"/>
              <a:t>Upalokayukta</a:t>
            </a:r>
            <a:r>
              <a:rPr lang="en-US" dirty="0" smtClean="0"/>
              <a:t> has the power of the Civil Court while trying a suit under the Civil Procedure Code. </a:t>
            </a:r>
          </a:p>
          <a:p>
            <a:pPr algn="just"/>
            <a:r>
              <a:rPr lang="en-US" dirty="0" smtClean="0"/>
              <a:t>For the purpose of any investigation (including the preliminary inquiry, if any, before such investigation) under this Act, the </a:t>
            </a:r>
            <a:r>
              <a:rPr lang="en-US" dirty="0" err="1" smtClean="0"/>
              <a:t>Lokayukta</a:t>
            </a:r>
            <a:r>
              <a:rPr lang="en-US" dirty="0" smtClean="0"/>
              <a:t> or an </a:t>
            </a:r>
            <a:r>
              <a:rPr lang="en-US" dirty="0" err="1" smtClean="0"/>
              <a:t>Upalokayukta</a:t>
            </a:r>
            <a:r>
              <a:rPr lang="en-US" dirty="0" smtClean="0"/>
              <a:t> may require any public servant or any other person who, in his opinion is able to furnish information or produce documents relevant to the investigation to furnish any such information or produce any such document.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fontScale="92500"/>
          </a:bodyPr>
          <a:lstStyle/>
          <a:p>
            <a:pPr algn="just"/>
            <a:r>
              <a:rPr lang="en-US" dirty="0" smtClean="0"/>
              <a:t>Besides, For the purpose of any such investigation (including the preliminary inquiry) the </a:t>
            </a:r>
            <a:r>
              <a:rPr lang="en-US" dirty="0" err="1" smtClean="0"/>
              <a:t>Lokayukta</a:t>
            </a:r>
            <a:r>
              <a:rPr lang="en-US" dirty="0" smtClean="0"/>
              <a:t> or an </a:t>
            </a:r>
            <a:r>
              <a:rPr lang="en-US" dirty="0" err="1" smtClean="0"/>
              <a:t>Upalokayukta</a:t>
            </a:r>
            <a:r>
              <a:rPr lang="en-US" dirty="0" smtClean="0"/>
              <a:t> shall have all the powers of a civil court while trying a suit under the Code of Civil Procedure, 1908, in respect of the following matters:</a:t>
            </a:r>
          </a:p>
          <a:p>
            <a:pPr algn="just"/>
            <a:r>
              <a:rPr lang="en-US" dirty="0" smtClean="0"/>
              <a:t> Summoning and enforcing the attendance of any person and examining him on oath;</a:t>
            </a:r>
          </a:p>
          <a:p>
            <a:pPr algn="just"/>
            <a:r>
              <a:rPr lang="en-US" dirty="0" smtClean="0"/>
              <a:t> Requiring the discovery and production of any document;</a:t>
            </a:r>
          </a:p>
          <a:p>
            <a:pPr algn="just"/>
            <a:r>
              <a:rPr lang="en-US" dirty="0" smtClean="0"/>
              <a:t> Receiving evidence on affidavits;</a:t>
            </a:r>
          </a:p>
          <a:p>
            <a:pPr algn="just"/>
            <a:r>
              <a:rPr lang="en-US" dirty="0" smtClean="0"/>
              <a:t> Requisitioning any public record or copy thereof from any court or office;</a:t>
            </a:r>
          </a:p>
          <a:p>
            <a:pPr algn="just"/>
            <a:r>
              <a:rPr lang="en-US" dirty="0" smtClean="0"/>
              <a:t> Issuing commissions for the examination of witnesses or documents;</a:t>
            </a:r>
          </a:p>
          <a:p>
            <a:pPr algn="just"/>
            <a:r>
              <a:rPr lang="en-US" dirty="0" smtClean="0"/>
              <a:t> Such other matters as may be prescribed.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normAutofit/>
          </a:bodyPr>
          <a:lstStyle/>
          <a:p>
            <a:pPr algn="just"/>
            <a:r>
              <a:rPr lang="en-US" dirty="0" smtClean="0"/>
              <a:t>The Act grant protection to a person in the sense that he cannot be compelled to give any evidence or produce any document for the purpose of investigation which he could not be compelled to give or produce in any proceeding before a Court of Law.</a:t>
            </a:r>
          </a:p>
          <a:p>
            <a:pPr algn="just"/>
            <a:r>
              <a:rPr lang="en-US" dirty="0" smtClean="0"/>
              <a:t>No obligation obtained by or furnished to the Government or any public servant under any Act or any rule of law shall apply to the disclosure of information under this Act. </a:t>
            </a:r>
          </a:p>
          <a:p>
            <a:pPr algn="just"/>
            <a:r>
              <a:rPr lang="en-US" dirty="0" smtClean="0"/>
              <a:t>The person or authority required to produce such information or document cannot claim any privilege.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fontScale="90000"/>
          </a:bodyPr>
          <a:lstStyle/>
          <a:p>
            <a:r>
              <a:rPr lang="en-US" sz="3100" b="1" dirty="0" smtClean="0"/>
              <a:t>I (d). Power to Direct Public Servant to Vacate Office</a:t>
            </a:r>
            <a:r>
              <a:rPr lang="en-US" b="1" dirty="0" smtClean="0"/>
              <a:t>:</a:t>
            </a:r>
            <a:endParaRPr lang="en-US" dirty="0"/>
          </a:p>
        </p:txBody>
      </p:sp>
      <p:sp>
        <p:nvSpPr>
          <p:cNvPr id="3" name="Content Placeholder 2"/>
          <p:cNvSpPr>
            <a:spLocks noGrp="1"/>
          </p:cNvSpPr>
          <p:nvPr>
            <p:ph idx="1"/>
          </p:nvPr>
        </p:nvSpPr>
        <p:spPr>
          <a:xfrm>
            <a:off x="457200" y="1219200"/>
            <a:ext cx="8229600" cy="5105400"/>
          </a:xfrm>
        </p:spPr>
        <p:txBody>
          <a:bodyPr>
            <a:normAutofit fontScale="85000" lnSpcReduction="20000"/>
          </a:bodyPr>
          <a:lstStyle/>
          <a:p>
            <a:pPr algn="just"/>
            <a:r>
              <a:rPr lang="en-US" b="1" dirty="0" smtClean="0"/>
              <a:t>After investigation </a:t>
            </a:r>
            <a:r>
              <a:rPr lang="en-US" dirty="0" smtClean="0"/>
              <a:t>into a complaint the </a:t>
            </a:r>
            <a:r>
              <a:rPr lang="en-US" dirty="0" err="1" smtClean="0"/>
              <a:t>Lokayukta</a:t>
            </a:r>
            <a:r>
              <a:rPr lang="en-US" dirty="0" smtClean="0"/>
              <a:t> or an </a:t>
            </a:r>
            <a:r>
              <a:rPr lang="en-US" dirty="0" err="1" smtClean="0"/>
              <a:t>Upalokayukta</a:t>
            </a:r>
            <a:r>
              <a:rPr lang="en-US" dirty="0" smtClean="0"/>
              <a:t> is satisfied that the complaint involving an allegation against the public servant is substantiated and that the public servant concerned should not continue to hold the post held by him, the </a:t>
            </a:r>
            <a:r>
              <a:rPr lang="en-US" dirty="0" err="1" smtClean="0"/>
              <a:t>Lokayukta</a:t>
            </a:r>
            <a:r>
              <a:rPr lang="en-US" dirty="0" smtClean="0"/>
              <a:t> or the </a:t>
            </a:r>
            <a:r>
              <a:rPr lang="en-US" dirty="0" err="1" smtClean="0"/>
              <a:t>Upalokayukta</a:t>
            </a:r>
            <a:r>
              <a:rPr lang="en-US" dirty="0" smtClean="0"/>
              <a:t> shall make a declaration to that effect in his report under subsection (3) of Section 12 of K.L Act, 1984.</a:t>
            </a:r>
          </a:p>
          <a:p>
            <a:pPr algn="just"/>
            <a:r>
              <a:rPr lang="en-US" dirty="0" smtClean="0"/>
              <a:t>Where the competent authority is the Governor, State Government or the Chief Minister, it may either accept or reject the declaration after giving an opportunity of being heard. </a:t>
            </a:r>
          </a:p>
          <a:p>
            <a:pPr algn="just"/>
            <a:r>
              <a:rPr lang="en-US" dirty="0" smtClean="0"/>
              <a:t>In other cases, the competent authority shall send a copy of such report to the State Government, which may either accept or reject the declaration.</a:t>
            </a:r>
          </a:p>
          <a:p>
            <a:pPr algn="just"/>
            <a:r>
              <a:rPr lang="en-US" dirty="0" smtClean="0"/>
              <a:t>If it is not rejected within a period of three months from the date of receipt of the report, or the copy of the report, as the case may be, it shall be deemed to have been accepted on the expiry of the said period of three months.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fontScale="90000"/>
          </a:bodyPr>
          <a:lstStyle/>
          <a:p>
            <a:r>
              <a:rPr lang="en-US" b="1" dirty="0" smtClean="0"/>
              <a:t>I (e). Power to Enquiry:</a:t>
            </a:r>
            <a:endParaRPr lang="en-US" dirty="0"/>
          </a:p>
        </p:txBody>
      </p:sp>
      <p:sp>
        <p:nvSpPr>
          <p:cNvPr id="3" name="Content Placeholder 2"/>
          <p:cNvSpPr>
            <a:spLocks noGrp="1"/>
          </p:cNvSpPr>
          <p:nvPr>
            <p:ph idx="1"/>
          </p:nvPr>
        </p:nvSpPr>
        <p:spPr>
          <a:xfrm>
            <a:off x="457200" y="1143000"/>
            <a:ext cx="8229600" cy="5181600"/>
          </a:xfrm>
        </p:spPr>
        <p:txBody>
          <a:bodyPr>
            <a:normAutofit fontScale="85000" lnSpcReduction="20000"/>
          </a:bodyPr>
          <a:lstStyle/>
          <a:p>
            <a:pPr algn="just"/>
            <a:r>
              <a:rPr lang="en-US" b="1" dirty="0" smtClean="0"/>
              <a:t>The Government may, by order, in writing and after </a:t>
            </a:r>
            <a:r>
              <a:rPr lang="en-US" dirty="0" smtClean="0"/>
              <a:t>consultation with an </a:t>
            </a:r>
            <a:r>
              <a:rPr lang="en-US" dirty="0" err="1" smtClean="0"/>
              <a:t>Upalokayukta</a:t>
            </a:r>
            <a:r>
              <a:rPr lang="en-US" dirty="0" smtClean="0"/>
              <a:t>, confer on the </a:t>
            </a:r>
            <a:r>
              <a:rPr lang="en-US" dirty="0" err="1" smtClean="0"/>
              <a:t>Upalokayukta</a:t>
            </a:r>
            <a:r>
              <a:rPr lang="en-US" dirty="0" smtClean="0"/>
              <a:t> powers to hold, in such manner and through such officers, employees and agencies referred to in Section 15 of K.L Act,1984 as may be prescribed, enquiries against Government servants and persons referred to in sub clause (g) of clause (12) of Section 2 of K.L Act,1984,</a:t>
            </a:r>
          </a:p>
          <a:p>
            <a:pPr algn="just"/>
            <a:r>
              <a:rPr lang="en-US" dirty="0" smtClean="0"/>
              <a:t> other than those falling under clause (ii) and (iv)of sub section (1) of Section 7 in disciplinary or other proceeding transferred under sub-section (3) of Section 26 of K.L Act,1984 commenced in furtherance of the recommendations of the </a:t>
            </a:r>
            <a:r>
              <a:rPr lang="en-US" dirty="0" err="1" smtClean="0"/>
              <a:t>Upalokayukta</a:t>
            </a:r>
            <a:r>
              <a:rPr lang="en-US" dirty="0" smtClean="0"/>
              <a:t> or otherwise. Where powers are conferred on an </a:t>
            </a:r>
            <a:r>
              <a:rPr lang="en-US" dirty="0" err="1" smtClean="0"/>
              <a:t>Upalokayukta</a:t>
            </a:r>
            <a:r>
              <a:rPr lang="en-US" dirty="0" smtClean="0"/>
              <a:t>, under sub-Section (1) of Section 26of K.L Act, 1984such </a:t>
            </a:r>
            <a:r>
              <a:rPr lang="en-US" dirty="0" err="1" smtClean="0"/>
              <a:t>Upalokayukta</a:t>
            </a:r>
            <a:r>
              <a:rPr lang="en-US" dirty="0" smtClean="0"/>
              <a:t> shall exercise the same powers and discharge the same functions as he would in the case of any investigation made on a complaint involving a grievance or an allegation, as the case may be, and the provisions of this Act shall apply accordingly.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 (f). Power to Delegate Power:</a:t>
            </a:r>
            <a:endParaRPr lang="en-US" dirty="0"/>
          </a:p>
        </p:txBody>
      </p:sp>
      <p:sp>
        <p:nvSpPr>
          <p:cNvPr id="3" name="Content Placeholder 2"/>
          <p:cNvSpPr>
            <a:spLocks noGrp="1"/>
          </p:cNvSpPr>
          <p:nvPr>
            <p:ph idx="1"/>
          </p:nvPr>
        </p:nvSpPr>
        <p:spPr/>
        <p:txBody>
          <a:bodyPr/>
          <a:lstStyle/>
          <a:p>
            <a:r>
              <a:rPr lang="en-US" b="1" dirty="0" smtClean="0"/>
              <a:t>The </a:t>
            </a:r>
            <a:r>
              <a:rPr lang="en-US" b="1" dirty="0" err="1" smtClean="0"/>
              <a:t>Upalokayukta</a:t>
            </a:r>
            <a:r>
              <a:rPr lang="en-US" b="1" dirty="0" smtClean="0"/>
              <a:t> may, subject to such rules as </a:t>
            </a:r>
            <a:r>
              <a:rPr lang="en-US" dirty="0" smtClean="0"/>
              <a:t>may be prescribed, by general or special order, in writing direct that the functions and powers conferred by Section 19 of K.L Act, 1984 may also be exercised or discharged by such of the officers, employees or agencies referred to in Section 15 of K.L Act, 1984 as may be specified in the order.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fontScale="85000" lnSpcReduction="10000"/>
          </a:bodyPr>
          <a:lstStyle/>
          <a:p>
            <a:r>
              <a:rPr lang="en-US" b="1" dirty="0" smtClean="0"/>
              <a:t>A (c). Police Wing: </a:t>
            </a:r>
          </a:p>
          <a:p>
            <a:r>
              <a:rPr lang="en-US" b="1" dirty="0" smtClean="0"/>
              <a:t>The Police Wing of the </a:t>
            </a:r>
            <a:r>
              <a:rPr lang="en-US" b="1" dirty="0" err="1" smtClean="0"/>
              <a:t>Lokayukta</a:t>
            </a:r>
            <a:r>
              <a:rPr lang="en-US" b="1" dirty="0" smtClean="0"/>
              <a:t> is a special wing </a:t>
            </a:r>
            <a:r>
              <a:rPr lang="en-US" dirty="0" smtClean="0"/>
              <a:t>consisting of police officers deputed from the Police Department. </a:t>
            </a:r>
          </a:p>
          <a:p>
            <a:r>
              <a:rPr lang="en-US" dirty="0" smtClean="0"/>
              <a:t>It is headed by a police officer of the rank of Additional Director General of Police. </a:t>
            </a:r>
          </a:p>
          <a:p>
            <a:r>
              <a:rPr lang="en-US" dirty="0" smtClean="0"/>
              <a:t>But the Police Wing is independent of the </a:t>
            </a:r>
            <a:r>
              <a:rPr lang="en-US" dirty="0" err="1" smtClean="0"/>
              <a:t>Lokayukta</a:t>
            </a:r>
            <a:r>
              <a:rPr lang="en-US" dirty="0" smtClean="0"/>
              <a:t> with respect to the Prevention of Corruption Act, 1988. So, in matters regarding the Prevention of Corruption Act, 1988, the Additional Director General of Police takes the final decisions, while in case of the Karnataka </a:t>
            </a:r>
            <a:r>
              <a:rPr lang="en-US" dirty="0" err="1" smtClean="0"/>
              <a:t>Lokayukta</a:t>
            </a:r>
            <a:r>
              <a:rPr lang="en-US" dirty="0" smtClean="0"/>
              <a:t> Act, 1984, the </a:t>
            </a:r>
            <a:r>
              <a:rPr lang="en-US" dirty="0" err="1" smtClean="0"/>
              <a:t>Lokayukta</a:t>
            </a:r>
            <a:r>
              <a:rPr lang="en-US" dirty="0" smtClean="0"/>
              <a:t> or </a:t>
            </a:r>
            <a:r>
              <a:rPr lang="en-US" dirty="0" err="1" smtClean="0"/>
              <a:t>Upalokayukta</a:t>
            </a:r>
            <a:r>
              <a:rPr lang="en-US" dirty="0" smtClean="0"/>
              <a:t> as the case may be are the deciding authority.</a:t>
            </a:r>
          </a:p>
          <a:p>
            <a:r>
              <a:rPr lang="en-US" dirty="0" smtClean="0"/>
              <a:t>Every district </a:t>
            </a:r>
            <a:r>
              <a:rPr lang="en-US" dirty="0" err="1" smtClean="0"/>
              <a:t>Lokayukta</a:t>
            </a:r>
            <a:r>
              <a:rPr lang="en-US" dirty="0" smtClean="0"/>
              <a:t> Police is headed by a Superintendent of Police.</a:t>
            </a:r>
          </a:p>
          <a:p>
            <a:r>
              <a:rPr lang="en-US" dirty="0" smtClean="0"/>
              <a:t>Under him are the Deputy Superintendent of Police, Police Inspectors assisted by Constables and Head Constables. The </a:t>
            </a:r>
            <a:r>
              <a:rPr lang="en-US" dirty="0" err="1" smtClean="0"/>
              <a:t>Lokayukta</a:t>
            </a:r>
            <a:r>
              <a:rPr lang="en-US" dirty="0" smtClean="0"/>
              <a:t> Police deal with the investigation of trap cases and cases of disproportionate assets (raid) as per Sections 13(1) (d) and (e) of K.L Act,1984.</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Autofit/>
          </a:bodyPr>
          <a:lstStyle/>
          <a:p>
            <a:r>
              <a:rPr lang="en-US" sz="4000" b="1" dirty="0" smtClean="0"/>
              <a:t>I (g). Power to Punish for Contempt:</a:t>
            </a:r>
            <a:endParaRPr lang="en-US" sz="4000" dirty="0"/>
          </a:p>
        </p:txBody>
      </p:sp>
      <p:sp>
        <p:nvSpPr>
          <p:cNvPr id="3" name="Content Placeholder 2"/>
          <p:cNvSpPr>
            <a:spLocks noGrp="1"/>
          </p:cNvSpPr>
          <p:nvPr>
            <p:ph idx="1"/>
          </p:nvPr>
        </p:nvSpPr>
        <p:spPr>
          <a:xfrm>
            <a:off x="609600" y="1600200"/>
            <a:ext cx="8229600" cy="5074920"/>
          </a:xfrm>
        </p:spPr>
        <p:txBody>
          <a:bodyPr/>
          <a:lstStyle/>
          <a:p>
            <a:r>
              <a:rPr lang="en-US" b="1" dirty="0" smtClean="0"/>
              <a:t>The </a:t>
            </a:r>
            <a:r>
              <a:rPr lang="en-US" b="1" dirty="0" err="1" smtClean="0"/>
              <a:t>Lokayukta</a:t>
            </a:r>
            <a:r>
              <a:rPr lang="en-US" b="1" dirty="0" smtClean="0"/>
              <a:t> or </a:t>
            </a:r>
            <a:r>
              <a:rPr lang="en-US" b="1" dirty="0" err="1" smtClean="0"/>
              <a:t>Upalokayukta</a:t>
            </a:r>
            <a:r>
              <a:rPr lang="en-US" b="1" dirty="0" smtClean="0"/>
              <a:t> shall </a:t>
            </a:r>
            <a:r>
              <a:rPr lang="en-US" dirty="0" smtClean="0"/>
              <a:t>have, and exercise the same jurisdiction powers and authority in respect of contempt of itself as a High court has and may exercise, and, for this purpose, the provisions of the Contempt of Courts Act, 1971 (Central Act 70 of 1971) shall have the effect subject to the modification that the references therein to the High Court shall be construed as including a reference to the </a:t>
            </a:r>
            <a:r>
              <a:rPr lang="en-US" dirty="0" err="1" smtClean="0"/>
              <a:t>Lokayukta</a:t>
            </a:r>
            <a:r>
              <a:rPr lang="en-US" dirty="0" smtClean="0"/>
              <a:t> or </a:t>
            </a:r>
            <a:r>
              <a:rPr lang="en-US" dirty="0" err="1" smtClean="0"/>
              <a:t>Upalokayukta</a:t>
            </a:r>
            <a:r>
              <a:rPr lang="en-US" dirty="0" smtClean="0"/>
              <a:t>, as the case may be</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b="1" dirty="0" smtClean="0"/>
              <a:t>I (h). Power Require Public Servant to Submit Property Statements:</a:t>
            </a:r>
            <a:endParaRPr lang="en-US" dirty="0"/>
          </a:p>
        </p:txBody>
      </p:sp>
      <p:sp>
        <p:nvSpPr>
          <p:cNvPr id="3" name="Content Placeholder 2"/>
          <p:cNvSpPr>
            <a:spLocks noGrp="1"/>
          </p:cNvSpPr>
          <p:nvPr>
            <p:ph idx="1"/>
          </p:nvPr>
        </p:nvSpPr>
        <p:spPr/>
        <p:txBody>
          <a:bodyPr>
            <a:normAutofit/>
          </a:bodyPr>
          <a:lstStyle/>
          <a:p>
            <a:r>
              <a:rPr lang="en-US" b="1" dirty="0" smtClean="0"/>
              <a:t>Every </a:t>
            </a:r>
            <a:r>
              <a:rPr lang="en-US" dirty="0" smtClean="0"/>
              <a:t>public servant referred to in Sub-Section (1) of Section 7 of K.L. Act, 1984, other than a Government Servant, shall within three months after the commencement of this Act and thereafter before the 30thJune of every year submit to the </a:t>
            </a:r>
            <a:r>
              <a:rPr lang="en-US" dirty="0" err="1" smtClean="0"/>
              <a:t>Lokayukta</a:t>
            </a:r>
            <a:r>
              <a:rPr lang="en-US" dirty="0" smtClean="0"/>
              <a:t> in the prescribed form a statement of his assets and liabilities and those of the members of his family.</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fontScale="77500" lnSpcReduction="20000"/>
          </a:bodyPr>
          <a:lstStyle/>
          <a:p>
            <a:r>
              <a:rPr lang="en-US" b="1" dirty="0" smtClean="0"/>
              <a:t>I (</a:t>
            </a:r>
            <a:r>
              <a:rPr lang="en-US" b="1" dirty="0" err="1" smtClean="0"/>
              <a:t>i</a:t>
            </a:r>
            <a:r>
              <a:rPr lang="en-US" b="1" dirty="0" smtClean="0"/>
              <a:t>). Power to Make Rules: The State Government may, by notification in the </a:t>
            </a:r>
            <a:r>
              <a:rPr lang="en-US" dirty="0" smtClean="0"/>
              <a:t>Official Gazette, make rules for the purpose of carrying into effect the provisions of this Act.</a:t>
            </a:r>
          </a:p>
          <a:p>
            <a:r>
              <a:rPr lang="en-US" dirty="0" smtClean="0"/>
              <a:t> The State Government may, make rules pertaining following aspects;</a:t>
            </a:r>
          </a:p>
          <a:p>
            <a:r>
              <a:rPr lang="en-US" dirty="0" smtClean="0"/>
              <a:t>a) the authorities to be prescribed under sub-clause (d) of clause (4) of Section.2 of K.L Act, 1984;</a:t>
            </a:r>
          </a:p>
          <a:p>
            <a:r>
              <a:rPr lang="en-US" dirty="0" smtClean="0"/>
              <a:t>b) the allowance and pensions payable to and other conditions of service of the </a:t>
            </a:r>
            <a:r>
              <a:rPr lang="en-US" dirty="0" err="1" smtClean="0"/>
              <a:t>Lokayukta</a:t>
            </a:r>
            <a:r>
              <a:rPr lang="en-US" dirty="0" smtClean="0"/>
              <a:t> and an </a:t>
            </a:r>
            <a:r>
              <a:rPr lang="en-US" dirty="0" err="1" smtClean="0"/>
              <a:t>Upalokayukta</a:t>
            </a:r>
            <a:r>
              <a:rPr lang="en-US" dirty="0" smtClean="0"/>
              <a:t>;</a:t>
            </a:r>
          </a:p>
          <a:p>
            <a:r>
              <a:rPr lang="en-US" dirty="0" smtClean="0"/>
              <a:t>c) the form and manner in which a complaint may be made;</a:t>
            </a:r>
          </a:p>
          <a:p>
            <a:r>
              <a:rPr lang="en-US" dirty="0" smtClean="0"/>
              <a:t>d) the powers of a Civil Court which may be exercised by the </a:t>
            </a:r>
            <a:r>
              <a:rPr lang="en-US" dirty="0" err="1" smtClean="0"/>
              <a:t>Lokayukta</a:t>
            </a:r>
            <a:r>
              <a:rPr lang="en-US" dirty="0" smtClean="0"/>
              <a:t> or an </a:t>
            </a:r>
            <a:r>
              <a:rPr lang="en-US" dirty="0" err="1" smtClean="0"/>
              <a:t>Upalokayukta</a:t>
            </a:r>
            <a:r>
              <a:rPr lang="en-US" dirty="0" smtClean="0"/>
              <a:t> under clause (f) of sub-section (2) of Section 11 of K.L Act, 1984;</a:t>
            </a:r>
          </a:p>
          <a:p>
            <a:r>
              <a:rPr lang="en-US" dirty="0" smtClean="0"/>
              <a:t>e) the salary, allowances, recruitment and other conditions of service of the staff and employees of the </a:t>
            </a:r>
            <a:r>
              <a:rPr lang="en-US" dirty="0" err="1" smtClean="0"/>
              <a:t>Lokayukta</a:t>
            </a:r>
            <a:r>
              <a:rPr lang="en-US" dirty="0" smtClean="0"/>
              <a:t> or </a:t>
            </a:r>
            <a:r>
              <a:rPr lang="en-US" dirty="0" err="1" smtClean="0"/>
              <a:t>Upalokayukta</a:t>
            </a:r>
            <a:r>
              <a:rPr lang="en-US" dirty="0" smtClean="0"/>
              <a:t> under sub-Section (2) </a:t>
            </a:r>
            <a:r>
              <a:rPr lang="en-US" dirty="0" err="1" smtClean="0"/>
              <a:t>ofSection</a:t>
            </a:r>
            <a:r>
              <a:rPr lang="en-US" dirty="0" smtClean="0"/>
              <a:t> 15 of K.L Act, 1984; ;</a:t>
            </a:r>
          </a:p>
          <a:p>
            <a:r>
              <a:rPr lang="en-US" dirty="0" smtClean="0"/>
              <a:t>f) enquiries against Government servants under Section 19 of K.L., Act, 1984;</a:t>
            </a:r>
          </a:p>
          <a:p>
            <a:r>
              <a:rPr lang="en-US" dirty="0" smtClean="0"/>
              <a:t>g) any other matter for which rules have to be made are necessary under this Act.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normAutofit fontScale="90000"/>
          </a:bodyPr>
          <a:lstStyle/>
          <a:p>
            <a:r>
              <a:rPr lang="en-US" b="1" dirty="0" smtClean="0"/>
              <a:t>J. Reports and Recommendations</a:t>
            </a:r>
            <a:endParaRPr lang="en-US" dirty="0"/>
          </a:p>
        </p:txBody>
      </p:sp>
      <p:sp>
        <p:nvSpPr>
          <p:cNvPr id="3" name="Content Placeholder 2"/>
          <p:cNvSpPr>
            <a:spLocks noGrp="1"/>
          </p:cNvSpPr>
          <p:nvPr>
            <p:ph idx="1"/>
          </p:nvPr>
        </p:nvSpPr>
        <p:spPr>
          <a:xfrm>
            <a:off x="457200" y="1371600"/>
            <a:ext cx="8229600" cy="4953000"/>
          </a:xfrm>
        </p:spPr>
        <p:txBody>
          <a:bodyPr>
            <a:normAutofit fontScale="92500" lnSpcReduction="10000"/>
          </a:bodyPr>
          <a:lstStyle/>
          <a:p>
            <a:pPr algn="just"/>
            <a:r>
              <a:rPr lang="en-US" dirty="0" smtClean="0"/>
              <a:t>If, after investigation of any action involving a </a:t>
            </a:r>
            <a:r>
              <a:rPr lang="en-US" i="1" dirty="0" smtClean="0"/>
              <a:t>grievance has been made, the </a:t>
            </a:r>
            <a:r>
              <a:rPr lang="en-US" dirty="0" err="1" smtClean="0"/>
              <a:t>Lokayukta</a:t>
            </a:r>
            <a:r>
              <a:rPr lang="en-US" dirty="0" smtClean="0"/>
              <a:t> or an </a:t>
            </a:r>
            <a:r>
              <a:rPr lang="en-US" dirty="0" err="1" smtClean="0"/>
              <a:t>Upalokayukta</a:t>
            </a:r>
            <a:r>
              <a:rPr lang="en-US" dirty="0" smtClean="0"/>
              <a:t> is satisfied that such action has resulted in injustice or undue hardship to the complainant or to any other person, the </a:t>
            </a:r>
            <a:r>
              <a:rPr lang="en-US" dirty="0" err="1" smtClean="0"/>
              <a:t>Lokayukta</a:t>
            </a:r>
            <a:r>
              <a:rPr lang="en-US" dirty="0" smtClean="0"/>
              <a:t> or an </a:t>
            </a:r>
            <a:r>
              <a:rPr lang="en-US" dirty="0" err="1" smtClean="0"/>
              <a:t>Upalokayukta</a:t>
            </a:r>
            <a:r>
              <a:rPr lang="en-US" dirty="0" smtClean="0"/>
              <a:t> shall, by a report in writing, recommend to the competent authority concerned that such injustice or hardship shall be remedied or redressed in such manner and within such time as may be specified in the report.</a:t>
            </a:r>
          </a:p>
          <a:p>
            <a:r>
              <a:rPr lang="en-US" dirty="0" smtClean="0"/>
              <a:t>The competent authority to whom a report is sent shall within one month of the expiry of the period specified in the report, intimate or cause to be intimated to or the </a:t>
            </a:r>
            <a:r>
              <a:rPr lang="en-US" dirty="0" err="1" smtClean="0"/>
              <a:t>Lokayukta</a:t>
            </a:r>
            <a:r>
              <a:rPr lang="en-US" dirty="0" smtClean="0"/>
              <a:t> </a:t>
            </a:r>
            <a:r>
              <a:rPr lang="en-US" dirty="0" err="1" smtClean="0"/>
              <a:t>the,Upalokayukta</a:t>
            </a:r>
            <a:r>
              <a:rPr lang="en-US" dirty="0" smtClean="0"/>
              <a:t> the action taken on the report.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sz="4000" b="1" dirty="0" smtClean="0"/>
              <a:t>K. Punishment for Malicious Complaints</a:t>
            </a:r>
            <a:endParaRPr lang="en-US" dirty="0"/>
          </a:p>
        </p:txBody>
      </p:sp>
      <p:sp>
        <p:nvSpPr>
          <p:cNvPr id="3" name="Content Placeholder 2"/>
          <p:cNvSpPr>
            <a:spLocks noGrp="1"/>
          </p:cNvSpPr>
          <p:nvPr>
            <p:ph idx="1"/>
          </p:nvPr>
        </p:nvSpPr>
        <p:spPr>
          <a:xfrm>
            <a:off x="457200" y="1295400"/>
            <a:ext cx="8229600" cy="5029200"/>
          </a:xfrm>
        </p:spPr>
        <p:txBody>
          <a:bodyPr>
            <a:normAutofit fontScale="77500" lnSpcReduction="20000"/>
          </a:bodyPr>
          <a:lstStyle/>
          <a:p>
            <a:pPr algn="just"/>
            <a:r>
              <a:rPr lang="en-US" dirty="0" smtClean="0"/>
              <a:t>Anyone who </a:t>
            </a:r>
            <a:r>
              <a:rPr lang="en-US" dirty="0" err="1" smtClean="0"/>
              <a:t>wilfully</a:t>
            </a:r>
            <a:r>
              <a:rPr lang="en-US" dirty="0" smtClean="0"/>
              <a:t> or maliciously makes any false and frivolous or vexatious complaint under this Act shall, on conviction be punished with imprisonment for a term which shall not be less than six months but which may extend to three years and with fine which shall not be less than two thousand rupees but which may extend to five thousand rupees.</a:t>
            </a:r>
          </a:p>
          <a:p>
            <a:pPr algn="just"/>
            <a:r>
              <a:rPr lang="en-US" dirty="0" smtClean="0"/>
              <a:t>It is mandate of the Act that no Court, except a Court of a Metropolitan Magistrate or a Judicial Magistrate First Class shall take cognizance of such offence.</a:t>
            </a:r>
          </a:p>
          <a:p>
            <a:pPr algn="just"/>
            <a:r>
              <a:rPr lang="en-US" dirty="0" smtClean="0"/>
              <a:t>No such Court shall take cognizance of an offence under sub-Section (1) of Section 20 of K.L., Act,1984 except on a complaint made by a person against whom false, frivolous or vexatious complaint was made after obtaining the previous sanction of the </a:t>
            </a:r>
            <a:r>
              <a:rPr lang="en-US" dirty="0" err="1" smtClean="0"/>
              <a:t>Lokayukta</a:t>
            </a:r>
            <a:r>
              <a:rPr lang="en-US" dirty="0" smtClean="0"/>
              <a:t> or the </a:t>
            </a:r>
            <a:r>
              <a:rPr lang="en-US" dirty="0" err="1" smtClean="0"/>
              <a:t>Upalokayukta</a:t>
            </a:r>
            <a:r>
              <a:rPr lang="en-US" dirty="0" smtClean="0"/>
              <a:t>, as the case may be. </a:t>
            </a:r>
          </a:p>
          <a:p>
            <a:pPr algn="just"/>
            <a:r>
              <a:rPr lang="en-US" dirty="0" smtClean="0"/>
              <a:t>The prosecution in relation to an offence of frivolous or vexatious complaint shall be conducted by the public prosecutor and all expenses connected with such prosecution shall be borne by the State Government.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 Intentional Insult.</a:t>
            </a:r>
            <a:br>
              <a:rPr lang="en-US" b="1" dirty="0" smtClean="0"/>
            </a:br>
            <a:endParaRPr lang="en-US" dirty="0"/>
          </a:p>
        </p:txBody>
      </p:sp>
      <p:sp>
        <p:nvSpPr>
          <p:cNvPr id="3" name="Content Placeholder 2"/>
          <p:cNvSpPr>
            <a:spLocks noGrp="1"/>
          </p:cNvSpPr>
          <p:nvPr>
            <p:ph idx="1"/>
          </p:nvPr>
        </p:nvSpPr>
        <p:spPr>
          <a:xfrm>
            <a:off x="457200" y="1371600"/>
            <a:ext cx="8229600" cy="4953000"/>
          </a:xfrm>
        </p:spPr>
        <p:txBody>
          <a:bodyPr>
            <a:normAutofit fontScale="85000" lnSpcReduction="10000"/>
          </a:bodyPr>
          <a:lstStyle/>
          <a:p>
            <a:pPr algn="just"/>
            <a:r>
              <a:rPr lang="en-US" dirty="0" smtClean="0"/>
              <a:t>Whoever intentionally insults or causes any   interruption to the </a:t>
            </a:r>
            <a:r>
              <a:rPr lang="en-US" dirty="0" err="1" smtClean="0"/>
              <a:t>Lokayukta</a:t>
            </a:r>
            <a:r>
              <a:rPr lang="en-US" dirty="0" smtClean="0"/>
              <a:t> </a:t>
            </a:r>
            <a:r>
              <a:rPr lang="en-US" dirty="0" err="1" smtClean="0"/>
              <a:t>orUpalokayukta</a:t>
            </a:r>
            <a:r>
              <a:rPr lang="en-US" dirty="0" smtClean="0"/>
              <a:t> while the </a:t>
            </a:r>
            <a:r>
              <a:rPr lang="en-US" dirty="0" err="1" smtClean="0"/>
              <a:t>Lokayukta</a:t>
            </a:r>
            <a:r>
              <a:rPr lang="en-US" dirty="0" smtClean="0"/>
              <a:t> or </a:t>
            </a:r>
            <a:r>
              <a:rPr lang="en-US" dirty="0" err="1" smtClean="0"/>
              <a:t>Upalokayukta</a:t>
            </a:r>
            <a:r>
              <a:rPr lang="en-US" dirty="0" smtClean="0"/>
              <a:t> is conducting any investigation or inquiry under this Act shall on conviction be punished with simple </a:t>
            </a:r>
            <a:r>
              <a:rPr lang="en-US" dirty="0" err="1" smtClean="0"/>
              <a:t>imprisonmentfor</a:t>
            </a:r>
            <a:r>
              <a:rPr lang="en-US" dirty="0" smtClean="0"/>
              <a:t> a term which shall not be less than six months but may extend to one year or with fine, or with both.</a:t>
            </a:r>
          </a:p>
          <a:p>
            <a:pPr algn="just"/>
            <a:r>
              <a:rPr lang="en-US" dirty="0" smtClean="0"/>
              <a:t>Whoever, by words spoken or intended to be read, makes or publishes any statement or does any other act, which is calculated to bring the </a:t>
            </a:r>
            <a:r>
              <a:rPr lang="en-US" dirty="0" err="1" smtClean="0"/>
              <a:t>Lokayukta</a:t>
            </a:r>
            <a:r>
              <a:rPr lang="en-US" dirty="0" smtClean="0"/>
              <a:t> or an </a:t>
            </a:r>
            <a:r>
              <a:rPr lang="en-US" dirty="0" err="1" smtClean="0"/>
              <a:t>Upalokayukta</a:t>
            </a:r>
            <a:r>
              <a:rPr lang="en-US" dirty="0" smtClean="0"/>
              <a:t> into disrepute, shall, on conviction, be punished with simple imprisonment for a term which shall not be less than six months but may extend to one year or with fine, or with both.</a:t>
            </a:r>
          </a:p>
          <a:p>
            <a:pPr algn="just"/>
            <a:r>
              <a:rPr lang="en-US" dirty="0" smtClean="0"/>
              <a:t>But the Court may for any adequate and </a:t>
            </a:r>
            <a:r>
              <a:rPr lang="en-US" dirty="0" err="1" smtClean="0"/>
              <a:t>specialreasons</a:t>
            </a:r>
            <a:r>
              <a:rPr lang="en-US" dirty="0" smtClean="0"/>
              <a:t> to be mentioned in the judgment impose a lesser sentence of imprisonment and fine.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85000" lnSpcReduction="20000"/>
          </a:bodyPr>
          <a:lstStyle/>
          <a:p>
            <a:r>
              <a:rPr lang="en-US" dirty="0" smtClean="0"/>
              <a:t>According to Supreme Court of India, as laid down in </a:t>
            </a:r>
            <a:r>
              <a:rPr lang="en-US" i="1" dirty="0" smtClean="0"/>
              <a:t>State Of Karnataka, By Chief ... v/</a:t>
            </a:r>
            <a:r>
              <a:rPr lang="en-US" i="1" dirty="0" err="1" smtClean="0"/>
              <a:t>sBasavaraj</a:t>
            </a:r>
            <a:r>
              <a:rPr lang="en-US" i="1" dirty="0" smtClean="0"/>
              <a:t> </a:t>
            </a:r>
            <a:r>
              <a:rPr lang="en-US" i="1" dirty="0" err="1" smtClean="0"/>
              <a:t>GuddappaMaliger</a:t>
            </a:r>
            <a:r>
              <a:rPr lang="en-US" i="1" dirty="0" smtClean="0"/>
              <a:t> </a:t>
            </a:r>
            <a:r>
              <a:rPr lang="sv-SE" dirty="0" smtClean="0"/>
              <a:t>2003 CriLJ 4252, ILR 2003 KAR 3589</a:t>
            </a:r>
            <a:r>
              <a:rPr lang="en-US" i="1" dirty="0" smtClean="0"/>
              <a:t>, the following conditions are to be fulfilled for </a:t>
            </a:r>
            <a:r>
              <a:rPr lang="en-US" dirty="0" smtClean="0"/>
              <a:t>conducting an investigation of an offence under the provisions of the PCA:-</a:t>
            </a:r>
          </a:p>
          <a:p>
            <a:r>
              <a:rPr lang="en-US" dirty="0" smtClean="0"/>
              <a:t>a) The officer of the Police Wing of the </a:t>
            </a:r>
            <a:r>
              <a:rPr lang="en-US" dirty="0" err="1" smtClean="0"/>
              <a:t>Lokayukta</a:t>
            </a:r>
            <a:r>
              <a:rPr lang="en-US" dirty="0" smtClean="0"/>
              <a:t>, and not the </a:t>
            </a:r>
            <a:r>
              <a:rPr lang="en-US" dirty="0" err="1" smtClean="0"/>
              <a:t>Lokayukta</a:t>
            </a:r>
            <a:r>
              <a:rPr lang="en-US" dirty="0" smtClean="0"/>
              <a:t> or the </a:t>
            </a:r>
            <a:r>
              <a:rPr lang="en-US" dirty="0" err="1" smtClean="0"/>
              <a:t>Upalokayukta</a:t>
            </a:r>
            <a:r>
              <a:rPr lang="en-US" dirty="0" smtClean="0"/>
              <a:t>, is the only competent authority to investigate offences under the provisions of the P.C. Act if so authorized under Section 17 of the PCA.</a:t>
            </a:r>
          </a:p>
          <a:p>
            <a:r>
              <a:rPr lang="en-US" dirty="0" smtClean="0"/>
              <a:t>b) There must be a Notification declaring the Police Wing of the </a:t>
            </a:r>
            <a:r>
              <a:rPr lang="en-US" dirty="0" err="1" smtClean="0"/>
              <a:t>Lokayukta</a:t>
            </a:r>
            <a:r>
              <a:rPr lang="en-US" dirty="0" smtClean="0"/>
              <a:t> as a Police Station under Section 2(s) of the Code.</a:t>
            </a:r>
          </a:p>
          <a:p>
            <a:r>
              <a:rPr lang="en-US" dirty="0" smtClean="0"/>
              <a:t>c) Once the FIR is registered, the Police Wing shall act independent of the  </a:t>
            </a:r>
            <a:r>
              <a:rPr lang="en-US" dirty="0" err="1" smtClean="0"/>
              <a:t>Lokayukta</a:t>
            </a:r>
            <a:r>
              <a:rPr lang="en-US" dirty="0" smtClean="0"/>
              <a:t>.</a:t>
            </a:r>
          </a:p>
          <a:p>
            <a:r>
              <a:rPr lang="en-US" dirty="0" smtClean="0"/>
              <a:t>d) Once the FIR is registered by the independent Police Wing of the </a:t>
            </a:r>
            <a:r>
              <a:rPr lang="en-US" dirty="0" err="1" smtClean="0"/>
              <a:t>Lokayukta</a:t>
            </a:r>
            <a:r>
              <a:rPr lang="en-US" dirty="0" smtClean="0"/>
              <a:t>, the </a:t>
            </a:r>
            <a:r>
              <a:rPr lang="en-US" dirty="0" err="1" smtClean="0"/>
              <a:t>Lokayukta</a:t>
            </a:r>
            <a:r>
              <a:rPr lang="en-US" dirty="0" smtClean="0"/>
              <a:t> or the </a:t>
            </a:r>
            <a:r>
              <a:rPr lang="en-US" dirty="0" err="1" smtClean="0"/>
              <a:t>Upalokayukta</a:t>
            </a:r>
            <a:r>
              <a:rPr lang="en-US" dirty="0" smtClean="0"/>
              <a:t> shall have no jurisdiction over the investigation and investigation will be done strictly by the Police Wing with respect to offences under the provisions of the PCA.</a:t>
            </a:r>
          </a:p>
          <a:p>
            <a:r>
              <a:rPr lang="en-US" dirty="0" smtClean="0"/>
              <a:t>e) There should be a proper sanction to prosecute the public servant in conformity with Section 19 of the PCA.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dirty="0" smtClean="0"/>
              <a:t>The </a:t>
            </a:r>
            <a:r>
              <a:rPr lang="en-US" i="1" dirty="0" err="1" smtClean="0"/>
              <a:t>Rangaswamaiah's</a:t>
            </a:r>
            <a:r>
              <a:rPr lang="en-US" i="1" dirty="0" smtClean="0"/>
              <a:t> case </a:t>
            </a:r>
            <a:r>
              <a:rPr lang="en-US" dirty="0" smtClean="0"/>
              <a:t>1998 AIR 2496</a:t>
            </a:r>
            <a:r>
              <a:rPr lang="en-US" i="1" dirty="0" smtClean="0"/>
              <a:t> is an authority for the proposition, that </a:t>
            </a:r>
          </a:p>
          <a:p>
            <a:r>
              <a:rPr lang="en-US" i="1" dirty="0" smtClean="0"/>
              <a:t>the Police Wing </a:t>
            </a:r>
            <a:r>
              <a:rPr lang="en-US" dirty="0" smtClean="0"/>
              <a:t>is independent if notified under Section 2 of the Cr. P.C. as a Police Station and if authorized under Section 17 of the PCA to investigate offences under the provisions of the PCA and the Code. </a:t>
            </a:r>
          </a:p>
          <a:p>
            <a:r>
              <a:rPr lang="en-US" dirty="0" smtClean="0"/>
              <a:t>No criminal punitive action can be taken by the </a:t>
            </a:r>
            <a:r>
              <a:rPr lang="en-US" dirty="0" err="1" smtClean="0"/>
              <a:t>Lokayukta</a:t>
            </a:r>
            <a:r>
              <a:rPr lang="en-US" dirty="0" smtClean="0"/>
              <a:t> against a public servant under the provisions of the PCA. </a:t>
            </a:r>
          </a:p>
          <a:p>
            <a:r>
              <a:rPr lang="en-US" dirty="0" smtClean="0"/>
              <a:t>The police officer who holds independent powers of investigation although on deputation to </a:t>
            </a:r>
            <a:r>
              <a:rPr lang="en-US" dirty="0" err="1" smtClean="0"/>
              <a:t>Lokayukta</a:t>
            </a:r>
            <a:r>
              <a:rPr lang="en-US" dirty="0" smtClean="0"/>
              <a:t> can investigate an offence under the PCA.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t>B. Appointment of </a:t>
            </a:r>
            <a:r>
              <a:rPr lang="en-US" b="1" dirty="0" err="1" smtClean="0"/>
              <a:t>Lokayukta</a:t>
            </a:r>
            <a:r>
              <a:rPr lang="en-US" b="1" dirty="0" smtClean="0"/>
              <a:t>.</a:t>
            </a:r>
            <a:endParaRPr lang="en-US" dirty="0"/>
          </a:p>
        </p:txBody>
      </p:sp>
      <p:sp>
        <p:nvSpPr>
          <p:cNvPr id="3" name="Content Placeholder 2"/>
          <p:cNvSpPr>
            <a:spLocks noGrp="1"/>
          </p:cNvSpPr>
          <p:nvPr>
            <p:ph idx="1"/>
          </p:nvPr>
        </p:nvSpPr>
        <p:spPr>
          <a:xfrm>
            <a:off x="228600" y="990600"/>
            <a:ext cx="8686800" cy="5562600"/>
          </a:xfrm>
        </p:spPr>
        <p:txBody>
          <a:bodyPr>
            <a:normAutofit fontScale="55000" lnSpcReduction="20000"/>
          </a:bodyPr>
          <a:lstStyle/>
          <a:p>
            <a:endParaRPr lang="en-US" b="1" dirty="0" smtClean="0"/>
          </a:p>
          <a:p>
            <a:r>
              <a:rPr lang="en-US" sz="3400" dirty="0" smtClean="0"/>
              <a:t>Section 3(1) of the Karnataka </a:t>
            </a:r>
            <a:r>
              <a:rPr lang="en-US" sz="3400" dirty="0" err="1" smtClean="0"/>
              <a:t>Lokayukta</a:t>
            </a:r>
            <a:r>
              <a:rPr lang="en-US" sz="3400" dirty="0" smtClean="0"/>
              <a:t> Act, 1983 provide for a mode of appointment of the </a:t>
            </a:r>
            <a:r>
              <a:rPr lang="en-US" sz="3400" dirty="0" err="1" smtClean="0"/>
              <a:t>Lokayukta</a:t>
            </a:r>
            <a:r>
              <a:rPr lang="en-US" sz="3400" dirty="0" smtClean="0"/>
              <a:t> and </a:t>
            </a:r>
            <a:r>
              <a:rPr lang="en-US" sz="3400" dirty="0" err="1" smtClean="0"/>
              <a:t>Upalokayukta</a:t>
            </a:r>
            <a:r>
              <a:rPr lang="en-US" sz="3400" dirty="0" smtClean="0"/>
              <a:t> or </a:t>
            </a:r>
            <a:r>
              <a:rPr lang="en-US" sz="3400" dirty="0" err="1" smtClean="0"/>
              <a:t>Upalokayuktas</a:t>
            </a:r>
            <a:r>
              <a:rPr lang="en-US" sz="3400" dirty="0" smtClean="0"/>
              <a:t>.</a:t>
            </a:r>
            <a:r>
              <a:rPr lang="en-US" sz="5100" dirty="0" smtClean="0"/>
              <a:t> </a:t>
            </a:r>
            <a:r>
              <a:rPr lang="en-US" sz="2600" dirty="0" smtClean="0"/>
              <a:t>(There is no uniformity in the different </a:t>
            </a:r>
            <a:r>
              <a:rPr lang="en-US" sz="2600" dirty="0" err="1" smtClean="0"/>
              <a:t>Lokayukta</a:t>
            </a:r>
            <a:r>
              <a:rPr lang="en-US" sz="2600" dirty="0" smtClean="0"/>
              <a:t> Acts on the provision regarding the idea of Bihar, Himachal Pradesh and Gujarat do not have a provision for the appointment of Up-</a:t>
            </a:r>
            <a:r>
              <a:rPr lang="en-US" sz="2600" dirty="0" err="1" smtClean="0"/>
              <a:t>Lokayukta</a:t>
            </a:r>
            <a:r>
              <a:rPr lang="en-US" sz="2600" dirty="0" smtClean="0"/>
              <a:t>. Further, the appointment of the </a:t>
            </a:r>
            <a:r>
              <a:rPr lang="en-US" sz="2600" dirty="0" err="1" smtClean="0"/>
              <a:t>Upalokayukta</a:t>
            </a:r>
            <a:r>
              <a:rPr lang="en-US" sz="2600" dirty="0" smtClean="0"/>
              <a:t> has been treated by the </a:t>
            </a:r>
            <a:r>
              <a:rPr lang="en-US" sz="2600" dirty="0" err="1" smtClean="0"/>
              <a:t>Lokayukta</a:t>
            </a:r>
            <a:r>
              <a:rPr lang="en-US" sz="2600" dirty="0" smtClean="0"/>
              <a:t> of Rajasthan as obligatory and not optional. It is because of this reason that when no </a:t>
            </a:r>
            <a:r>
              <a:rPr lang="en-US" sz="2600" dirty="0" err="1" smtClean="0"/>
              <a:t>Upalokayukata</a:t>
            </a:r>
            <a:r>
              <a:rPr lang="en-US" sz="2600" dirty="0" smtClean="0"/>
              <a:t> was being appointed in Rajasthan after the resignation of K.P.U </a:t>
            </a:r>
            <a:r>
              <a:rPr lang="en-US" sz="2600" dirty="0" err="1" smtClean="0"/>
              <a:t>Menon</a:t>
            </a:r>
            <a:r>
              <a:rPr lang="en-US" sz="2600" dirty="0" smtClean="0"/>
              <a:t>, the first incumbent, the Act was suitably amended in 1978, removing thereby the obligatory character of the </a:t>
            </a:r>
            <a:r>
              <a:rPr lang="en-US" sz="2600" dirty="0" err="1" smtClean="0"/>
              <a:t>Upalokayukta’s</a:t>
            </a:r>
            <a:r>
              <a:rPr lang="en-US" sz="2600" dirty="0" smtClean="0"/>
              <a:t> appointment from the Act. In other States like Uttar Pradesh, </a:t>
            </a:r>
            <a:r>
              <a:rPr lang="en-US" sz="2600" dirty="0" err="1" smtClean="0"/>
              <a:t>Andra</a:t>
            </a:r>
            <a:r>
              <a:rPr lang="en-US" sz="2600" dirty="0" smtClean="0"/>
              <a:t> Pradesh, etc., it has not been treated obligatory.) </a:t>
            </a:r>
            <a:endParaRPr lang="en-US" sz="3400" dirty="0" smtClean="0"/>
          </a:p>
          <a:p>
            <a:r>
              <a:rPr lang="en-US" sz="3400" dirty="0" smtClean="0"/>
              <a:t>Only an independent institution is able to render justice impartially on the basis of law, thereby protecting the human rights and fundamental freedoms of the individual. </a:t>
            </a:r>
          </a:p>
          <a:p>
            <a:r>
              <a:rPr lang="en-US" sz="3400" dirty="0" smtClean="0"/>
              <a:t>For this essential task to be fulfilled efficiently, the public must have full confidence in the ability of the Institution to carry out its functions in this independent and impartial manner. </a:t>
            </a:r>
          </a:p>
          <a:p>
            <a:r>
              <a:rPr lang="en-US" sz="3400" dirty="0" smtClean="0"/>
              <a:t>Whenever this confidence begins to be eroded, neither the </a:t>
            </a:r>
            <a:r>
              <a:rPr lang="en-US" sz="3400" dirty="0" err="1" smtClean="0"/>
              <a:t>Lokayukta</a:t>
            </a:r>
            <a:r>
              <a:rPr lang="en-US" sz="3400" dirty="0" smtClean="0"/>
              <a:t> as an institution nor </a:t>
            </a:r>
            <a:r>
              <a:rPr lang="en-US" sz="3400" dirty="0" err="1" smtClean="0"/>
              <a:t>Lokayukta</a:t>
            </a:r>
            <a:r>
              <a:rPr lang="en-US" sz="3400" dirty="0" smtClean="0"/>
              <a:t> or </a:t>
            </a:r>
            <a:r>
              <a:rPr lang="en-US" sz="3400" dirty="0" err="1" smtClean="0"/>
              <a:t>Upalokayukta</a:t>
            </a:r>
            <a:r>
              <a:rPr lang="en-US" sz="3400" dirty="0" smtClean="0"/>
              <a:t> personally will be able fully to perform this important task, or at least will not easily be seen to do so.</a:t>
            </a:r>
          </a:p>
          <a:p>
            <a:r>
              <a:rPr lang="en-US" sz="3400" dirty="0" smtClean="0"/>
              <a:t>Transparency forms the sole component and this is the idea behind appointments at the most respectable and reliable institution of the State.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400800"/>
          </a:xfrm>
        </p:spPr>
        <p:txBody>
          <a:bodyPr>
            <a:normAutofit fontScale="77500" lnSpcReduction="20000"/>
          </a:bodyPr>
          <a:lstStyle/>
          <a:p>
            <a:r>
              <a:rPr lang="en-US" dirty="0" smtClean="0"/>
              <a:t>The </a:t>
            </a:r>
            <a:r>
              <a:rPr lang="en-US" dirty="0" err="1" smtClean="0"/>
              <a:t>Lokayukta</a:t>
            </a:r>
            <a:r>
              <a:rPr lang="en-US" dirty="0" smtClean="0"/>
              <a:t> institution, no doubt, is regarded and has been bestowed with utmost confidence of the people of this nation. The higher faith is inculcated, the higher the expectations are generated out of the same.</a:t>
            </a:r>
          </a:p>
          <a:p>
            <a:r>
              <a:rPr lang="en-US" dirty="0" smtClean="0"/>
              <a:t>Any lack of transparency, concealment of fact, or biasness on the matter of any function so performed would render the </a:t>
            </a:r>
            <a:r>
              <a:rPr lang="en-US" dirty="0" err="1" smtClean="0"/>
              <a:t>Lokayukta</a:t>
            </a:r>
            <a:r>
              <a:rPr lang="en-US" dirty="0" smtClean="0"/>
              <a:t> institution less-reliable and result in loss of confidence and a strong backlash against the institution. </a:t>
            </a:r>
          </a:p>
          <a:p>
            <a:r>
              <a:rPr lang="en-US" dirty="0" smtClean="0"/>
              <a:t>To hinder such a possible backlash to occur, necessary steps are to be taken immediately. </a:t>
            </a:r>
          </a:p>
          <a:p>
            <a:r>
              <a:rPr lang="en-US" dirty="0" smtClean="0"/>
              <a:t>The inception of consultation process with certain Constitutional machineries would rather buttress the belief of the people causing transparency to grow. It can most certainly be used as a vehicle for gaining transparency.</a:t>
            </a:r>
          </a:p>
          <a:p>
            <a:r>
              <a:rPr lang="en-US" dirty="0" smtClean="0"/>
              <a:t>The above stated principles are safely cemented under the Karnataka </a:t>
            </a:r>
            <a:r>
              <a:rPr lang="en-US" dirty="0" err="1" smtClean="0"/>
              <a:t>Lokayukta</a:t>
            </a:r>
            <a:r>
              <a:rPr lang="en-US" dirty="0" smtClean="0"/>
              <a:t> Act, 1984 in the appointment of </a:t>
            </a:r>
            <a:r>
              <a:rPr lang="en-US" dirty="0" err="1" smtClean="0"/>
              <a:t>Lokayukta</a:t>
            </a:r>
            <a:r>
              <a:rPr lang="en-US" dirty="0" smtClean="0"/>
              <a:t> and </a:t>
            </a:r>
            <a:r>
              <a:rPr lang="en-US" dirty="0" err="1" smtClean="0"/>
              <a:t>Upalokayukta</a:t>
            </a:r>
            <a:r>
              <a:rPr lang="en-US" dirty="0" smtClean="0"/>
              <a:t>. </a:t>
            </a:r>
          </a:p>
          <a:p>
            <a:r>
              <a:rPr lang="en-US" dirty="0" smtClean="0"/>
              <a:t>The Governor has been empowered to make the appointment of the </a:t>
            </a:r>
            <a:r>
              <a:rPr lang="en-US" dirty="0" err="1" smtClean="0"/>
              <a:t>Lokayukta</a:t>
            </a:r>
            <a:r>
              <a:rPr lang="en-US" dirty="0" smtClean="0"/>
              <a:t> by warrant under his hand and seal on the advice tendered by the Chief Minister in consultation with the Chief Justice of the High Court of Karnataka, the Chairman, Karnataka Legislative Council, the Speaker, Karnataka Legislative Assembly, the Leader of the Opposition in the Karnataka Legislative Council and the Leader of the Opposition in the Karnataka Legislative Assembly.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226</TotalTime>
  <Words>9338</Words>
  <Application>Microsoft Office PowerPoint</Application>
  <PresentationFormat>On-screen Show (4:3)</PresentationFormat>
  <Paragraphs>261</Paragraphs>
  <Slides>55</Slides>
  <Notes>0</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Flow</vt:lpstr>
      <vt:lpstr>Karnataka Lokayukta Act, 1984</vt:lpstr>
      <vt:lpstr>Slide 2</vt:lpstr>
      <vt:lpstr>A. Structure of Organization</vt:lpstr>
      <vt:lpstr>Slide 4</vt:lpstr>
      <vt:lpstr>Slide 5</vt:lpstr>
      <vt:lpstr>Slide 6</vt:lpstr>
      <vt:lpstr>Slide 7</vt:lpstr>
      <vt:lpstr>B. Appointment of Lokayukta.</vt:lpstr>
      <vt:lpstr>Slide 9</vt:lpstr>
      <vt:lpstr>Slide 10</vt:lpstr>
      <vt:lpstr>Slide 11</vt:lpstr>
      <vt:lpstr>C. Qualifications for Lokayukta.</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I (c). Power to issue summons and require attendance:  </vt:lpstr>
      <vt:lpstr>Slide 45</vt:lpstr>
      <vt:lpstr>Slide 46</vt:lpstr>
      <vt:lpstr>I (d). Power to Direct Public Servant to Vacate Office:</vt:lpstr>
      <vt:lpstr>I (e). Power to Enquiry:</vt:lpstr>
      <vt:lpstr>I (f). Power to Delegate Power:</vt:lpstr>
      <vt:lpstr>I (g). Power to Punish for Contempt:</vt:lpstr>
      <vt:lpstr>I (h). Power Require Public Servant to Submit Property Statements:</vt:lpstr>
      <vt:lpstr>Slide 52</vt:lpstr>
      <vt:lpstr>J. Reports and Recommendations</vt:lpstr>
      <vt:lpstr>K. Punishment for Malicious Complaints</vt:lpstr>
      <vt:lpstr>L. Intentional Insult.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Office</cp:lastModifiedBy>
  <cp:revision>27</cp:revision>
  <dcterms:created xsi:type="dcterms:W3CDTF">2006-08-16T00:00:00Z</dcterms:created>
  <dcterms:modified xsi:type="dcterms:W3CDTF">2016-05-12T08:39:21Z</dcterms:modified>
</cp:coreProperties>
</file>