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63" r:id="rId5"/>
    <p:sldId id="264" r:id="rId6"/>
    <p:sldId id="265" r:id="rId7"/>
    <p:sldId id="26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1E973221-61E2-4E7E-B3F1-E9B467C707F5}">
          <p14:sldIdLst>
            <p14:sldId id="260"/>
            <p14:sldId id="261"/>
            <p14:sldId id="262"/>
            <p14:sldId id="263"/>
            <p14:sldId id="264"/>
            <p14:sldId id="265"/>
            <p14:sldId id="26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69" autoAdjust="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General </a:t>
            </a:r>
            <a:r>
              <a:rPr lang="en-US" dirty="0" err="1" smtClean="0">
                <a:latin typeface="Times New Roman" pitchFamily="18" charset="0"/>
                <a:cs typeface="Times New Roman" pitchFamily="18" charset="0"/>
              </a:rPr>
              <a:t>Defences</a:t>
            </a:r>
            <a:r>
              <a:rPr lang="en-US" dirty="0" smtClean="0">
                <a:latin typeface="Times New Roman" pitchFamily="18" charset="0"/>
                <a:cs typeface="Times New Roman" pitchFamily="18" charset="0"/>
              </a:rPr>
              <a:t> to liability in Torts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r>
              <a:rPr lang="en-US" dirty="0" smtClean="0"/>
              <a:t>   </a:t>
            </a:r>
            <a:r>
              <a:rPr lang="en-US" b="1" dirty="0" smtClean="0">
                <a:latin typeface="Times New Roman" pitchFamily="18" charset="0"/>
                <a:cs typeface="Times New Roman" pitchFamily="18" charset="0"/>
              </a:rPr>
              <a:t>Introduction:</a:t>
            </a:r>
          </a:p>
          <a:p>
            <a:pPr marL="0" indent="0" algn="just">
              <a:buNone/>
            </a:pPr>
            <a:r>
              <a:rPr lang="en-US" dirty="0"/>
              <a:t> </a:t>
            </a:r>
            <a:r>
              <a:rPr lang="en-US" dirty="0" smtClean="0"/>
              <a:t>   </a:t>
            </a:r>
            <a:r>
              <a:rPr lang="en-US" dirty="0" smtClean="0">
                <a:latin typeface="Times New Roman" pitchFamily="18" charset="0"/>
                <a:cs typeface="Times New Roman" pitchFamily="18" charset="0"/>
              </a:rPr>
              <a:t>In case of tortious liability the defendant can exempt from his liability by claiming the </a:t>
            </a:r>
            <a:r>
              <a:rPr lang="en-US" dirty="0" err="1" smtClean="0">
                <a:latin typeface="Times New Roman" pitchFamily="18" charset="0"/>
                <a:cs typeface="Times New Roman" pitchFamily="18" charset="0"/>
              </a:rPr>
              <a:t>defences</a:t>
            </a:r>
            <a:r>
              <a:rPr lang="en-US" dirty="0" smtClean="0">
                <a:latin typeface="Times New Roman" pitchFamily="18" charset="0"/>
                <a:cs typeface="Times New Roman" pitchFamily="18" charset="0"/>
              </a:rPr>
              <a:t> available there under.</a:t>
            </a:r>
          </a:p>
          <a:p>
            <a:pPr marL="0" indent="0" algn="just">
              <a:buNone/>
            </a:pPr>
            <a:r>
              <a:rPr lang="en-US" dirty="0" smtClean="0">
                <a:latin typeface="Times New Roman" pitchFamily="18" charset="0"/>
                <a:cs typeface="Times New Roman" pitchFamily="18" charset="0"/>
              </a:rPr>
              <a:t>  There are two kinds of </a:t>
            </a:r>
            <a:r>
              <a:rPr lang="en-US" dirty="0" err="1" smtClean="0">
                <a:latin typeface="Times New Roman" pitchFamily="18" charset="0"/>
                <a:cs typeface="Times New Roman" pitchFamily="18" charset="0"/>
              </a:rPr>
              <a:t>defences</a:t>
            </a: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    a. Specific </a:t>
            </a:r>
            <a:r>
              <a:rPr lang="en-US" dirty="0" err="1" smtClean="0">
                <a:latin typeface="Times New Roman" pitchFamily="18" charset="0"/>
                <a:cs typeface="Times New Roman" pitchFamily="18" charset="0"/>
              </a:rPr>
              <a:t>defences</a:t>
            </a: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    b. general </a:t>
            </a:r>
            <a:r>
              <a:rPr lang="en-US" dirty="0" err="1" smtClean="0">
                <a:latin typeface="Times New Roman" pitchFamily="18" charset="0"/>
                <a:cs typeface="Times New Roman" pitchFamily="18" charset="0"/>
              </a:rPr>
              <a:t>defences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69696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smtClean="0"/>
              <a:t> </a:t>
            </a:r>
            <a:r>
              <a:rPr lang="en-US" dirty="0" smtClean="0">
                <a:latin typeface="Times New Roman" pitchFamily="18" charset="0"/>
                <a:cs typeface="Times New Roman" pitchFamily="18" charset="0"/>
              </a:rPr>
              <a:t>a. Specific </a:t>
            </a:r>
            <a:r>
              <a:rPr lang="en-US" dirty="0" err="1" smtClean="0">
                <a:latin typeface="Times New Roman" pitchFamily="18" charset="0"/>
                <a:cs typeface="Times New Roman" pitchFamily="18" charset="0"/>
              </a:rPr>
              <a:t>defences</a:t>
            </a:r>
            <a:r>
              <a:rPr lang="en-US" dirty="0" smtClean="0">
                <a:latin typeface="Times New Roman" pitchFamily="18" charset="0"/>
                <a:cs typeface="Times New Roman" pitchFamily="18" charset="0"/>
              </a:rPr>
              <a:t> - which are peculiar to some particular wrongs.</a:t>
            </a:r>
          </a:p>
          <a:p>
            <a:pPr marL="0" indent="0" algn="just">
              <a:buNone/>
            </a:pP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 In an action for defamation the </a:t>
            </a:r>
            <a:r>
              <a:rPr lang="en-US" dirty="0" err="1" smtClean="0">
                <a:latin typeface="Times New Roman" pitchFamily="18" charset="0"/>
                <a:cs typeface="Times New Roman" pitchFamily="18" charset="0"/>
              </a:rPr>
              <a:t>defence</a:t>
            </a:r>
            <a:r>
              <a:rPr lang="en-US" dirty="0" smtClean="0">
                <a:latin typeface="Times New Roman" pitchFamily="18" charset="0"/>
                <a:cs typeface="Times New Roman" pitchFamily="18" charset="0"/>
              </a:rPr>
              <a:t> of privilege, fair comment or justification truth etc. which can be claimed only against specific tort of defamation.</a:t>
            </a:r>
          </a:p>
          <a:p>
            <a:pPr marL="0"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b. General </a:t>
            </a:r>
            <a:r>
              <a:rPr lang="en-US" dirty="0" err="1" smtClean="0">
                <a:latin typeface="Times New Roman" pitchFamily="18" charset="0"/>
                <a:cs typeface="Times New Roman" pitchFamily="18" charset="0"/>
              </a:rPr>
              <a:t>defences</a:t>
            </a:r>
            <a:r>
              <a:rPr lang="en-US" dirty="0" smtClean="0">
                <a:latin typeface="Times New Roman" pitchFamily="18" charset="0"/>
                <a:cs typeface="Times New Roman" pitchFamily="18" charset="0"/>
              </a:rPr>
              <a:t>- which may be claimed against action for various wrongs/torts. </a:t>
            </a:r>
          </a:p>
          <a:p>
            <a:pPr marL="0" indent="0" algn="just">
              <a:buNone/>
            </a:pPr>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 General </a:t>
            </a:r>
            <a:r>
              <a:rPr lang="en-US" dirty="0" err="1" smtClean="0">
                <a:latin typeface="Times New Roman" pitchFamily="18" charset="0"/>
                <a:cs typeface="Times New Roman" pitchFamily="18" charset="0"/>
              </a:rPr>
              <a:t>defence</a:t>
            </a:r>
            <a:r>
              <a:rPr lang="en-US" dirty="0" smtClean="0">
                <a:latin typeface="Times New Roman" pitchFamily="18" charset="0"/>
                <a:cs typeface="Times New Roman" pitchFamily="18" charset="0"/>
              </a:rPr>
              <a:t> of consent may be claimed against action for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respass,   Defamation, False imprisonment etc.</a:t>
            </a:r>
          </a:p>
          <a:p>
            <a:pPr marL="0" indent="0">
              <a:buNone/>
            </a:pPr>
            <a:endParaRPr lang="en-US" dirty="0"/>
          </a:p>
        </p:txBody>
      </p:sp>
    </p:spTree>
    <p:extLst>
      <p:ext uri="{BB962C8B-B14F-4D97-AF65-F5344CB8AC3E}">
        <p14:creationId xmlns:p14="http://schemas.microsoft.com/office/powerpoint/2010/main" val="1777727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a:t> </a:t>
            </a:r>
            <a:r>
              <a:rPr lang="en-US" dirty="0" smtClean="0"/>
              <a:t>       </a:t>
            </a:r>
            <a:r>
              <a:rPr lang="en-US" dirty="0" smtClean="0">
                <a:latin typeface="Times New Roman" pitchFamily="18" charset="0"/>
                <a:cs typeface="Times New Roman" pitchFamily="18" charset="0"/>
              </a:rPr>
              <a:t>There are 13 general </a:t>
            </a:r>
            <a:r>
              <a:rPr lang="en-US" dirty="0" err="1" smtClean="0">
                <a:latin typeface="Times New Roman" pitchFamily="18" charset="0"/>
                <a:cs typeface="Times New Roman" pitchFamily="18" charset="0"/>
              </a:rPr>
              <a:t>defences</a:t>
            </a:r>
            <a:r>
              <a:rPr lang="en-US" dirty="0" smtClean="0">
                <a:latin typeface="Times New Roman" pitchFamily="18" charset="0"/>
                <a:cs typeface="Times New Roman" pitchFamily="18" charset="0"/>
              </a:rPr>
              <a:t> which can be claimed in general against an action for tortious liability.</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Volenti</a:t>
            </a:r>
            <a:r>
              <a:rPr lang="en-US" b="1" dirty="0" smtClean="0">
                <a:latin typeface="Times New Roman" pitchFamily="18" charset="0"/>
                <a:cs typeface="Times New Roman" pitchFamily="18" charset="0"/>
              </a:rPr>
              <a:t> no fit </a:t>
            </a:r>
            <a:r>
              <a:rPr lang="en-US" b="1" dirty="0" err="1" smtClean="0">
                <a:latin typeface="Times New Roman" pitchFamily="18" charset="0"/>
                <a:cs typeface="Times New Roman" pitchFamily="18" charset="0"/>
              </a:rPr>
              <a:t>injuria</a:t>
            </a:r>
            <a:r>
              <a:rPr lang="en-US" b="1" dirty="0" smtClean="0">
                <a:latin typeface="Times New Roman" pitchFamily="18" charset="0"/>
                <a:cs typeface="Times New Roman" pitchFamily="18" charset="0"/>
              </a:rPr>
              <a:t> </a:t>
            </a:r>
          </a:p>
          <a:p>
            <a:pPr marL="0" indent="0">
              <a:buNone/>
            </a:pPr>
            <a:r>
              <a:rPr lang="en-US" b="1" dirty="0" smtClean="0">
                <a:latin typeface="Times New Roman" pitchFamily="18" charset="0"/>
                <a:cs typeface="Times New Roman" pitchFamily="18" charset="0"/>
              </a:rPr>
              <a:t>Meaning</a:t>
            </a:r>
            <a:r>
              <a:rPr lang="en-US" dirty="0" smtClean="0">
                <a:latin typeface="Times New Roman" pitchFamily="18" charset="0"/>
                <a:cs typeface="Times New Roman" pitchFamily="18" charset="0"/>
              </a:rPr>
              <a:t>: when a person consents to </a:t>
            </a:r>
            <a:r>
              <a:rPr lang="en-US" smtClean="0">
                <a:latin typeface="Times New Roman" pitchFamily="18" charset="0"/>
                <a:cs typeface="Times New Roman" pitchFamily="18" charset="0"/>
              </a:rPr>
              <a:t>the infliction </a:t>
            </a:r>
            <a:r>
              <a:rPr lang="en-US" dirty="0" smtClean="0">
                <a:latin typeface="Times New Roman" pitchFamily="18" charset="0"/>
                <a:cs typeface="Times New Roman" pitchFamily="18" charset="0"/>
              </a:rPr>
              <a:t>of some harm upon himself he has no remedy in under tort.</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Harm suffered voluntarily does not constitute a legal injury and is not actionable.</a:t>
            </a: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10768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dirty="0"/>
              <a:t> </a:t>
            </a:r>
            <a:r>
              <a:rPr lang="en-US" dirty="0" smtClean="0"/>
              <a:t>- </a:t>
            </a:r>
            <a:r>
              <a:rPr lang="en-US" dirty="0" smtClean="0">
                <a:latin typeface="Times New Roman" pitchFamily="18" charset="0"/>
                <a:cs typeface="Times New Roman" pitchFamily="18" charset="0"/>
              </a:rPr>
              <a:t>consent may be express or implied.</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Express consent- consent can be given through writing or oral.</a:t>
            </a:r>
          </a:p>
          <a:p>
            <a:pPr marL="0" indent="0">
              <a:buNone/>
            </a:pPr>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 If I invite you to my house can I sue you for trespass-no because I have consented to your entry upon my land.</a:t>
            </a:r>
          </a:p>
          <a:p>
            <a:pPr marL="0" indent="0">
              <a:buNone/>
            </a:pPr>
            <a:r>
              <a:rPr lang="en-US" dirty="0" smtClean="0">
                <a:latin typeface="Times New Roman" pitchFamily="18" charset="0"/>
                <a:cs typeface="Times New Roman" pitchFamily="18" charset="0"/>
              </a:rPr>
              <a:t>  Implied consent- Consent inferred from the conduct of the parties.</a:t>
            </a:r>
          </a:p>
          <a:p>
            <a:pPr marL="0" indent="0">
              <a:buNone/>
            </a:pPr>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 a player in the games of football or cricket is deemed to be agreeing to an hurt which may be likely in the normal course of the game.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80921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S</a:t>
            </a:r>
            <a:r>
              <a:rPr lang="en-US" i="1" dirty="0" smtClean="0">
                <a:latin typeface="Times New Roman" pitchFamily="18" charset="0"/>
                <a:cs typeface="Times New Roman" pitchFamily="18" charset="0"/>
              </a:rPr>
              <a:t>mith v. Baker </a:t>
            </a:r>
            <a:r>
              <a:rPr lang="en-US" dirty="0" smtClean="0">
                <a:latin typeface="Times New Roman" pitchFamily="18" charset="0"/>
                <a:cs typeface="Times New Roman" pitchFamily="18" charset="0"/>
              </a:rPr>
              <a:t>Case</a:t>
            </a:r>
          </a:p>
          <a:p>
            <a:pPr marL="0"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In this case it was held that one who has assented to an act being done towards him cannot, when he suffers from it, complain of it as wrong.</a:t>
            </a:r>
          </a:p>
          <a:p>
            <a:pPr marL="0" indent="0"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The maxim based on the principle that, everyone is the best judge of his interest and if he consents voluntarily to take the risk he suffers in the eyes of law no harm.</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710425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a:t>
            </a:r>
            <a:r>
              <a:rPr lang="en-US" b="1" dirty="0" smtClean="0">
                <a:latin typeface="Times New Roman" pitchFamily="18" charset="0"/>
                <a:cs typeface="Times New Roman" pitchFamily="18" charset="0"/>
              </a:rPr>
              <a:t>Essentials :</a:t>
            </a:r>
          </a:p>
          <a:p>
            <a:pPr>
              <a:buFontTx/>
              <a:buChar char="-"/>
            </a:pPr>
            <a:r>
              <a:rPr lang="en-US" dirty="0" smtClean="0">
                <a:latin typeface="Times New Roman" pitchFamily="18" charset="0"/>
                <a:cs typeface="Times New Roman" pitchFamily="18" charset="0"/>
              </a:rPr>
              <a:t>Consent must be freely given</a:t>
            </a:r>
          </a:p>
          <a:p>
            <a:pPr>
              <a:buFontTx/>
              <a:buChar char="-"/>
            </a:pPr>
            <a:r>
              <a:rPr lang="en-US" dirty="0" smtClean="0">
                <a:latin typeface="Times New Roman" pitchFamily="18" charset="0"/>
                <a:cs typeface="Times New Roman" pitchFamily="18" charset="0"/>
              </a:rPr>
              <a:t>Consent must not be given to an illegal activity</a:t>
            </a:r>
          </a:p>
          <a:p>
            <a:pPr>
              <a:buFontTx/>
              <a:buChar char="-"/>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Knowledge of risk is not the same thing as consent to run the risk or mere knowledge does not imply consent.</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For the application of this maxim two points to be proved-</a:t>
            </a:r>
          </a:p>
          <a:p>
            <a:pPr marL="0" indent="0">
              <a:buNone/>
            </a:pPr>
            <a:r>
              <a:rPr lang="en-US" dirty="0" smtClean="0">
                <a:latin typeface="Times New Roman" pitchFamily="18" charset="0"/>
                <a:cs typeface="Times New Roman" pitchFamily="18" charset="0"/>
              </a:rPr>
              <a:t>1.The plaintiff’s knowledge with regard to risk.</a:t>
            </a:r>
          </a:p>
          <a:p>
            <a:pPr marL="0" indent="0">
              <a:buNone/>
            </a:pPr>
            <a:r>
              <a:rPr lang="en-US" dirty="0" smtClean="0">
                <a:latin typeface="Times New Roman" pitchFamily="18" charset="0"/>
                <a:cs typeface="Times New Roman" pitchFamily="18" charset="0"/>
              </a:rPr>
              <a:t>2.Voluntary acceptance of the risk.</a:t>
            </a:r>
          </a:p>
          <a:p>
            <a:pPr marL="0" indent="0">
              <a:buNone/>
            </a:pPr>
            <a:endParaRPr lang="en-US" dirty="0"/>
          </a:p>
        </p:txBody>
      </p:sp>
    </p:spTree>
    <p:extLst>
      <p:ext uri="{BB962C8B-B14F-4D97-AF65-F5344CB8AC3E}">
        <p14:creationId xmlns:p14="http://schemas.microsoft.com/office/powerpoint/2010/main" val="3341506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dirty="0" smtClean="0"/>
              <a:t>   </a:t>
            </a:r>
            <a:r>
              <a:rPr lang="en-US" b="1" dirty="0" smtClean="0">
                <a:latin typeface="Times New Roman" pitchFamily="18" charset="0"/>
                <a:cs typeface="Times New Roman" pitchFamily="18" charset="0"/>
              </a:rPr>
              <a:t>Limitations on the scope of the doctrine</a:t>
            </a:r>
          </a:p>
          <a:p>
            <a:pPr algn="just"/>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Rescue Cases</a:t>
            </a:r>
          </a:p>
          <a:p>
            <a:pPr marL="0" indent="0" algn="just">
              <a:buNone/>
            </a:pPr>
            <a:r>
              <a:rPr lang="en-US" dirty="0" smtClean="0">
                <a:latin typeface="Times New Roman" pitchFamily="18" charset="0"/>
                <a:cs typeface="Times New Roman" pitchFamily="18" charset="0"/>
              </a:rPr>
              <a:t>  When the </a:t>
            </a:r>
            <a:r>
              <a:rPr lang="en-US" sz="3000" dirty="0" smtClean="0">
                <a:solidFill>
                  <a:prstClr val="black"/>
                </a:solidFill>
                <a:latin typeface="Times New Roman" pitchFamily="18" charset="0"/>
                <a:cs typeface="Times New Roman" pitchFamily="18" charset="0"/>
              </a:rPr>
              <a:t>plaintiff voluntarily encounters a risk to rescue somebody from an imminent dander created by wrongful act of the Defendant he cannot be met with the </a:t>
            </a:r>
            <a:r>
              <a:rPr lang="en-US" sz="3000" dirty="0" err="1" smtClean="0">
                <a:solidFill>
                  <a:prstClr val="black"/>
                </a:solidFill>
                <a:latin typeface="Times New Roman" pitchFamily="18" charset="0"/>
                <a:cs typeface="Times New Roman" pitchFamily="18" charset="0"/>
              </a:rPr>
              <a:t>defence</a:t>
            </a:r>
            <a:r>
              <a:rPr lang="en-US" sz="3000" dirty="0" smtClean="0">
                <a:solidFill>
                  <a:prstClr val="black"/>
                </a:solidFill>
                <a:latin typeface="Times New Roman" pitchFamily="18" charset="0"/>
                <a:cs typeface="Times New Roman" pitchFamily="18" charset="0"/>
              </a:rPr>
              <a:t> of </a:t>
            </a:r>
            <a:r>
              <a:rPr lang="en-US" sz="3000" dirty="0" err="1" smtClean="0">
                <a:solidFill>
                  <a:prstClr val="black"/>
                </a:solidFill>
                <a:latin typeface="Times New Roman" pitchFamily="18" charset="0"/>
                <a:cs typeface="Times New Roman" pitchFamily="18" charset="0"/>
              </a:rPr>
              <a:t>Volenti</a:t>
            </a:r>
            <a:r>
              <a:rPr lang="en-US" sz="3000" dirty="0" smtClean="0">
                <a:solidFill>
                  <a:prstClr val="black"/>
                </a:solidFill>
                <a:latin typeface="Times New Roman" pitchFamily="18" charset="0"/>
                <a:cs typeface="Times New Roman" pitchFamily="18" charset="0"/>
              </a:rPr>
              <a:t> non fit </a:t>
            </a:r>
            <a:r>
              <a:rPr lang="en-US" sz="3000" dirty="0" err="1" smtClean="0">
                <a:solidFill>
                  <a:prstClr val="black"/>
                </a:solidFill>
                <a:latin typeface="Times New Roman" pitchFamily="18" charset="0"/>
                <a:cs typeface="Times New Roman" pitchFamily="18" charset="0"/>
              </a:rPr>
              <a:t>injuria</a:t>
            </a:r>
            <a:r>
              <a:rPr lang="en-US" sz="3000" dirty="0" smtClean="0">
                <a:solidFill>
                  <a:prstClr val="black"/>
                </a:solidFill>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196216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465</Words>
  <Application>Microsoft Office PowerPoint</Application>
  <PresentationFormat>On-screen Show (4:3)</PresentationFormat>
  <Paragraphs>32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General Defences to liability in Torts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13</cp:revision>
  <dcterms:created xsi:type="dcterms:W3CDTF">2006-08-16T00:00:00Z</dcterms:created>
  <dcterms:modified xsi:type="dcterms:W3CDTF">2021-03-09T09:09:42Z</dcterms:modified>
</cp:coreProperties>
</file>