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Autofit/>
          </a:bodyPr>
          <a:lstStyle/>
          <a:p>
            <a:r>
              <a:rPr lang="en-US" sz="4000" dirty="0" smtClean="0">
                <a:latin typeface="Algerian" pitchFamily="82" charset="0"/>
              </a:rPr>
              <a:t>Endorsement</a:t>
            </a:r>
            <a:br>
              <a:rPr lang="en-US" sz="4000" dirty="0" smtClean="0">
                <a:latin typeface="Algerian" pitchFamily="82" charset="0"/>
              </a:rPr>
            </a:br>
            <a:endParaRPr lang="en-US" sz="4000" dirty="0">
              <a:latin typeface="Algerian" pitchFamily="82" charset="0"/>
            </a:endParaRPr>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latin typeface="Algerian" pitchFamily="82" charset="0"/>
            </a:endParaRPr>
          </a:p>
          <a:p>
            <a:endParaRPr lang="en-US" dirty="0" smtClean="0"/>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Endorsement</a:t>
            </a:r>
            <a:br>
              <a:rPr lang="en-US" dirty="0" smtClean="0">
                <a:latin typeface="Algerian" pitchFamily="82" charset="0"/>
              </a:rPr>
            </a:br>
            <a:endParaRPr lang="en-US" dirty="0">
              <a:latin typeface="Algerian" pitchFamily="82"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Introduction </a:t>
            </a:r>
          </a:p>
          <a:p>
            <a:r>
              <a:rPr lang="en-US" dirty="0" smtClean="0">
                <a:latin typeface="Times New Roman" pitchFamily="18" charset="0"/>
                <a:cs typeface="Times New Roman" pitchFamily="18" charset="0"/>
              </a:rPr>
              <a:t>Meaning and Definition </a:t>
            </a:r>
          </a:p>
          <a:p>
            <a:r>
              <a:rPr lang="en-US" dirty="0" smtClean="0">
                <a:latin typeface="Times New Roman" pitchFamily="18" charset="0"/>
                <a:cs typeface="Times New Roman" pitchFamily="18" charset="0"/>
              </a:rPr>
              <a:t>Types of Endorsements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cs typeface="Times New Roman" pitchFamily="18" charset="0"/>
              </a:rPr>
              <a:t>Endorsement</a:t>
            </a:r>
            <a:endParaRPr lang="en-US" sz="2800" dirty="0">
              <a:latin typeface="Algerian" pitchFamily="82" charset="0"/>
            </a:endParaRPr>
          </a:p>
        </p:txBody>
      </p:sp>
      <p:sp>
        <p:nvSpPr>
          <p:cNvPr id="3" name="Text Placeholder 2"/>
          <p:cNvSpPr>
            <a:spLocks noGrp="1"/>
          </p:cNvSpPr>
          <p:nvPr>
            <p:ph type="body" idx="1"/>
          </p:nvPr>
        </p:nvSpPr>
        <p:spPr/>
        <p:txBody>
          <a:bodyPr/>
          <a:lstStyle/>
          <a:p>
            <a:r>
              <a:rPr lang="en-US" dirty="0" smtClean="0">
                <a:latin typeface="Times New Roman" pitchFamily="18" charset="0"/>
                <a:cs typeface="Times New Roman" pitchFamily="18" charset="0"/>
              </a:rPr>
              <a:t>Meaning </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a:xfrm>
            <a:off x="457200" y="2286000"/>
            <a:ext cx="4040188" cy="3951288"/>
          </a:xfrm>
        </p:spPr>
        <p:txBody>
          <a:bodyPr>
            <a:noAutofit/>
          </a:bodyPr>
          <a:lstStyle/>
          <a:p>
            <a:r>
              <a:rPr lang="en-US" sz="1800" dirty="0" smtClean="0">
                <a:latin typeface="Times New Roman" pitchFamily="18" charset="0"/>
                <a:cs typeface="Times New Roman" pitchFamily="18" charset="0"/>
              </a:rPr>
              <a:t> Endorsement means signing at the back of the instrument for the purpose of negotiation. The act of the signing a </a:t>
            </a:r>
            <a:r>
              <a:rPr lang="en-US" sz="1800" dirty="0" err="1" smtClean="0">
                <a:latin typeface="Times New Roman" pitchFamily="18" charset="0"/>
                <a:cs typeface="Times New Roman" pitchFamily="18" charset="0"/>
              </a:rPr>
              <a:t>cheque</a:t>
            </a:r>
            <a:r>
              <a:rPr lang="en-US" sz="1800" dirty="0" smtClean="0">
                <a:latin typeface="Times New Roman" pitchFamily="18" charset="0"/>
                <a:cs typeface="Times New Roman" pitchFamily="18" charset="0"/>
              </a:rPr>
              <a:t>, for the purpose of transferring to the someone else, is called the endorsement of </a:t>
            </a:r>
            <a:r>
              <a:rPr lang="en-US" sz="1800" dirty="0" err="1" smtClean="0">
                <a:latin typeface="Times New Roman" pitchFamily="18" charset="0"/>
                <a:cs typeface="Times New Roman" pitchFamily="18" charset="0"/>
              </a:rPr>
              <a:t>Cheque</a:t>
            </a:r>
            <a:r>
              <a:rPr lang="en-US" sz="1800" dirty="0" smtClean="0">
                <a:latin typeface="Times New Roman" pitchFamily="18" charset="0"/>
                <a:cs typeface="Times New Roman" pitchFamily="18" charset="0"/>
              </a:rPr>
              <a:t>. The endorsement is usually made on the back of the </a:t>
            </a:r>
            <a:r>
              <a:rPr lang="en-US" sz="1800" dirty="0" err="1" smtClean="0">
                <a:latin typeface="Times New Roman" pitchFamily="18" charset="0"/>
                <a:cs typeface="Times New Roman" pitchFamily="18" charset="0"/>
              </a:rPr>
              <a:t>cheque</a:t>
            </a:r>
            <a:r>
              <a:rPr lang="en-US" sz="1800" dirty="0" smtClean="0">
                <a:latin typeface="Times New Roman" pitchFamily="18" charset="0"/>
                <a:cs typeface="Times New Roman" pitchFamily="18" charset="0"/>
              </a:rPr>
              <a:t>. If no space is left on the </a:t>
            </a:r>
            <a:r>
              <a:rPr lang="en-US" sz="1800" dirty="0" err="1" smtClean="0">
                <a:latin typeface="Times New Roman" pitchFamily="18" charset="0"/>
                <a:cs typeface="Times New Roman" pitchFamily="18" charset="0"/>
              </a:rPr>
              <a:t>Cheque</a:t>
            </a:r>
            <a:r>
              <a:rPr lang="en-US" sz="1800" dirty="0" smtClean="0">
                <a:latin typeface="Times New Roman" pitchFamily="18" charset="0"/>
                <a:cs typeface="Times New Roman" pitchFamily="18" charset="0"/>
              </a:rPr>
              <a:t>, the Endorsement may be made on a separate slip to be attached to the </a:t>
            </a:r>
            <a:r>
              <a:rPr lang="en-US" sz="1800" dirty="0" err="1" smtClean="0">
                <a:latin typeface="Times New Roman" pitchFamily="18" charset="0"/>
                <a:cs typeface="Times New Roman" pitchFamily="18" charset="0"/>
              </a:rPr>
              <a:t>Cheque</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
        <p:nvSpPr>
          <p:cNvPr id="5" name="Text Placeholder 4"/>
          <p:cNvSpPr>
            <a:spLocks noGrp="1"/>
          </p:cNvSpPr>
          <p:nvPr>
            <p:ph type="body" sz="quarter" idx="3"/>
          </p:nvPr>
        </p:nvSpPr>
        <p:spPr/>
        <p:txBody>
          <a:bodyPr/>
          <a:lstStyle/>
          <a:p>
            <a:r>
              <a:rPr lang="en-US" dirty="0" smtClean="0">
                <a:latin typeface="Times New Roman" pitchFamily="18" charset="0"/>
                <a:cs typeface="Times New Roman" pitchFamily="18" charset="0"/>
              </a:rPr>
              <a:t>Definition</a:t>
            </a:r>
            <a:endParaRPr lang="en-US" dirty="0">
              <a:latin typeface="Times New Roman" pitchFamily="18" charset="0"/>
              <a:cs typeface="Times New Roman" pitchFamily="18" charset="0"/>
            </a:endParaRPr>
          </a:p>
        </p:txBody>
      </p:sp>
      <p:sp>
        <p:nvSpPr>
          <p:cNvPr id="6" name="Content Placeholder 5"/>
          <p:cNvSpPr>
            <a:spLocks noGrp="1"/>
          </p:cNvSpPr>
          <p:nvPr>
            <p:ph sz="quarter" idx="4"/>
          </p:nvPr>
        </p:nvSpPr>
        <p:spPr/>
        <p:txBody>
          <a:bodyPr>
            <a:normAutofit fontScale="55000" lnSpcReduction="20000"/>
          </a:bodyPr>
          <a:lstStyle/>
          <a:p>
            <a:r>
              <a:rPr lang="en-US" sz="3600" dirty="0" smtClean="0">
                <a:latin typeface="Times New Roman" pitchFamily="18" charset="0"/>
                <a:cs typeface="Times New Roman" pitchFamily="18" charset="0"/>
              </a:rPr>
              <a:t>According to Section 15 of the Negotiable Instruments Act 1881, When the maker or holder of a negotiable instrument signs the same, otherwise than as such maker, for the purpose of negotiation on the back or face thereof or on a slip of paper annexed thereto, or so signs for the same purpose a stamped paper intended to be completed as a negotiable instrument, he is said to endorse the same, and is called the “endorser</a:t>
            </a:r>
            <a:r>
              <a:rPr lang="en-US" sz="4200" dirty="0" smtClean="0">
                <a:latin typeface="Times New Roman" pitchFamily="18" charset="0"/>
                <a:cs typeface="Times New Roman" pitchFamily="18" charset="0"/>
              </a:rPr>
              <a:t>”.</a:t>
            </a:r>
            <a:r>
              <a:rPr lang="en-US" sz="4200" b="1" dirty="0" smtClean="0">
                <a:latin typeface="Times New Roman" pitchFamily="18" charset="0"/>
                <a:cs typeface="Times New Roman" pitchFamily="18" charset="0"/>
              </a:rPr>
              <a:t> </a:t>
            </a:r>
            <a:endParaRPr lang="en-US" sz="4200" dirty="0" smtClean="0">
              <a:latin typeface="Times New Roman" pitchFamily="18" charset="0"/>
              <a:cs typeface="Times New Roman" pitchFamily="18" charset="0"/>
            </a:endParaRPr>
          </a:p>
          <a:p>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sz="3100" dirty="0" smtClean="0">
                <a:latin typeface="Algerian" pitchFamily="82" charset="0"/>
              </a:rPr>
              <a:t>Essentials of a valid endorsement</a:t>
            </a:r>
            <a:r>
              <a:rPr lang="en-US" b="1" dirty="0" smtClean="0"/>
              <a:t>:</a:t>
            </a:r>
            <a:endParaRPr lang="en-US" b="1" dirty="0"/>
          </a:p>
        </p:txBody>
      </p:sp>
      <p:sp>
        <p:nvSpPr>
          <p:cNvPr id="3" name="Content Placeholder 2"/>
          <p:cNvSpPr>
            <a:spLocks noGrp="1"/>
          </p:cNvSpPr>
          <p:nvPr>
            <p:ph idx="1"/>
          </p:nvPr>
        </p:nvSpPr>
        <p:spPr/>
        <p:txBody>
          <a:bodyPr>
            <a:normAutofit fontScale="62500" lnSpcReduction="20000"/>
          </a:bodyPr>
          <a:lstStyle/>
          <a:p>
            <a:pPr fontAlgn="base">
              <a:buNone/>
            </a:pPr>
            <a:r>
              <a:rPr lang="en-US" dirty="0" smtClean="0">
                <a:latin typeface="Times New Roman" pitchFamily="18" charset="0"/>
                <a:cs typeface="Times New Roman" pitchFamily="18" charset="0"/>
              </a:rPr>
              <a:t>1. It must be on the instrument. The endorsement may be on the back or the face of the instrument and if no space is left on the instrument, it may be made on a separate paper attached to it called along.</a:t>
            </a:r>
          </a:p>
          <a:p>
            <a:pPr fontAlgn="base">
              <a:buNone/>
            </a:pPr>
            <a:r>
              <a:rPr lang="en-US" dirty="0" smtClean="0">
                <a:latin typeface="Times New Roman" pitchFamily="18" charset="0"/>
                <a:cs typeface="Times New Roman" pitchFamily="18" charset="0"/>
              </a:rPr>
              <a:t>2. It must be an endorsement of the entire bill. A partial endorsement that is which purports to transfer to the endorse a part only of the amount payable does not operate as a valid endorsement.</a:t>
            </a:r>
          </a:p>
          <a:p>
            <a:pPr fontAlgn="base">
              <a:buNone/>
            </a:pPr>
            <a:r>
              <a:rPr lang="en-US" dirty="0" smtClean="0">
                <a:latin typeface="Times New Roman" pitchFamily="18" charset="0"/>
                <a:cs typeface="Times New Roman" pitchFamily="18" charset="0"/>
              </a:rPr>
              <a:t>3. It must be made by the maker or holder of the instrument. A stranger cannot endorse it.</a:t>
            </a:r>
          </a:p>
          <a:p>
            <a:pPr fontAlgn="base">
              <a:buNone/>
            </a:pPr>
            <a:r>
              <a:rPr lang="en-US" dirty="0" smtClean="0">
                <a:latin typeface="Times New Roman" pitchFamily="18" charset="0"/>
                <a:cs typeface="Times New Roman" pitchFamily="18" charset="0"/>
              </a:rPr>
              <a:t>4. It may be made either by the endorser merely signing his name on the instrument or by any words showing an intention to endorse or transfer the instrument to a specified person.</a:t>
            </a:r>
          </a:p>
          <a:p>
            <a:pPr fontAlgn="base">
              <a:buNone/>
            </a:pPr>
            <a:r>
              <a:rPr lang="en-US" dirty="0" smtClean="0">
                <a:latin typeface="Times New Roman" pitchFamily="18" charset="0"/>
                <a:cs typeface="Times New Roman" pitchFamily="18" charset="0"/>
              </a:rPr>
              <a:t>5. It must be signed by the endorser. It is not necessary to write the full name initial may be sufficient. Thumb- impression should be attested.</a:t>
            </a:r>
          </a:p>
          <a:p>
            <a:pPr fontAlgn="base">
              <a:buNone/>
            </a:pPr>
            <a:r>
              <a:rPr lang="en-US" dirty="0" smtClean="0">
                <a:latin typeface="Times New Roman" pitchFamily="18" charset="0"/>
                <a:cs typeface="Times New Roman" pitchFamily="18" charset="0"/>
              </a:rPr>
              <a:t>6. It must be completed by delivery of the instrument. The delivery must be made by the endorser himself or by somebody on his behalf with the intention of passing property therein.</a:t>
            </a:r>
            <a:endParaRPr lang="en-US" dirty="0">
              <a:latin typeface="Times New Roman" pitchFamily="18" charset="0"/>
              <a:cs typeface="Times New Roman" pitchFamily="18" charset="0"/>
            </a:endParaRPr>
          </a:p>
        </p:txBody>
      </p:sp>
      <p:sp>
        <p:nvSpPr>
          <p:cNvPr id="4" name="Rectangle 3"/>
          <p:cNvSpPr/>
          <p:nvPr/>
        </p:nvSpPr>
        <p:spPr>
          <a:xfrm>
            <a:off x="5181600" y="3276600"/>
            <a:ext cx="248786" cy="369332"/>
          </a:xfrm>
          <a:prstGeom prst="rect">
            <a:avLst/>
          </a:prstGeom>
        </p:spPr>
        <p:txBody>
          <a:bodyPr wrap="none">
            <a:spAutoFit/>
          </a:bodyPr>
          <a:lstStyle/>
          <a:p>
            <a:pPr fontAlgn="base"/>
            <a:r>
              <a:rPr lang="en-US" b="1" dirty="0" smtClean="0"/>
              <a:t>:</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sz="2800" dirty="0" smtClean="0">
                <a:latin typeface="Algerian" pitchFamily="82" charset="0"/>
              </a:rPr>
              <a:t>Types of Endorsements</a:t>
            </a:r>
            <a:endParaRPr lang="en-US" sz="2800" dirty="0">
              <a:latin typeface="Algerian" pitchFamily="82"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Blank Endorsement</a:t>
            </a:r>
          </a:p>
          <a:p>
            <a:r>
              <a:rPr lang="en-US" dirty="0" smtClean="0">
                <a:latin typeface="Times New Roman" pitchFamily="18" charset="0"/>
                <a:cs typeface="Times New Roman" pitchFamily="18" charset="0"/>
              </a:rPr>
              <a:t>Full Endorsement</a:t>
            </a:r>
          </a:p>
          <a:p>
            <a:r>
              <a:rPr lang="en-US" dirty="0" smtClean="0">
                <a:latin typeface="Times New Roman" pitchFamily="18" charset="0"/>
                <a:cs typeface="Times New Roman" pitchFamily="18" charset="0"/>
              </a:rPr>
              <a:t>Restrictive Endorsement</a:t>
            </a:r>
          </a:p>
          <a:p>
            <a:r>
              <a:rPr lang="en-US" dirty="0" smtClean="0">
                <a:latin typeface="Times New Roman" pitchFamily="18" charset="0"/>
                <a:cs typeface="Times New Roman" pitchFamily="18" charset="0"/>
              </a:rPr>
              <a:t>Partial Endorsement </a:t>
            </a:r>
          </a:p>
          <a:p>
            <a:r>
              <a:rPr lang="en-US" dirty="0" smtClean="0">
                <a:latin typeface="Times New Roman" pitchFamily="18" charset="0"/>
                <a:cs typeface="Times New Roman" pitchFamily="18" charset="0"/>
              </a:rPr>
              <a:t>Conditional Endorsement</a:t>
            </a:r>
          </a:p>
          <a:p>
            <a:r>
              <a:rPr lang="en-US" dirty="0" smtClean="0">
                <a:latin typeface="Times New Roman" pitchFamily="18" charset="0"/>
                <a:cs typeface="Times New Roman" pitchFamily="18" charset="0"/>
              </a:rPr>
              <a:t>Sans Recourse </a:t>
            </a:r>
            <a:r>
              <a:rPr lang="en-US" dirty="0" err="1" smtClean="0">
                <a:latin typeface="Times New Roman" pitchFamily="18" charset="0"/>
                <a:cs typeface="Times New Roman" pitchFamily="18" charset="0"/>
              </a:rPr>
              <a:t>Endorsement:Facultative</a:t>
            </a:r>
            <a:r>
              <a:rPr lang="en-US" dirty="0" smtClean="0">
                <a:latin typeface="Times New Roman" pitchFamily="18" charset="0"/>
                <a:cs typeface="Times New Roman" pitchFamily="18" charset="0"/>
              </a:rPr>
              <a:t> Endorsement</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247</Words>
  <Application>Microsoft Office PowerPoint</Application>
  <PresentationFormat>On-screen Show (4:3)</PresentationFormat>
  <Paragraphs>29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Endorsement </vt:lpstr>
      <vt:lpstr>Endorsement </vt:lpstr>
      <vt:lpstr>Endorsement</vt:lpstr>
      <vt:lpstr>Essentials of a valid endorsement:</vt:lpstr>
      <vt:lpstr>Types of Endorsements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Endorsement </dc:title>
  <dc:creator>LAW</dc:creator>
  <cp:lastModifiedBy>LAW</cp:lastModifiedBy>
  <cp:revision>26</cp:revision>
  <dcterms:created xsi:type="dcterms:W3CDTF">2006-08-16T00:00:00Z</dcterms:created>
  <dcterms:modified xsi:type="dcterms:W3CDTF">2018-06-12T10:07:26Z</dcterms:modified>
</cp:coreProperties>
</file>