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4660"/>
  </p:normalViewPr>
  <p:slideViewPr>
    <p:cSldViewPr snapToGrid="0">
      <p:cViewPr>
        <p:scale>
          <a:sx n="69" d="100"/>
          <a:sy n="69" d="100"/>
        </p:scale>
        <p:origin x="1070" y="341"/>
      </p:cViewPr>
      <p:guideLst/>
    </p:cSldViewPr>
  </p:slideViewPr>
  <p:notesTextViewPr>
    <p:cViewPr>
      <p:scale>
        <a:sx n="1" d="1"/>
        <a:sy n="1" d="1"/>
      </p:scale>
      <p:origin x="0" y="0"/>
    </p:cViewPr>
  </p:notesTextViewPr>
  <p:notesViewPr>
    <p:cSldViewPr snapToGrid="0">
      <p:cViewPr varScale="1">
        <p:scale>
          <a:sx n="65" d="100"/>
          <a:sy n="65" d="100"/>
        </p:scale>
        <p:origin x="3154"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BA55F2B-BD29-47FD-A813-36205AC92FE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118BC03E-1E62-45B1-8F84-7F00C52BE8B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190F33-D5C8-491C-A3CC-F02FFDA20110}" type="datetimeFigureOut">
              <a:rPr lang="en-IN" smtClean="0"/>
              <a:t>21-05-2022</a:t>
            </a:fld>
            <a:endParaRPr lang="en-IN"/>
          </a:p>
        </p:txBody>
      </p:sp>
      <p:sp>
        <p:nvSpPr>
          <p:cNvPr id="4" name="Footer Placeholder 3">
            <a:extLst>
              <a:ext uri="{FF2B5EF4-FFF2-40B4-BE49-F238E27FC236}">
                <a16:creationId xmlns:a16="http://schemas.microsoft.com/office/drawing/2014/main" id="{A420749C-C4BC-4628-8B57-DCB0830A62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6E37D6B3-8667-42DD-820F-40A2C6EFE3C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868BB9-F6A0-4810-9EFC-437040F0E079}" type="slidenum">
              <a:rPr lang="en-IN" smtClean="0"/>
              <a:t>‹#›</a:t>
            </a:fld>
            <a:endParaRPr lang="en-IN"/>
          </a:p>
        </p:txBody>
      </p:sp>
    </p:spTree>
    <p:extLst>
      <p:ext uri="{BB962C8B-B14F-4D97-AF65-F5344CB8AC3E}">
        <p14:creationId xmlns:p14="http://schemas.microsoft.com/office/powerpoint/2010/main" val="14091965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2662439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9098FB-19EE-4578-9734-E4A987A276A4}" type="datetimeFigureOut">
              <a:rPr lang="en-IN" smtClean="0"/>
              <a:t>21-05-2022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261363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1321478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15488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152559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2564861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858460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555319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261428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34194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355516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9098FB-19EE-4578-9734-E4A987A276A4}" type="datetimeFigureOut">
              <a:rPr lang="en-IN" smtClean="0"/>
              <a:t>21-05-2022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65973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9098FB-19EE-4578-9734-E4A987A276A4}" type="datetimeFigureOut">
              <a:rPr lang="en-IN" smtClean="0"/>
              <a:t>21-05-2022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882569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3962247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13466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A9098FB-19EE-4578-9734-E4A987A276A4}" type="datetimeFigureOut">
              <a:rPr lang="en-IN" smtClean="0"/>
              <a:t>21-05-2022</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236926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9098FB-19EE-4578-9734-E4A987A276A4}" type="datetimeFigureOut">
              <a:rPr lang="en-IN" smtClean="0"/>
              <a:t>21-05-2022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7D124A-7F9B-47F3-A25B-9596F424BACE}" type="slidenum">
              <a:rPr lang="en-IN" smtClean="0"/>
              <a:t>‹#›</a:t>
            </a:fld>
            <a:endParaRPr lang="en-IN"/>
          </a:p>
        </p:txBody>
      </p:sp>
    </p:spTree>
    <p:extLst>
      <p:ext uri="{BB962C8B-B14F-4D97-AF65-F5344CB8AC3E}">
        <p14:creationId xmlns:p14="http://schemas.microsoft.com/office/powerpoint/2010/main" val="301135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A9098FB-19EE-4578-9734-E4A987A276A4}" type="datetimeFigureOut">
              <a:rPr lang="en-IN" smtClean="0"/>
              <a:t>21-05-2022</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97D124A-7F9B-47F3-A25B-9596F424BACE}" type="slidenum">
              <a:rPr lang="en-IN" smtClean="0"/>
              <a:t>‹#›</a:t>
            </a:fld>
            <a:endParaRPr lang="en-IN"/>
          </a:p>
        </p:txBody>
      </p:sp>
    </p:spTree>
    <p:extLst>
      <p:ext uri="{BB962C8B-B14F-4D97-AF65-F5344CB8AC3E}">
        <p14:creationId xmlns:p14="http://schemas.microsoft.com/office/powerpoint/2010/main" val="1359093890"/>
      </p:ext>
    </p:extLst>
  </p:cSld>
  <p:clrMap bg1="dk1" tx1="lt1" bg2="dk2" tx2="lt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3991" r:id="rId13"/>
    <p:sldLayoutId id="2147483992" r:id="rId14"/>
    <p:sldLayoutId id="2147483993" r:id="rId15"/>
    <p:sldLayoutId id="2147483994" r:id="rId16"/>
    <p:sldLayoutId id="21474839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6E332-4AA1-432C-98FD-09EBA23A2C07}"/>
              </a:ext>
            </a:extLst>
          </p:cNvPr>
          <p:cNvSpPr>
            <a:spLocks noGrp="1"/>
          </p:cNvSpPr>
          <p:nvPr>
            <p:ph type="ctrTitle"/>
          </p:nvPr>
        </p:nvSpPr>
        <p:spPr/>
        <p:txBody>
          <a:bodyPr/>
          <a:lstStyle/>
          <a:p>
            <a:endParaRPr lang="en-IN" dirty="0"/>
          </a:p>
        </p:txBody>
      </p:sp>
      <p:sp>
        <p:nvSpPr>
          <p:cNvPr id="3" name="Subtitle 2">
            <a:extLst>
              <a:ext uri="{FF2B5EF4-FFF2-40B4-BE49-F238E27FC236}">
                <a16:creationId xmlns:a16="http://schemas.microsoft.com/office/drawing/2014/main" id="{94CD3DF3-905D-4B56-9AA9-7D79C185278A}"/>
              </a:ext>
            </a:extLst>
          </p:cNvPr>
          <p:cNvSpPr>
            <a:spLocks noGrp="1"/>
          </p:cNvSpPr>
          <p:nvPr>
            <p:ph type="subTitle" idx="1"/>
          </p:nvPr>
        </p:nvSpPr>
        <p:spPr>
          <a:xfrm>
            <a:off x="4515377" y="5339081"/>
            <a:ext cx="6987646" cy="45719"/>
          </a:xfrm>
        </p:spPr>
        <p:txBody>
          <a:bodyPr>
            <a:noAutofit/>
          </a:bodyPr>
          <a:lstStyle/>
          <a:p>
            <a:r>
              <a:rPr lang="en-US" sz="2800" b="1" i="1" u="sng" dirty="0">
                <a:solidFill>
                  <a:srgbClr val="FF0000"/>
                </a:solidFill>
                <a:latin typeface="Bookman Old Style" panose="02050604050505020204" pitchFamily="18" charset="0"/>
              </a:rPr>
              <a:t>United Nations Organization (UNO)</a:t>
            </a:r>
            <a:endParaRPr lang="en-IN" sz="2800" b="1" i="1" u="sng" dirty="0">
              <a:solidFill>
                <a:srgbClr val="FF0000"/>
              </a:solidFill>
              <a:latin typeface="Bookman Old Style" panose="02050604050505020204" pitchFamily="18" charset="0"/>
            </a:endParaRPr>
          </a:p>
        </p:txBody>
      </p:sp>
      <p:pic>
        <p:nvPicPr>
          <p:cNvPr id="5" name="Picture 4">
            <a:extLst>
              <a:ext uri="{FF2B5EF4-FFF2-40B4-BE49-F238E27FC236}">
                <a16:creationId xmlns:a16="http://schemas.microsoft.com/office/drawing/2014/main" id="{D3998A51-4F98-4EB3-A671-A92B000F24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5163015"/>
          </a:xfrm>
          <a:prstGeom prst="rect">
            <a:avLst/>
          </a:prstGeom>
        </p:spPr>
      </p:pic>
    </p:spTree>
    <p:extLst>
      <p:ext uri="{BB962C8B-B14F-4D97-AF65-F5344CB8AC3E}">
        <p14:creationId xmlns:p14="http://schemas.microsoft.com/office/powerpoint/2010/main" val="64830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DB87-A2A0-49AC-8644-DAA9617B01AA}"/>
              </a:ext>
            </a:extLst>
          </p:cNvPr>
          <p:cNvSpPr>
            <a:spLocks noGrp="1"/>
          </p:cNvSpPr>
          <p:nvPr>
            <p:ph type="title"/>
          </p:nvPr>
        </p:nvSpPr>
        <p:spPr/>
        <p:txBody>
          <a:bodyPr/>
          <a:lstStyle/>
          <a:p>
            <a:r>
              <a:rPr lang="en-IN" dirty="0">
                <a:solidFill>
                  <a:srgbClr val="FF0000"/>
                </a:solidFill>
                <a:latin typeface="Bookman Old Style" panose="02050604050505020204" pitchFamily="18" charset="0"/>
              </a:rPr>
              <a:t>Secretariat</a:t>
            </a:r>
          </a:p>
        </p:txBody>
      </p:sp>
      <p:sp>
        <p:nvSpPr>
          <p:cNvPr id="3" name="Content Placeholder 2">
            <a:extLst>
              <a:ext uri="{FF2B5EF4-FFF2-40B4-BE49-F238E27FC236}">
                <a16:creationId xmlns:a16="http://schemas.microsoft.com/office/drawing/2014/main" id="{0E177141-1513-4420-9ADE-E2AF049629E1}"/>
              </a:ext>
            </a:extLst>
          </p:cNvPr>
          <p:cNvSpPr>
            <a:spLocks noGrp="1"/>
          </p:cNvSpPr>
          <p:nvPr>
            <p:ph idx="1"/>
          </p:nvPr>
        </p:nvSpPr>
        <p:spPr>
          <a:xfrm>
            <a:off x="1484310" y="1438507"/>
            <a:ext cx="10018713" cy="4352694"/>
          </a:xfrm>
        </p:spPr>
        <p:txBody>
          <a:bodyPr>
            <a:normAutofit/>
          </a:bodyPr>
          <a:lstStyle/>
          <a:p>
            <a:r>
              <a:rPr lang="en-US" dirty="0">
                <a:latin typeface="Bookman Old Style" panose="02050604050505020204" pitchFamily="18" charset="0"/>
              </a:rPr>
              <a:t>The Secretariat comprises the Secretary-General and tens of thousands of international UN staff members who carry out the day-to-day work of the UN as mandated by the General Assembly and the Organization's other principal organs. </a:t>
            </a:r>
          </a:p>
          <a:p>
            <a:r>
              <a:rPr lang="en-US" dirty="0">
                <a:latin typeface="Bookman Old Style" panose="02050604050505020204" pitchFamily="18" charset="0"/>
              </a:rPr>
              <a:t>The Secretary-General is chief administrative officer of the Organization, appointed by the General Assembly on the recommendation of the Security Council for a five year, renewable term. </a:t>
            </a:r>
          </a:p>
          <a:p>
            <a:r>
              <a:rPr lang="en-US" dirty="0">
                <a:latin typeface="Bookman Old Style" panose="02050604050505020204" pitchFamily="18" charset="0"/>
              </a:rPr>
              <a:t>UN staff members are recruited internationally and locally, and work in duty stations and on peacekeeping missions all around the world.</a:t>
            </a:r>
            <a:endParaRPr lang="en-IN" dirty="0">
              <a:latin typeface="Bookman Old Style" panose="02050604050505020204" pitchFamily="18" charset="0"/>
            </a:endParaRPr>
          </a:p>
        </p:txBody>
      </p:sp>
    </p:spTree>
    <p:extLst>
      <p:ext uri="{BB962C8B-B14F-4D97-AF65-F5344CB8AC3E}">
        <p14:creationId xmlns:p14="http://schemas.microsoft.com/office/powerpoint/2010/main" val="141071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92ECC-37A3-41B1-9BA8-4EF312ED5500}"/>
              </a:ext>
            </a:extLst>
          </p:cNvPr>
          <p:cNvSpPr>
            <a:spLocks noGrp="1"/>
          </p:cNvSpPr>
          <p:nvPr>
            <p:ph type="title"/>
          </p:nvPr>
        </p:nvSpPr>
        <p:spPr/>
        <p:txBody>
          <a:bodyPr/>
          <a:lstStyle/>
          <a:p>
            <a:r>
              <a:rPr lang="en-US" dirty="0">
                <a:solidFill>
                  <a:srgbClr val="FF0000"/>
                </a:solidFill>
                <a:latin typeface="Bookman Old Style" panose="02050604050505020204" pitchFamily="18" charset="0"/>
              </a:rPr>
              <a:t>Introduction</a:t>
            </a:r>
            <a:endParaRPr lang="en-IN" dirty="0">
              <a:solidFill>
                <a:srgbClr val="FF0000"/>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8F39E3DC-8114-4203-9CED-166A87C2E71F}"/>
              </a:ext>
            </a:extLst>
          </p:cNvPr>
          <p:cNvSpPr>
            <a:spLocks noGrp="1"/>
          </p:cNvSpPr>
          <p:nvPr>
            <p:ph idx="1"/>
          </p:nvPr>
        </p:nvSpPr>
        <p:spPr>
          <a:xfrm>
            <a:off x="1103312" y="1505416"/>
            <a:ext cx="9925244" cy="3499337"/>
          </a:xfrm>
        </p:spPr>
        <p:txBody>
          <a:bodyPr>
            <a:normAutofit fontScale="85000" lnSpcReduction="10000"/>
          </a:bodyPr>
          <a:lstStyle/>
          <a:p>
            <a:pPr algn="just"/>
            <a:r>
              <a:rPr lang="en-US" sz="1800" dirty="0">
                <a:latin typeface="Bookman Old Style" panose="02050604050505020204" pitchFamily="18" charset="0"/>
              </a:rPr>
              <a:t>United Nations (UN) is an international organization came into force on 24/10/1945. Every year 24</a:t>
            </a:r>
            <a:r>
              <a:rPr lang="en-US" sz="1800" baseline="30000" dirty="0">
                <a:latin typeface="Bookman Old Style" panose="02050604050505020204" pitchFamily="18" charset="0"/>
              </a:rPr>
              <a:t>th</a:t>
            </a:r>
            <a:r>
              <a:rPr lang="en-US" sz="1800" dirty="0">
                <a:latin typeface="Bookman Old Style" panose="02050604050505020204" pitchFamily="18" charset="0"/>
              </a:rPr>
              <a:t> Oct is celebrated as ‘United Nations Day’.</a:t>
            </a:r>
          </a:p>
          <a:p>
            <a:pPr algn="just"/>
            <a:r>
              <a:rPr lang="en-US" sz="1800" dirty="0">
                <a:latin typeface="Bookman Old Style" panose="02050604050505020204" pitchFamily="18" charset="0"/>
              </a:rPr>
              <a:t>The term United Nations coined by President Franklin D. Roosevelt.</a:t>
            </a:r>
          </a:p>
          <a:p>
            <a:pPr algn="just"/>
            <a:r>
              <a:rPr lang="en-US" sz="1800" dirty="0">
                <a:latin typeface="Bookman Old Style" panose="02050604050505020204" pitchFamily="18" charset="0"/>
              </a:rPr>
              <a:t>Original members 51 states, currently made up of 193 Member States (2 non State).</a:t>
            </a:r>
          </a:p>
          <a:p>
            <a:pPr algn="just"/>
            <a:r>
              <a:rPr lang="en-US" sz="1800" dirty="0">
                <a:latin typeface="Bookman Old Style" panose="02050604050505020204" pitchFamily="18" charset="0"/>
              </a:rPr>
              <a:t>The UN was founded as a successor to the League of Nations.</a:t>
            </a:r>
          </a:p>
          <a:p>
            <a:pPr algn="just"/>
            <a:r>
              <a:rPr lang="en-US" sz="1800" dirty="0">
                <a:latin typeface="Bookman Old Style" panose="02050604050505020204" pitchFamily="18" charset="0"/>
              </a:rPr>
              <a:t>Purpose : to maintain international peace &amp; security; </a:t>
            </a:r>
          </a:p>
          <a:p>
            <a:pPr marL="0" indent="0" algn="just">
              <a:buNone/>
            </a:pPr>
            <a:r>
              <a:rPr lang="en-US" sz="1800" dirty="0">
                <a:latin typeface="Bookman Old Style" panose="02050604050505020204" pitchFamily="18" charset="0"/>
              </a:rPr>
              <a:t>                    to develop friendly relations among nations.</a:t>
            </a:r>
          </a:p>
          <a:p>
            <a:pPr algn="just"/>
            <a:r>
              <a:rPr lang="en-US" sz="1800" dirty="0">
                <a:latin typeface="Bookman Old Style" panose="02050604050505020204" pitchFamily="18" charset="0"/>
              </a:rPr>
              <a:t>Official languages are Arabic, Chinese, English, French, Russian, Spanish.</a:t>
            </a:r>
          </a:p>
          <a:p>
            <a:pPr algn="just"/>
            <a:r>
              <a:rPr lang="en-US" sz="1800" dirty="0">
                <a:latin typeface="Bookman Old Style" panose="02050604050505020204" pitchFamily="18" charset="0"/>
              </a:rPr>
              <a:t>Preamble of UN Charter : “We the people of the United Nations”</a:t>
            </a:r>
          </a:p>
          <a:p>
            <a:pPr algn="just"/>
            <a:r>
              <a:rPr lang="en-US" sz="1800" dirty="0">
                <a:latin typeface="Bookman Old Style" panose="02050604050505020204" pitchFamily="18" charset="0"/>
              </a:rPr>
              <a:t>Principles : Sovereign Equality; peaceful settlements of international disputes;            </a:t>
            </a:r>
          </a:p>
          <a:p>
            <a:pPr marL="0" indent="0" algn="just">
              <a:buNone/>
            </a:pPr>
            <a:r>
              <a:rPr lang="en-US" sz="1800" dirty="0">
                <a:latin typeface="Bookman Old Style" panose="02050604050505020204" pitchFamily="18" charset="0"/>
              </a:rPr>
              <a:t>                        non-intervention</a:t>
            </a:r>
            <a:endParaRPr lang="en-IN" sz="1800" dirty="0">
              <a:latin typeface="Bookman Old Style" panose="02050604050505020204" pitchFamily="18" charset="0"/>
            </a:endParaRPr>
          </a:p>
        </p:txBody>
      </p:sp>
    </p:spTree>
    <p:extLst>
      <p:ext uri="{BB962C8B-B14F-4D97-AF65-F5344CB8AC3E}">
        <p14:creationId xmlns:p14="http://schemas.microsoft.com/office/powerpoint/2010/main" val="138535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2CB2-58C4-4129-B440-4F970387CE73}"/>
              </a:ext>
            </a:extLst>
          </p:cNvPr>
          <p:cNvSpPr>
            <a:spLocks noGrp="1"/>
          </p:cNvSpPr>
          <p:nvPr>
            <p:ph type="ctrTitle"/>
          </p:nvPr>
        </p:nvSpPr>
        <p:spPr>
          <a:xfrm>
            <a:off x="2928401" y="457201"/>
            <a:ext cx="8574622" cy="858644"/>
          </a:xfrm>
        </p:spPr>
        <p:txBody>
          <a:bodyPr>
            <a:normAutofit fontScale="90000"/>
          </a:bodyPr>
          <a:lstStyle/>
          <a:p>
            <a:r>
              <a:rPr lang="en-US" dirty="0">
                <a:solidFill>
                  <a:srgbClr val="FF0000"/>
                </a:solidFill>
                <a:latin typeface="Bookman Old Style" panose="02050604050505020204" pitchFamily="18" charset="0"/>
              </a:rPr>
              <a:t>Founding of UNO</a:t>
            </a:r>
            <a:endParaRPr lang="en-IN" dirty="0">
              <a:solidFill>
                <a:srgbClr val="FF0000"/>
              </a:solidFill>
              <a:latin typeface="Bookman Old Style" panose="02050604050505020204" pitchFamily="18" charset="0"/>
            </a:endParaRPr>
          </a:p>
        </p:txBody>
      </p:sp>
      <p:sp>
        <p:nvSpPr>
          <p:cNvPr id="3" name="Subtitle 2">
            <a:extLst>
              <a:ext uri="{FF2B5EF4-FFF2-40B4-BE49-F238E27FC236}">
                <a16:creationId xmlns:a16="http://schemas.microsoft.com/office/drawing/2014/main" id="{0256434C-A17D-4550-8274-18BD6C7A2F6F}"/>
              </a:ext>
            </a:extLst>
          </p:cNvPr>
          <p:cNvSpPr>
            <a:spLocks noGrp="1"/>
          </p:cNvSpPr>
          <p:nvPr>
            <p:ph type="subTitle" idx="1"/>
          </p:nvPr>
        </p:nvSpPr>
        <p:spPr>
          <a:xfrm>
            <a:off x="3802566" y="1616927"/>
            <a:ext cx="7883911" cy="4995746"/>
          </a:xfrm>
        </p:spPr>
        <p:txBody>
          <a:bodyPr>
            <a:normAutofit fontScale="77500" lnSpcReduction="20000"/>
          </a:bodyPr>
          <a:lstStyle/>
          <a:p>
            <a:pPr algn="just"/>
            <a:r>
              <a:rPr lang="en-US" dirty="0">
                <a:latin typeface="Bookman Old Style" panose="02050604050505020204" pitchFamily="18" charset="0"/>
              </a:rPr>
              <a:t>1. </a:t>
            </a:r>
            <a:r>
              <a:rPr lang="en-US" dirty="0">
                <a:solidFill>
                  <a:srgbClr val="00B050"/>
                </a:solidFill>
                <a:latin typeface="Bookman Old Style" panose="02050604050505020204" pitchFamily="18" charset="0"/>
              </a:rPr>
              <a:t>1941August</a:t>
            </a:r>
            <a:r>
              <a:rPr lang="en-US" dirty="0">
                <a:latin typeface="Bookman Old Style" panose="02050604050505020204" pitchFamily="18" charset="0"/>
              </a:rPr>
              <a:t>: Signing of the Atlantic Charter by the US President Franklin D. Roosevelt and British PM Winston S. Churchill</a:t>
            </a:r>
          </a:p>
          <a:p>
            <a:pPr algn="just"/>
            <a:r>
              <a:rPr lang="en-US" dirty="0">
                <a:latin typeface="Bookman Old Style" panose="02050604050505020204" pitchFamily="18" charset="0"/>
              </a:rPr>
              <a:t> 2. </a:t>
            </a:r>
            <a:r>
              <a:rPr lang="en-US" dirty="0">
                <a:solidFill>
                  <a:srgbClr val="00B050"/>
                </a:solidFill>
                <a:latin typeface="Bookman Old Style" panose="02050604050505020204" pitchFamily="18" charset="0"/>
              </a:rPr>
              <a:t>1942 January</a:t>
            </a:r>
            <a:r>
              <a:rPr lang="en-US" dirty="0">
                <a:latin typeface="Bookman Old Style" panose="02050604050505020204" pitchFamily="18" charset="0"/>
              </a:rPr>
              <a:t>: 26 Allied nations fighting against the Axis Powers meet in Washington, D.C., to support the Atlantic Charter and sign the ‘Declaration by United Nations’ </a:t>
            </a:r>
          </a:p>
          <a:p>
            <a:pPr algn="just"/>
            <a:r>
              <a:rPr lang="en-US" dirty="0">
                <a:latin typeface="Bookman Old Style" panose="02050604050505020204" pitchFamily="18" charset="0"/>
              </a:rPr>
              <a:t>3. </a:t>
            </a:r>
            <a:r>
              <a:rPr lang="en-US" dirty="0">
                <a:solidFill>
                  <a:srgbClr val="00B050"/>
                </a:solidFill>
                <a:latin typeface="Bookman Old Style" panose="02050604050505020204" pitchFamily="18" charset="0"/>
              </a:rPr>
              <a:t>1943 December</a:t>
            </a:r>
            <a:r>
              <a:rPr lang="en-US" dirty="0">
                <a:latin typeface="Bookman Old Style" panose="02050604050505020204" pitchFamily="18" charset="0"/>
              </a:rPr>
              <a:t>: Tehran Conference Declaration of the Three Powers (US, Britain and Soviet Union)</a:t>
            </a:r>
          </a:p>
          <a:p>
            <a:pPr algn="just"/>
            <a:r>
              <a:rPr lang="en-US" dirty="0">
                <a:latin typeface="Bookman Old Style" panose="02050604050505020204" pitchFamily="18" charset="0"/>
              </a:rPr>
              <a:t> 4</a:t>
            </a:r>
            <a:r>
              <a:rPr lang="en-US" dirty="0">
                <a:solidFill>
                  <a:srgbClr val="00B050"/>
                </a:solidFill>
                <a:latin typeface="Bookman Old Style" panose="02050604050505020204" pitchFamily="18" charset="0"/>
              </a:rPr>
              <a:t>. 1945 February</a:t>
            </a:r>
            <a:r>
              <a:rPr lang="en-US" dirty="0">
                <a:latin typeface="Bookman Old Style" panose="02050604050505020204" pitchFamily="18" charset="0"/>
              </a:rPr>
              <a:t>: Yalta Conference of the ‘Big Three’ (Roosevelt, Churchill and Stalin) decides to organize a United Nations conference on the proposed world organization</a:t>
            </a:r>
          </a:p>
          <a:p>
            <a:pPr algn="just"/>
            <a:r>
              <a:rPr lang="en-US" dirty="0">
                <a:latin typeface="Bookman Old Style" panose="02050604050505020204" pitchFamily="18" charset="0"/>
              </a:rPr>
              <a:t> 5. </a:t>
            </a:r>
            <a:r>
              <a:rPr lang="en-US" dirty="0">
                <a:solidFill>
                  <a:srgbClr val="00B050"/>
                </a:solidFill>
                <a:latin typeface="Bookman Old Style" panose="02050604050505020204" pitchFamily="18" charset="0"/>
              </a:rPr>
              <a:t>April-May</a:t>
            </a:r>
            <a:r>
              <a:rPr lang="en-US" dirty="0">
                <a:latin typeface="Bookman Old Style" panose="02050604050505020204" pitchFamily="18" charset="0"/>
              </a:rPr>
              <a:t>: The 2-month long United Nations Conference on International Organization at San Francisco </a:t>
            </a:r>
          </a:p>
          <a:p>
            <a:pPr algn="just"/>
            <a:r>
              <a:rPr lang="en-US" dirty="0">
                <a:latin typeface="Bookman Old Style" panose="02050604050505020204" pitchFamily="18" charset="0"/>
              </a:rPr>
              <a:t>6. </a:t>
            </a:r>
            <a:r>
              <a:rPr lang="en-US" dirty="0">
                <a:solidFill>
                  <a:srgbClr val="00B050"/>
                </a:solidFill>
                <a:latin typeface="Bookman Old Style" panose="02050604050505020204" pitchFamily="18" charset="0"/>
              </a:rPr>
              <a:t>1945  June 26</a:t>
            </a:r>
            <a:r>
              <a:rPr lang="en-US" dirty="0">
                <a:latin typeface="Bookman Old Style" panose="02050604050505020204" pitchFamily="18" charset="0"/>
              </a:rPr>
              <a:t>: Signing of the UN Charter by 50 nations (Poland signed on October 15; so the UN has 51 original founding members) </a:t>
            </a:r>
          </a:p>
          <a:p>
            <a:pPr algn="just"/>
            <a:r>
              <a:rPr lang="en-US" dirty="0">
                <a:latin typeface="Bookman Old Style" panose="02050604050505020204" pitchFamily="18" charset="0"/>
              </a:rPr>
              <a:t>7. </a:t>
            </a:r>
            <a:r>
              <a:rPr lang="en-US" dirty="0">
                <a:solidFill>
                  <a:srgbClr val="00B050"/>
                </a:solidFill>
                <a:latin typeface="Bookman Old Style" panose="02050604050505020204" pitchFamily="18" charset="0"/>
              </a:rPr>
              <a:t>1945 October 24</a:t>
            </a:r>
            <a:r>
              <a:rPr lang="en-US" dirty="0">
                <a:latin typeface="Bookman Old Style" panose="02050604050505020204" pitchFamily="18" charset="0"/>
              </a:rPr>
              <a:t>: the UN was founded (hence October 24 is celebrated as UN Day)</a:t>
            </a:r>
          </a:p>
          <a:p>
            <a:pPr algn="just"/>
            <a:r>
              <a:rPr lang="en-US" dirty="0">
                <a:latin typeface="Bookman Old Style" panose="02050604050505020204" pitchFamily="18" charset="0"/>
              </a:rPr>
              <a:t> 8. </a:t>
            </a:r>
            <a:r>
              <a:rPr lang="en-US" dirty="0">
                <a:solidFill>
                  <a:srgbClr val="00B050"/>
                </a:solidFill>
                <a:latin typeface="Bookman Old Style" panose="02050604050505020204" pitchFamily="18" charset="0"/>
              </a:rPr>
              <a:t>1945 October 30</a:t>
            </a:r>
            <a:r>
              <a:rPr lang="en-US" dirty="0">
                <a:latin typeface="Bookman Old Style" panose="02050604050505020204" pitchFamily="18" charset="0"/>
              </a:rPr>
              <a:t>: India joins the UN </a:t>
            </a:r>
            <a:endParaRPr lang="en-IN" dirty="0"/>
          </a:p>
        </p:txBody>
      </p:sp>
    </p:spTree>
    <p:extLst>
      <p:ext uri="{BB962C8B-B14F-4D97-AF65-F5344CB8AC3E}">
        <p14:creationId xmlns:p14="http://schemas.microsoft.com/office/powerpoint/2010/main" val="3931214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A2FBC-A697-4170-AE22-7EFEEA64B478}"/>
              </a:ext>
            </a:extLst>
          </p:cNvPr>
          <p:cNvSpPr>
            <a:spLocks noGrp="1"/>
          </p:cNvSpPr>
          <p:nvPr>
            <p:ph type="title"/>
          </p:nvPr>
        </p:nvSpPr>
        <p:spPr/>
        <p:txBody>
          <a:bodyPr/>
          <a:lstStyle/>
          <a:p>
            <a:r>
              <a:rPr lang="en-US" dirty="0">
                <a:solidFill>
                  <a:srgbClr val="FF0000"/>
                </a:solidFill>
                <a:latin typeface="Bookman Old Style" panose="02050604050505020204" pitchFamily="18" charset="0"/>
              </a:rPr>
              <a:t>Organs of UNO</a:t>
            </a:r>
            <a:endParaRPr lang="en-IN" dirty="0">
              <a:solidFill>
                <a:srgbClr val="FF0000"/>
              </a:solidFill>
              <a:latin typeface="Bookman Old Style" panose="02050604050505020204" pitchFamily="18" charset="0"/>
            </a:endParaRPr>
          </a:p>
        </p:txBody>
      </p:sp>
      <p:sp>
        <p:nvSpPr>
          <p:cNvPr id="3" name="Content Placeholder 2">
            <a:extLst>
              <a:ext uri="{FF2B5EF4-FFF2-40B4-BE49-F238E27FC236}">
                <a16:creationId xmlns:a16="http://schemas.microsoft.com/office/drawing/2014/main" id="{986AFF32-8013-47FB-9FE0-AB4583383141}"/>
              </a:ext>
            </a:extLst>
          </p:cNvPr>
          <p:cNvSpPr>
            <a:spLocks noGrp="1"/>
          </p:cNvSpPr>
          <p:nvPr>
            <p:ph idx="1"/>
          </p:nvPr>
        </p:nvSpPr>
        <p:spPr>
          <a:xfrm>
            <a:off x="1484310" y="1237785"/>
            <a:ext cx="10018713" cy="4070195"/>
          </a:xfrm>
        </p:spPr>
        <p:txBody>
          <a:bodyPr/>
          <a:lstStyle/>
          <a:p>
            <a:pPr marL="0" indent="0">
              <a:buNone/>
            </a:pPr>
            <a:r>
              <a:rPr lang="en-US" sz="1800" dirty="0">
                <a:latin typeface="Bookman Old Style" panose="02050604050505020204" pitchFamily="18" charset="0"/>
              </a:rPr>
              <a:t>       Main organs of the UN are </a:t>
            </a:r>
          </a:p>
          <a:p>
            <a:r>
              <a:rPr lang="en-US" sz="1800" dirty="0">
                <a:latin typeface="Bookman Old Style" panose="02050604050505020204" pitchFamily="18" charset="0"/>
              </a:rPr>
              <a:t>1. the General Assembly </a:t>
            </a:r>
          </a:p>
          <a:p>
            <a:r>
              <a:rPr lang="en-US" sz="1800" dirty="0">
                <a:latin typeface="Bookman Old Style" panose="02050604050505020204" pitchFamily="18" charset="0"/>
              </a:rPr>
              <a:t>2. the Security Council </a:t>
            </a:r>
          </a:p>
          <a:p>
            <a:r>
              <a:rPr lang="en-US" sz="1800" dirty="0">
                <a:latin typeface="Bookman Old Style" panose="02050604050505020204" pitchFamily="18" charset="0"/>
              </a:rPr>
              <a:t>3. the Economic and Social Council</a:t>
            </a:r>
          </a:p>
          <a:p>
            <a:r>
              <a:rPr lang="en-US" sz="1800" dirty="0">
                <a:latin typeface="Bookman Old Style" panose="02050604050505020204" pitchFamily="18" charset="0"/>
              </a:rPr>
              <a:t>4. the Trusteeship Council</a:t>
            </a:r>
          </a:p>
          <a:p>
            <a:r>
              <a:rPr lang="en-US" sz="1800" dirty="0">
                <a:latin typeface="Bookman Old Style" panose="02050604050505020204" pitchFamily="18" charset="0"/>
              </a:rPr>
              <a:t>5. the International Court of Justice (ICJ)</a:t>
            </a:r>
          </a:p>
          <a:p>
            <a:r>
              <a:rPr lang="en-US" sz="1800" dirty="0">
                <a:latin typeface="Bookman Old Style" panose="02050604050505020204" pitchFamily="18" charset="0"/>
              </a:rPr>
              <a:t>6. the UN Secretariat</a:t>
            </a:r>
            <a:r>
              <a:rPr lang="en-US" dirty="0"/>
              <a:t>.	</a:t>
            </a:r>
            <a:endParaRPr lang="en-IN" dirty="0"/>
          </a:p>
        </p:txBody>
      </p:sp>
    </p:spTree>
    <p:extLst>
      <p:ext uri="{BB962C8B-B14F-4D97-AF65-F5344CB8AC3E}">
        <p14:creationId xmlns:p14="http://schemas.microsoft.com/office/powerpoint/2010/main" val="1774810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DFCBD-7DC0-4FBC-A57F-3A2E2EC1BB86}"/>
              </a:ext>
            </a:extLst>
          </p:cNvPr>
          <p:cNvSpPr>
            <a:spLocks noGrp="1"/>
          </p:cNvSpPr>
          <p:nvPr>
            <p:ph type="title"/>
          </p:nvPr>
        </p:nvSpPr>
        <p:spPr/>
        <p:txBody>
          <a:bodyPr/>
          <a:lstStyle/>
          <a:p>
            <a:r>
              <a:rPr lang="en-US" dirty="0">
                <a:solidFill>
                  <a:srgbClr val="FF0000"/>
                </a:solidFill>
                <a:latin typeface="Bookman Old Style" panose="02050604050505020204" pitchFamily="18" charset="0"/>
              </a:rPr>
              <a:t>General Assembly</a:t>
            </a:r>
            <a:endParaRPr lang="en-IN" dirty="0">
              <a:solidFill>
                <a:srgbClr val="FF0000"/>
              </a:solidFill>
            </a:endParaRPr>
          </a:p>
        </p:txBody>
      </p:sp>
      <p:sp>
        <p:nvSpPr>
          <p:cNvPr id="3" name="Content Placeholder 2">
            <a:extLst>
              <a:ext uri="{FF2B5EF4-FFF2-40B4-BE49-F238E27FC236}">
                <a16:creationId xmlns:a16="http://schemas.microsoft.com/office/drawing/2014/main" id="{E42686A8-298C-4D39-9F38-B0E6153CF2C9}"/>
              </a:ext>
            </a:extLst>
          </p:cNvPr>
          <p:cNvSpPr>
            <a:spLocks noGrp="1"/>
          </p:cNvSpPr>
          <p:nvPr>
            <p:ph idx="1"/>
          </p:nvPr>
        </p:nvSpPr>
        <p:spPr>
          <a:xfrm>
            <a:off x="1484310" y="2051825"/>
            <a:ext cx="10018713" cy="3739376"/>
          </a:xfrm>
        </p:spPr>
        <p:txBody>
          <a:bodyPr>
            <a:normAutofit fontScale="92500" lnSpcReduction="10000"/>
          </a:bodyPr>
          <a:lstStyle/>
          <a:p>
            <a:r>
              <a:rPr lang="en-US" dirty="0">
                <a:latin typeface="Bookman Old Style" panose="02050604050505020204" pitchFamily="18" charset="0"/>
              </a:rPr>
              <a:t>The General Assembly is the main deliberative, policymaking and representative organ of the UN.</a:t>
            </a:r>
          </a:p>
          <a:p>
            <a:r>
              <a:rPr lang="en-US" dirty="0">
                <a:latin typeface="Bookman Old Style" panose="02050604050505020204" pitchFamily="18" charset="0"/>
              </a:rPr>
              <a:t> All 193 Member States of the UN are represented in the General Assembly, making it the only UN body with universal representation.</a:t>
            </a:r>
          </a:p>
          <a:p>
            <a:r>
              <a:rPr lang="en-US" dirty="0">
                <a:latin typeface="Bookman Old Style" panose="02050604050505020204" pitchFamily="18" charset="0"/>
              </a:rPr>
              <a:t> Each year, in September, the full UN membership meets in the General Assembly Hall in New York for the annual General Assembly session, and general debate, which many heads of state attend and address. </a:t>
            </a:r>
          </a:p>
          <a:p>
            <a:r>
              <a:rPr lang="en-US" dirty="0">
                <a:latin typeface="Bookman Old Style" panose="02050604050505020204" pitchFamily="18" charset="0"/>
              </a:rPr>
              <a:t>Decisions on important questions, such as those on peace and security, admission of new members and budgetary matters, require a two-thirds majority of the General Assembly.</a:t>
            </a:r>
          </a:p>
          <a:p>
            <a:r>
              <a:rPr lang="en-US" dirty="0">
                <a:latin typeface="Bookman Old Style" panose="02050604050505020204" pitchFamily="18" charset="0"/>
              </a:rPr>
              <a:t> Decisions on other questions are by simple majority.</a:t>
            </a:r>
            <a:endParaRPr lang="en-IN" dirty="0">
              <a:latin typeface="Bookman Old Style" panose="02050604050505020204" pitchFamily="18" charset="0"/>
            </a:endParaRPr>
          </a:p>
        </p:txBody>
      </p:sp>
    </p:spTree>
    <p:extLst>
      <p:ext uri="{BB962C8B-B14F-4D97-AF65-F5344CB8AC3E}">
        <p14:creationId xmlns:p14="http://schemas.microsoft.com/office/powerpoint/2010/main" val="337700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CE30-9FD3-4B7D-80DE-46D431316642}"/>
              </a:ext>
            </a:extLst>
          </p:cNvPr>
          <p:cNvSpPr>
            <a:spLocks noGrp="1"/>
          </p:cNvSpPr>
          <p:nvPr>
            <p:ph type="title"/>
          </p:nvPr>
        </p:nvSpPr>
        <p:spPr/>
        <p:txBody>
          <a:bodyPr/>
          <a:lstStyle/>
          <a:p>
            <a:r>
              <a:rPr lang="en-US" dirty="0">
                <a:solidFill>
                  <a:srgbClr val="FF0000"/>
                </a:solidFill>
              </a:rPr>
              <a:t>Security Council</a:t>
            </a:r>
            <a:endParaRPr lang="en-IN" dirty="0">
              <a:solidFill>
                <a:srgbClr val="FF0000"/>
              </a:solidFill>
            </a:endParaRPr>
          </a:p>
        </p:txBody>
      </p:sp>
      <p:sp>
        <p:nvSpPr>
          <p:cNvPr id="3" name="Content Placeholder 2">
            <a:extLst>
              <a:ext uri="{FF2B5EF4-FFF2-40B4-BE49-F238E27FC236}">
                <a16:creationId xmlns:a16="http://schemas.microsoft.com/office/drawing/2014/main" id="{D284A1E2-3433-4500-9541-70406D058A0C}"/>
              </a:ext>
            </a:extLst>
          </p:cNvPr>
          <p:cNvSpPr>
            <a:spLocks noGrp="1"/>
          </p:cNvSpPr>
          <p:nvPr>
            <p:ph idx="1"/>
          </p:nvPr>
        </p:nvSpPr>
        <p:spPr>
          <a:xfrm>
            <a:off x="1484310" y="1984917"/>
            <a:ext cx="10018713" cy="3806283"/>
          </a:xfrm>
        </p:spPr>
        <p:txBody>
          <a:bodyPr>
            <a:normAutofit/>
          </a:bodyPr>
          <a:lstStyle/>
          <a:p>
            <a:r>
              <a:rPr lang="en-US" dirty="0">
                <a:latin typeface="Bookman Old Style" panose="02050604050505020204" pitchFamily="18" charset="0"/>
              </a:rPr>
              <a:t>It has primary responsibility, under the UN Charter, for the maintenance of international peace and security.</a:t>
            </a:r>
          </a:p>
          <a:p>
            <a:r>
              <a:rPr lang="en-US" dirty="0">
                <a:latin typeface="Bookman Old Style" panose="02050604050505020204" pitchFamily="18" charset="0"/>
              </a:rPr>
              <a:t> The Security Council is made up of fifteen member states, consisting of five permanent members—China, France, Russia, the United Kingdom, and the United States—and ten non-permanent members elected for two-year terms by the General Assembly on a regional basis. </a:t>
            </a:r>
          </a:p>
          <a:p>
            <a:r>
              <a:rPr lang="en-US" dirty="0">
                <a:latin typeface="Bookman Old Style" panose="02050604050505020204" pitchFamily="18" charset="0"/>
              </a:rPr>
              <a:t>"Veto power" refers to the power of the permanent member to veto (Reject) any resolution of Security Council.</a:t>
            </a:r>
          </a:p>
          <a:p>
            <a:r>
              <a:rPr lang="en-US" dirty="0">
                <a:latin typeface="Bookman Old Style" panose="02050604050505020204" pitchFamily="18" charset="0"/>
              </a:rPr>
              <a:t> The unconditional veto possessed by the five governments has been seen as the most undemocratic character of the UN</a:t>
            </a:r>
            <a:r>
              <a:rPr lang="en-US" dirty="0"/>
              <a:t>.</a:t>
            </a:r>
            <a:endParaRPr lang="en-IN" dirty="0"/>
          </a:p>
        </p:txBody>
      </p:sp>
    </p:spTree>
    <p:extLst>
      <p:ext uri="{BB962C8B-B14F-4D97-AF65-F5344CB8AC3E}">
        <p14:creationId xmlns:p14="http://schemas.microsoft.com/office/powerpoint/2010/main" val="385109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DE909-0221-4C2C-A93B-6C6888DEC5D5}"/>
              </a:ext>
            </a:extLst>
          </p:cNvPr>
          <p:cNvSpPr>
            <a:spLocks noGrp="1"/>
          </p:cNvSpPr>
          <p:nvPr>
            <p:ph type="title"/>
          </p:nvPr>
        </p:nvSpPr>
        <p:spPr/>
        <p:txBody>
          <a:bodyPr/>
          <a:lstStyle/>
          <a:p>
            <a:r>
              <a:rPr lang="en-US" dirty="0">
                <a:solidFill>
                  <a:srgbClr val="FF0000"/>
                </a:solidFill>
              </a:rPr>
              <a:t>Economic and Social Council (ECOSOC)</a:t>
            </a:r>
            <a:endParaRPr lang="en-IN" dirty="0">
              <a:solidFill>
                <a:srgbClr val="FF0000"/>
              </a:solidFill>
            </a:endParaRPr>
          </a:p>
        </p:txBody>
      </p:sp>
      <p:sp>
        <p:nvSpPr>
          <p:cNvPr id="3" name="Content Placeholder 2">
            <a:extLst>
              <a:ext uri="{FF2B5EF4-FFF2-40B4-BE49-F238E27FC236}">
                <a16:creationId xmlns:a16="http://schemas.microsoft.com/office/drawing/2014/main" id="{9D3E2BFC-4FAC-4A0A-AC87-AEDBE2AA1B9E}"/>
              </a:ext>
            </a:extLst>
          </p:cNvPr>
          <p:cNvSpPr>
            <a:spLocks noGrp="1"/>
          </p:cNvSpPr>
          <p:nvPr>
            <p:ph idx="1"/>
          </p:nvPr>
        </p:nvSpPr>
        <p:spPr>
          <a:xfrm>
            <a:off x="1484310" y="2051825"/>
            <a:ext cx="10018713" cy="3739376"/>
          </a:xfrm>
        </p:spPr>
        <p:txBody>
          <a:bodyPr>
            <a:normAutofit fontScale="92500" lnSpcReduction="10000"/>
          </a:bodyPr>
          <a:lstStyle/>
          <a:p>
            <a:r>
              <a:rPr lang="en-US" dirty="0">
                <a:latin typeface="Bookman Old Style" panose="02050604050505020204" pitchFamily="18" charset="0"/>
              </a:rPr>
              <a:t>It has 54 Members, elected by the General Assembly for overlapping three-year terms. </a:t>
            </a:r>
          </a:p>
          <a:p>
            <a:r>
              <a:rPr lang="en-US" dirty="0">
                <a:latin typeface="Bookman Old Style" panose="02050604050505020204" pitchFamily="18" charset="0"/>
              </a:rPr>
              <a:t>It is the United Nations’ central platform for reflection, debate, and innovative thinking on sustainable development. </a:t>
            </a:r>
          </a:p>
          <a:p>
            <a:r>
              <a:rPr lang="en-US" dirty="0">
                <a:latin typeface="Bookman Old Style" panose="02050604050505020204" pitchFamily="18" charset="0"/>
              </a:rPr>
              <a:t>Each year, ECOSOC structures its work around an annual theme of global importance to sustainable development.</a:t>
            </a:r>
          </a:p>
          <a:p>
            <a:r>
              <a:rPr lang="en-US" dirty="0">
                <a:latin typeface="Bookman Old Style" panose="02050604050505020204" pitchFamily="18" charset="0"/>
              </a:rPr>
              <a:t> This ensures focused attention, among ECOSOC’s array of partners, and throughout the UN development system.</a:t>
            </a:r>
          </a:p>
          <a:p>
            <a:r>
              <a:rPr lang="en-US" dirty="0">
                <a:latin typeface="Bookman Old Style" panose="02050604050505020204" pitchFamily="18" charset="0"/>
              </a:rPr>
              <a:t> It coordinates the work of the 14 UN specialized agencies, ten functional commissions and five regional commissions, receives reports from nine UN funds and programs and issues policy recommendations to the UN system and to Member States</a:t>
            </a:r>
            <a:r>
              <a:rPr lang="en-US" dirty="0"/>
              <a:t>. </a:t>
            </a:r>
            <a:endParaRPr lang="en-IN" dirty="0"/>
          </a:p>
        </p:txBody>
      </p:sp>
    </p:spTree>
    <p:extLst>
      <p:ext uri="{BB962C8B-B14F-4D97-AF65-F5344CB8AC3E}">
        <p14:creationId xmlns:p14="http://schemas.microsoft.com/office/powerpoint/2010/main" val="146781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25A1-B2CD-4036-94B0-DD34B8F8AD6B}"/>
              </a:ext>
            </a:extLst>
          </p:cNvPr>
          <p:cNvSpPr>
            <a:spLocks noGrp="1"/>
          </p:cNvSpPr>
          <p:nvPr>
            <p:ph type="title"/>
          </p:nvPr>
        </p:nvSpPr>
        <p:spPr/>
        <p:txBody>
          <a:bodyPr/>
          <a:lstStyle/>
          <a:p>
            <a:r>
              <a:rPr lang="en-IN" dirty="0">
                <a:solidFill>
                  <a:srgbClr val="FF0000"/>
                </a:solidFill>
              </a:rPr>
              <a:t>Trusteeship Council</a:t>
            </a:r>
          </a:p>
        </p:txBody>
      </p:sp>
      <p:sp>
        <p:nvSpPr>
          <p:cNvPr id="3" name="Content Placeholder 2">
            <a:extLst>
              <a:ext uri="{FF2B5EF4-FFF2-40B4-BE49-F238E27FC236}">
                <a16:creationId xmlns:a16="http://schemas.microsoft.com/office/drawing/2014/main" id="{C272ED0A-9BF7-4125-B07F-740C37B2BB8F}"/>
              </a:ext>
            </a:extLst>
          </p:cNvPr>
          <p:cNvSpPr>
            <a:spLocks noGrp="1"/>
          </p:cNvSpPr>
          <p:nvPr>
            <p:ph idx="1"/>
          </p:nvPr>
        </p:nvSpPr>
        <p:spPr>
          <a:xfrm>
            <a:off x="1484310" y="2107581"/>
            <a:ext cx="10018713" cy="3683620"/>
          </a:xfrm>
        </p:spPr>
        <p:txBody>
          <a:bodyPr>
            <a:normAutofit/>
          </a:bodyPr>
          <a:lstStyle/>
          <a:p>
            <a:pPr algn="just"/>
            <a:r>
              <a:rPr lang="en-US" dirty="0">
                <a:latin typeface="Bookman Old Style" panose="02050604050505020204" pitchFamily="18" charset="0"/>
              </a:rPr>
              <a:t>It was established in 1945 by the UN Charter, under Chapter XIII. </a:t>
            </a:r>
          </a:p>
          <a:p>
            <a:pPr algn="just"/>
            <a:r>
              <a:rPr lang="en-US" dirty="0">
                <a:latin typeface="Bookman Old Style" panose="02050604050505020204" pitchFamily="18" charset="0"/>
              </a:rPr>
              <a:t>Trust territory is a non-self-governing territory placed under an administrative authority by the Trusteeship Council of the United Nations.</a:t>
            </a:r>
          </a:p>
          <a:p>
            <a:pPr algn="just"/>
            <a:r>
              <a:rPr lang="en-US" dirty="0">
                <a:latin typeface="Bookman Old Style" panose="02050604050505020204" pitchFamily="18" charset="0"/>
              </a:rPr>
              <a:t> A League of Nations mandate was a legal status for certain territories transferred from the control of one country to another following World War I, or the legal instruments that contained the internationally agreed-upon terms for administering the territory on behalf of the League of Nations.</a:t>
            </a:r>
          </a:p>
          <a:p>
            <a:pPr algn="just"/>
            <a:r>
              <a:rPr lang="en-US" dirty="0">
                <a:latin typeface="Bookman Old Style" panose="02050604050505020204" pitchFamily="18" charset="0"/>
              </a:rPr>
              <a:t>By 1994, all Trust Territories had attained self-government or independence. The Trusteeship Council suspended operation on 1 November 1994</a:t>
            </a:r>
            <a:r>
              <a:rPr lang="en-US" dirty="0"/>
              <a:t>.</a:t>
            </a:r>
            <a:endParaRPr lang="en-IN" dirty="0"/>
          </a:p>
        </p:txBody>
      </p:sp>
    </p:spTree>
    <p:extLst>
      <p:ext uri="{BB962C8B-B14F-4D97-AF65-F5344CB8AC3E}">
        <p14:creationId xmlns:p14="http://schemas.microsoft.com/office/powerpoint/2010/main" val="3343110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56C86-FE34-4922-9FCA-066394629AE8}"/>
              </a:ext>
            </a:extLst>
          </p:cNvPr>
          <p:cNvSpPr>
            <a:spLocks noGrp="1"/>
          </p:cNvSpPr>
          <p:nvPr>
            <p:ph type="title"/>
          </p:nvPr>
        </p:nvSpPr>
        <p:spPr/>
        <p:txBody>
          <a:bodyPr/>
          <a:lstStyle/>
          <a:p>
            <a:r>
              <a:rPr lang="en-US" dirty="0">
                <a:solidFill>
                  <a:srgbClr val="FF0000"/>
                </a:solidFill>
              </a:rPr>
              <a:t>International Court of Justice (ICJ)</a:t>
            </a:r>
            <a:endParaRPr lang="en-IN" dirty="0">
              <a:solidFill>
                <a:srgbClr val="FF0000"/>
              </a:solidFill>
            </a:endParaRPr>
          </a:p>
        </p:txBody>
      </p:sp>
      <p:sp>
        <p:nvSpPr>
          <p:cNvPr id="3" name="Content Placeholder 2">
            <a:extLst>
              <a:ext uri="{FF2B5EF4-FFF2-40B4-BE49-F238E27FC236}">
                <a16:creationId xmlns:a16="http://schemas.microsoft.com/office/drawing/2014/main" id="{17FB8D0F-1B32-4DED-8F90-FF4C2C40B64B}"/>
              </a:ext>
            </a:extLst>
          </p:cNvPr>
          <p:cNvSpPr>
            <a:spLocks noGrp="1"/>
          </p:cNvSpPr>
          <p:nvPr>
            <p:ph idx="1"/>
          </p:nvPr>
        </p:nvSpPr>
        <p:spPr>
          <a:xfrm>
            <a:off x="1484310" y="1828801"/>
            <a:ext cx="10018713" cy="3962400"/>
          </a:xfrm>
        </p:spPr>
        <p:txBody>
          <a:bodyPr/>
          <a:lstStyle/>
          <a:p>
            <a:r>
              <a:rPr lang="en-US" dirty="0">
                <a:latin typeface="Bookman Old Style" panose="02050604050505020204" pitchFamily="18" charset="0"/>
              </a:rPr>
              <a:t>The International Court of Justice is the principal judicial organ of the United Nations. </a:t>
            </a:r>
          </a:p>
          <a:p>
            <a:r>
              <a:rPr lang="en-US" dirty="0">
                <a:latin typeface="Bookman Old Style" panose="02050604050505020204" pitchFamily="18" charset="0"/>
              </a:rPr>
              <a:t> It was established in June 1945 by the Charter of the United Nations and began work in April 1946.</a:t>
            </a:r>
          </a:p>
          <a:p>
            <a:r>
              <a:rPr lang="en-US" dirty="0">
                <a:latin typeface="Bookman Old Style" panose="02050604050505020204" pitchFamily="18" charset="0"/>
              </a:rPr>
              <a:t> The ICJ is the successor of the Permanent Court of International Justice (PCIJ), which was established by the League of Nations in 1920.</a:t>
            </a:r>
            <a:endParaRPr lang="en-IN" dirty="0">
              <a:latin typeface="Bookman Old Style" panose="02050604050505020204" pitchFamily="18" charset="0"/>
            </a:endParaRPr>
          </a:p>
        </p:txBody>
      </p:sp>
    </p:spTree>
    <p:extLst>
      <p:ext uri="{BB962C8B-B14F-4D97-AF65-F5344CB8AC3E}">
        <p14:creationId xmlns:p14="http://schemas.microsoft.com/office/powerpoint/2010/main" val="38505381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82</TotalTime>
  <Words>1003</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Bookman Old Style</vt:lpstr>
      <vt:lpstr>Calibri</vt:lpstr>
      <vt:lpstr>Century Gothic</vt:lpstr>
      <vt:lpstr>Wingdings 3</vt:lpstr>
      <vt:lpstr>Ion</vt:lpstr>
      <vt:lpstr>PowerPoint Presentation</vt:lpstr>
      <vt:lpstr>Introduction</vt:lpstr>
      <vt:lpstr>Founding of UNO</vt:lpstr>
      <vt:lpstr>Organs of UNO</vt:lpstr>
      <vt:lpstr>General Assembly</vt:lpstr>
      <vt:lpstr>Security Council</vt:lpstr>
      <vt:lpstr>Economic and Social Council (ECOSOC)</vt:lpstr>
      <vt:lpstr>Trusteeship Council</vt:lpstr>
      <vt:lpstr>International Court of Justice (ICJ)</vt:lpstr>
      <vt:lpstr>Secretariat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Chavanpatil</dc:creator>
  <cp:lastModifiedBy>Swati Chavanpatil</cp:lastModifiedBy>
  <cp:revision>11</cp:revision>
  <dcterms:created xsi:type="dcterms:W3CDTF">2022-05-20T15:55:30Z</dcterms:created>
  <dcterms:modified xsi:type="dcterms:W3CDTF">2022-05-20T19:42:49Z</dcterms:modified>
</cp:coreProperties>
</file>