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0"/>
  </p:notesMasterIdLst>
  <p:sldIdLst>
    <p:sldId id="256" r:id="rId3"/>
    <p:sldId id="283" r:id="rId4"/>
    <p:sldId id="284" r:id="rId5"/>
    <p:sldId id="257" r:id="rId6"/>
    <p:sldId id="285" r:id="rId7"/>
    <p:sldId id="286" r:id="rId8"/>
    <p:sldId id="287" r:id="rId9"/>
    <p:sldId id="258" r:id="rId10"/>
    <p:sldId id="288" r:id="rId11"/>
    <p:sldId id="259" r:id="rId12"/>
    <p:sldId id="290" r:id="rId13"/>
    <p:sldId id="291" r:id="rId14"/>
    <p:sldId id="292" r:id="rId15"/>
    <p:sldId id="293" r:id="rId16"/>
    <p:sldId id="297" r:id="rId17"/>
    <p:sldId id="295" r:id="rId18"/>
    <p:sldId id="296" r:id="rId19"/>
    <p:sldId id="260" r:id="rId20"/>
    <p:sldId id="261" r:id="rId21"/>
    <p:sldId id="262" r:id="rId22"/>
    <p:sldId id="263" r:id="rId23"/>
    <p:sldId id="264" r:id="rId24"/>
    <p:sldId id="266" r:id="rId25"/>
    <p:sldId id="267" r:id="rId26"/>
    <p:sldId id="268" r:id="rId27"/>
    <p:sldId id="269" r:id="rId28"/>
    <p:sldId id="270" r:id="rId29"/>
    <p:sldId id="271" r:id="rId30"/>
    <p:sldId id="272" r:id="rId31"/>
    <p:sldId id="273" r:id="rId32"/>
    <p:sldId id="274" r:id="rId33"/>
    <p:sldId id="298" r:id="rId34"/>
    <p:sldId id="299" r:id="rId35"/>
    <p:sldId id="300" r:id="rId36"/>
    <p:sldId id="301" r:id="rId37"/>
    <p:sldId id="302" r:id="rId38"/>
    <p:sldId id="30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8FF2D3-AE68-40E2-8F8B-04E2647D2B35}" type="datetimeFigureOut">
              <a:rPr lang="en-US" smtClean="0"/>
              <a:pPr/>
              <a:t>10/15/2020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25F206-13B1-4CB9-9717-9A33B9256B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25F206-13B1-4CB9-9717-9A33B9256BF1}"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10/15/2020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10/15/2020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10/15/2020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10/15/2020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10/15/2020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10/15/2020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a:bodyPr>
          <a:lstStyle/>
          <a:p>
            <a:r>
              <a:rPr lang="en-US" b="1" dirty="0" smtClean="0"/>
              <a:t>PART XI </a:t>
            </a:r>
            <a:br>
              <a:rPr lang="en-US" b="1" dirty="0" smtClean="0"/>
            </a:br>
            <a:r>
              <a:rPr lang="en-US" dirty="0" smtClean="0"/>
              <a:t>RELATIONS BETWEEN THE UNION AND THE STATES </a:t>
            </a:r>
            <a:endParaRPr lang="en-US" dirty="0"/>
          </a:p>
        </p:txBody>
      </p:sp>
      <p:sp>
        <p:nvSpPr>
          <p:cNvPr id="3" name="Subtitle 2"/>
          <p:cNvSpPr>
            <a:spLocks noGrp="1"/>
          </p:cNvSpPr>
          <p:nvPr>
            <p:ph type="subTitle" idx="1"/>
          </p:nvPr>
        </p:nvSpPr>
        <p:spPr/>
        <p:txBody>
          <a:bodyPr/>
          <a:lstStyle/>
          <a:p>
            <a:r>
              <a:rPr lang="en-US" dirty="0" smtClean="0"/>
              <a:t>CHAPTER I.—LEGISLATIVE RELATIONS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en-US" b="1" dirty="0" smtClean="0"/>
              <a:t>247. Power of Parliament to provide for the establishment of certain additional courts.—</a:t>
            </a:r>
            <a:r>
              <a:rPr lang="en-US" dirty="0" smtClean="0"/>
              <a:t>Notwithstanding anything in this Chapter, Parliament may by law provide for the establishment of any additional courts for the better administration of laws made by Parliament or of any existing laws with respect to a matter enumerated in the Union List. </a:t>
            </a:r>
          </a:p>
          <a:p>
            <a:endParaRPr lang="en-US" b="1" dirty="0" smtClean="0"/>
          </a:p>
          <a:p>
            <a:r>
              <a:rPr lang="en-US" b="1" dirty="0" smtClean="0"/>
              <a:t>248. Residuary powers of legislation.—(1) Parliament has exclusive power to make any law with respect to any matter not enumerated in the Concurrent List or State List. </a:t>
            </a:r>
          </a:p>
          <a:p>
            <a:r>
              <a:rPr lang="en-US" dirty="0" smtClean="0"/>
              <a:t>(2) Such power shall include the power of making any law imposing a tax not mentioned in either of those Lists.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interpretation of Lists</a:t>
            </a:r>
            <a:endParaRPr lang="en-US" dirty="0"/>
          </a:p>
        </p:txBody>
      </p:sp>
      <p:sp>
        <p:nvSpPr>
          <p:cNvPr id="3" name="Content Placeholder 2"/>
          <p:cNvSpPr>
            <a:spLocks noGrp="1"/>
          </p:cNvSpPr>
          <p:nvPr>
            <p:ph idx="1"/>
          </p:nvPr>
        </p:nvSpPr>
        <p:spPr/>
        <p:txBody>
          <a:bodyPr/>
          <a:lstStyle/>
          <a:p>
            <a:r>
              <a:rPr lang="en-US" dirty="0" smtClean="0"/>
              <a:t>Scientific division of subjects is not possible and questions constantly arise whether a particular subject falls in the sphere of one or the other government. This duty is vested with Supreme Court based on following principles.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Predominance of the Union List</a:t>
            </a:r>
            <a:endParaRPr lang="en-US" dirty="0"/>
          </a:p>
        </p:txBody>
      </p:sp>
      <p:sp>
        <p:nvSpPr>
          <p:cNvPr id="3" name="Content Placeholder 2"/>
          <p:cNvSpPr>
            <a:spLocks noGrp="1"/>
          </p:cNvSpPr>
          <p:nvPr>
            <p:ph idx="1"/>
          </p:nvPr>
        </p:nvSpPr>
        <p:spPr/>
        <p:txBody>
          <a:bodyPr/>
          <a:lstStyle/>
          <a:p>
            <a:r>
              <a:rPr lang="en-US" dirty="0" smtClean="0"/>
              <a:t>In case of overlapping between the Union and the State List, it is the Union List which is to prevail over the state list</a:t>
            </a:r>
          </a:p>
          <a:p>
            <a:r>
              <a:rPr lang="en-US" dirty="0" smtClean="0"/>
              <a:t>In case of between the concurrent list and state List, it is the Concurrent list that shall prevail.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Each Entry to be interpreted broadly</a:t>
            </a:r>
            <a:endParaRPr lang="en-US" dirty="0"/>
          </a:p>
        </p:txBody>
      </p:sp>
      <p:sp>
        <p:nvSpPr>
          <p:cNvPr id="3" name="Content Placeholder 2"/>
          <p:cNvSpPr>
            <a:spLocks noGrp="1"/>
          </p:cNvSpPr>
          <p:nvPr>
            <p:ph idx="1"/>
          </p:nvPr>
        </p:nvSpPr>
        <p:spPr>
          <a:xfrm>
            <a:off x="457200" y="1447800"/>
            <a:ext cx="8476488" cy="4800600"/>
          </a:xfrm>
        </p:spPr>
        <p:txBody>
          <a:bodyPr/>
          <a:lstStyle/>
          <a:p>
            <a:r>
              <a:rPr lang="en-US" dirty="0" smtClean="0"/>
              <a:t>Subject to the overriding predominance of the Union List , entry in the various lists should be interpreted  broadly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Pith and substance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If a law passed by one encroaches upon the field assigned to the other, the Court  will apply the “doctrine of pith and substance’ to determine whether the Legislature concerned was competent to make it.</a:t>
            </a:r>
          </a:p>
          <a:p>
            <a:r>
              <a:rPr lang="en-US" dirty="0" smtClean="0"/>
              <a:t>If the “pith and substance’ of law i.e. the true object of the Legislation or a statute, relates to a matter with the competence of Legislature which enacted it, it should be held to be ‘intra virus’ even though it might incidentally trench on matters not within the competence of Legislature.</a:t>
            </a:r>
          </a:p>
          <a:p>
            <a:r>
              <a:rPr lang="en-US" dirty="0" smtClean="0"/>
              <a:t>In order to ascertain the true character of the legislation, one must have regard to the enactment as a whole, to its object and to the scope and effect of its provision.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State of Bombay v. </a:t>
            </a:r>
            <a:r>
              <a:rPr lang="en-US" sz="3200" dirty="0" err="1" smtClean="0"/>
              <a:t>F.N.Balsara</a:t>
            </a:r>
            <a:r>
              <a:rPr lang="en-US" sz="3200" dirty="0" smtClean="0"/>
              <a:t>, 1951 SC 318</a:t>
            </a:r>
            <a:endParaRPr lang="en-US" sz="3200" dirty="0"/>
          </a:p>
        </p:txBody>
      </p:sp>
      <p:sp>
        <p:nvSpPr>
          <p:cNvPr id="3" name="Content Placeholder 2"/>
          <p:cNvSpPr>
            <a:spLocks noGrp="1"/>
          </p:cNvSpPr>
          <p:nvPr>
            <p:ph idx="1"/>
          </p:nvPr>
        </p:nvSpPr>
        <p:spPr>
          <a:xfrm>
            <a:off x="685800" y="1447800"/>
            <a:ext cx="8247888" cy="4800600"/>
          </a:xfrm>
        </p:spPr>
        <p:txBody>
          <a:bodyPr>
            <a:normAutofit fontScale="85000" lnSpcReduction="20000"/>
          </a:bodyPr>
          <a:lstStyle/>
          <a:p>
            <a:r>
              <a:rPr lang="en-US" dirty="0" smtClean="0"/>
              <a:t>: The Bombay Prohibition Act, which prohibited sale and possession of liquors in the State, was challenged on the ground that it incidentally encroached upon import and export of liquors across custom frontier – a Central subject.</a:t>
            </a:r>
          </a:p>
          <a:p>
            <a:r>
              <a:rPr lang="en-US" dirty="0" smtClean="0"/>
              <a:t> It was contended that the prohibition, purchase, use, possession and sale of liquor will effect its import. </a:t>
            </a:r>
          </a:p>
          <a:p>
            <a:r>
              <a:rPr lang="en-US" dirty="0" smtClean="0"/>
              <a:t>The court held that Act valid because the pith and substance of the Act fell under the State list and not under Union List even though the Act fell under the State List and not under the Union List, even though the act incidentally encroached upon the Union powers of legislation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Colourable Legislation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doctrine is based upon the maxim that ‘you can’t do indirectly what you can’t do directly’. </a:t>
            </a:r>
          </a:p>
          <a:p>
            <a:r>
              <a:rPr lang="en-US" dirty="0" smtClean="0"/>
              <a:t>In these cases the Court will look in the true nature and character of the Legislation and for that its object, purpose or design to make law on a subject is relevant and not its motive. </a:t>
            </a:r>
          </a:p>
          <a:p>
            <a:r>
              <a:rPr lang="en-US" dirty="0" smtClean="0"/>
              <a:t>State of Bihar v. </a:t>
            </a:r>
            <a:r>
              <a:rPr lang="en-US" dirty="0" err="1" smtClean="0"/>
              <a:t>Kameshwar</a:t>
            </a:r>
            <a:r>
              <a:rPr lang="en-US" dirty="0" smtClean="0"/>
              <a:t> Singh AIR 1959 SC 316 is the only case wherein this doctrine applied. In this case the Bihar Land Reforms Act,1950 was held void on the ground that though apparently it purported to lay down principle for determining compensation yet in reality it did not lay down any such principle and thus indirectly sought to deprive the petitioner of any compensation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254. Inconsistency between laws made by Parliament and laws made by the Legislatures of States</a:t>
            </a:r>
            <a:endParaRPr lang="en-US" sz="2400" dirty="0"/>
          </a:p>
        </p:txBody>
      </p:sp>
      <p:sp>
        <p:nvSpPr>
          <p:cNvPr id="3" name="Content Placeholder 2"/>
          <p:cNvSpPr>
            <a:spLocks noGrp="1"/>
          </p:cNvSpPr>
          <p:nvPr>
            <p:ph idx="1"/>
          </p:nvPr>
        </p:nvSpPr>
        <p:spPr>
          <a:xfrm>
            <a:off x="457200" y="1447800"/>
            <a:ext cx="8476488" cy="4800600"/>
          </a:xfrm>
        </p:spPr>
        <p:txBody>
          <a:bodyPr>
            <a:normAutofit fontScale="62500" lnSpcReduction="20000"/>
          </a:bodyPr>
          <a:lstStyle/>
          <a:p>
            <a:r>
              <a:rPr lang="en-US" dirty="0" smtClean="0"/>
              <a:t>(1) If any provision of a law made by the Legislature of a State is repugnant to any provision of a law made by Parliament which Parliament is competent to enact, or to any provision of an existing law with respect to one of the matters enumerated in the Concurrent List, then, subject to the provisions of clause (2), the law made by Parliament, whether passed before or after the law made by the Legislature of such State, or, as the case may be, the existing law, shall prevail and the law made by the Legislature of the State shall, to the extent of the repugnancy, be void</a:t>
            </a:r>
            <a:r>
              <a:rPr lang="en-US" b="1" dirty="0" smtClean="0"/>
              <a:t>. </a:t>
            </a:r>
          </a:p>
          <a:p>
            <a:r>
              <a:rPr lang="en-US" dirty="0" smtClean="0"/>
              <a:t>(2) Where a law made by the Legislature of a State with respect to one of the matters enumerated in the Concurrent List contains any provision repugnant to the provisions of an earlier law made by Parliament or an existing law with respect to that matter, then, the law so made by the Legislature of such State shall, if it has been reserved for the consideration of the President and has received his assent, prevail in that State: </a:t>
            </a:r>
          </a:p>
          <a:p>
            <a:r>
              <a:rPr lang="en-US" dirty="0" smtClean="0"/>
              <a:t>Provided that nothing in this clause shall prevent Parliament from enacting at any time any law with respect to the same matter including a law adding to, amending, varying or repealing the law so made by the Legislature of the State.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rmAutofit fontScale="90000"/>
          </a:bodyPr>
          <a:lstStyle/>
          <a:p>
            <a:r>
              <a:rPr lang="en-US" sz="2800" b="1" dirty="0" smtClean="0"/>
              <a:t>249. Power of Parliament to legislate with respect to a matter in the State List in the national interest</a:t>
            </a:r>
            <a:endParaRPr lang="en-US" sz="2800" dirty="0"/>
          </a:p>
        </p:txBody>
      </p:sp>
      <p:sp>
        <p:nvSpPr>
          <p:cNvPr id="3" name="Content Placeholder 2"/>
          <p:cNvSpPr>
            <a:spLocks noGrp="1"/>
          </p:cNvSpPr>
          <p:nvPr>
            <p:ph idx="1"/>
          </p:nvPr>
        </p:nvSpPr>
        <p:spPr>
          <a:xfrm>
            <a:off x="533400" y="1447800"/>
            <a:ext cx="8400288" cy="4800600"/>
          </a:xfrm>
        </p:spPr>
        <p:txBody>
          <a:bodyPr>
            <a:normAutofit fontScale="55000" lnSpcReduction="20000"/>
          </a:bodyPr>
          <a:lstStyle/>
          <a:p>
            <a:r>
              <a:rPr lang="en-US" b="1" dirty="0" smtClean="0"/>
              <a:t>(1) Notwithstanding anything in the foregoing provisions of this Chapter, if the Council of States has declared by resolution supported by not less than two-thirds of the members present and voting that it is necessary or expedient in the national interest that Parliament should make laws with respect to </a:t>
            </a:r>
          </a:p>
          <a:p>
            <a:r>
              <a:rPr lang="en-US" dirty="0" smtClean="0"/>
              <a:t>any matter enumerated in the State List specified in the resolution, it shall be lawful for Parliament to make laws for the whole or any part of the territory of India with respect to that matter while the resolution remains in force. </a:t>
            </a:r>
          </a:p>
          <a:p>
            <a:r>
              <a:rPr lang="en-US" dirty="0" smtClean="0"/>
              <a:t>(2) A resolution passed under clause (1) shall remain in force for such period not exceeding one year as may be specified therein: </a:t>
            </a:r>
          </a:p>
          <a:p>
            <a:r>
              <a:rPr lang="en-US" dirty="0" smtClean="0"/>
              <a:t>Provided that, if and so often as a resolution approving the continuance in force of any such resolution is passed in the manner provided in clause (1), such resolution shall continue in force for a further period of one year from the date on which under this clause it would otherwise have ceased to be in force. </a:t>
            </a:r>
          </a:p>
          <a:p>
            <a:r>
              <a:rPr lang="en-US" dirty="0" smtClean="0"/>
              <a:t>(3) A law made by Parliament which Parliament would not but for the passing of a resolution under clause (1) have been competent to make shall, to the extent of the incompetency, cease to have effect on the expiration of a period of six months after the resolution has ceased to be in force, except as respects things done or omitted to be done before the expiration of the said period.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Autofit/>
          </a:bodyPr>
          <a:lstStyle/>
          <a:p>
            <a:r>
              <a:rPr lang="en-US" sz="2400" b="1" dirty="0" smtClean="0"/>
              <a:t>250. Power of Parliament to legislate with respect to any matter in the State List if a Proclamation of Emergency is in operation</a:t>
            </a:r>
            <a:endParaRPr lang="en-US" sz="2400" dirty="0"/>
          </a:p>
        </p:txBody>
      </p:sp>
      <p:sp>
        <p:nvSpPr>
          <p:cNvPr id="3" name="Content Placeholder 2"/>
          <p:cNvSpPr>
            <a:spLocks noGrp="1"/>
          </p:cNvSpPr>
          <p:nvPr>
            <p:ph idx="1"/>
          </p:nvPr>
        </p:nvSpPr>
        <p:spPr>
          <a:xfrm>
            <a:off x="685800" y="1447800"/>
            <a:ext cx="8247888" cy="4800600"/>
          </a:xfrm>
        </p:spPr>
        <p:txBody>
          <a:bodyPr>
            <a:normAutofit fontScale="85000" lnSpcReduction="20000"/>
          </a:bodyPr>
          <a:lstStyle/>
          <a:p>
            <a:r>
              <a:rPr lang="en-US" b="1" dirty="0" smtClean="0"/>
              <a:t>(1) Notwithstanding anything in this Chapter, </a:t>
            </a:r>
            <a:r>
              <a:rPr lang="en-US" dirty="0" smtClean="0"/>
              <a:t>Parliament shall, while a Proclamation of Emergency is in operation, have power to make laws for the whole or any part of the territory of India with respect to any of the matters enumerated in the State List</a:t>
            </a:r>
            <a:r>
              <a:rPr lang="en-US" b="1" dirty="0" smtClean="0"/>
              <a:t>. </a:t>
            </a:r>
          </a:p>
          <a:p>
            <a:r>
              <a:rPr lang="en-US" dirty="0" smtClean="0"/>
              <a:t>(2) A law made by Parliament which Parliament would not but for the issue of a Proclamation of Emergency have been competent to make shall, to the extent of the incompetency, cease to have effect on the expiration of a period of six months after the Proclamation has ceased to operate, except as respects things done or omitted to be done before the expiration of the said period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Nature</a:t>
            </a:r>
            <a:endParaRPr lang="en-US" dirty="0"/>
          </a:p>
        </p:txBody>
      </p:sp>
      <p:sp>
        <p:nvSpPr>
          <p:cNvPr id="3" name="Content Placeholder 2"/>
          <p:cNvSpPr>
            <a:spLocks noGrp="1"/>
          </p:cNvSpPr>
          <p:nvPr>
            <p:ph sz="quarter" idx="1"/>
          </p:nvPr>
        </p:nvSpPr>
        <p:spPr/>
        <p:txBody>
          <a:bodyPr/>
          <a:lstStyle/>
          <a:p>
            <a:r>
              <a:rPr lang="en-US" dirty="0" smtClean="0"/>
              <a:t>Distribution of power between Centre and state</a:t>
            </a:r>
          </a:p>
          <a:p>
            <a:r>
              <a:rPr lang="en-US" dirty="0" smtClean="0"/>
              <a:t>Establishment of dual polity with the Union at the Centre and the State at a periphery each endowed with sovereign powers to be exercised in the field assigned to them respectively by the Constitution.</a:t>
            </a:r>
          </a:p>
          <a:p>
            <a:r>
              <a:rPr lang="en-US" dirty="0" smtClean="0"/>
              <a:t>The basic principle of federation – division of legislative, executive and financial authority between the centre and the state not by any law passed by the Centre but by the Constitution itself.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US" sz="2400" b="1" dirty="0" smtClean="0"/>
              <a:t>251. Inconsistency between laws made by Parliament under articles 249 and 250 and laws made by the Legislatures of States</a:t>
            </a:r>
            <a:endParaRPr lang="en-US" sz="2400" dirty="0"/>
          </a:p>
        </p:txBody>
      </p:sp>
      <p:sp>
        <p:nvSpPr>
          <p:cNvPr id="3" name="Content Placeholder 2"/>
          <p:cNvSpPr>
            <a:spLocks noGrp="1"/>
          </p:cNvSpPr>
          <p:nvPr>
            <p:ph idx="1"/>
          </p:nvPr>
        </p:nvSpPr>
        <p:spPr>
          <a:xfrm>
            <a:off x="533400" y="1447800"/>
            <a:ext cx="8400288" cy="4800600"/>
          </a:xfrm>
        </p:spPr>
        <p:txBody>
          <a:bodyPr>
            <a:normAutofit fontScale="85000" lnSpcReduction="10000"/>
          </a:bodyPr>
          <a:lstStyle/>
          <a:p>
            <a:pPr algn="just"/>
            <a:r>
              <a:rPr lang="en-US" dirty="0" smtClean="0"/>
              <a:t>Nothing in articles 249 and 250 shall restrict the power of the Legislature of a State to make any law which under this Constitution it has power to make, but if any provision of a law made by the Legislature of a State is repugnant to any provision of a law made by Parliament which Parliament has under either of the said articles power to make, the law made by Parliament, whether passed before or after the law made by the Legislature of the State, shall prevail, and the law made by the Legislature of the State shall to the extent of the repugnancy, but so long only as the law made by Parliament continues to have effect, be inoperative.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Autofit/>
          </a:bodyPr>
          <a:lstStyle/>
          <a:p>
            <a:r>
              <a:rPr lang="en-US" sz="2400" b="1" dirty="0" smtClean="0"/>
              <a:t>252. Power of Parliament to legislate for two or more States by consent and adoption of such legislation by any other State</a:t>
            </a:r>
            <a:endParaRPr lang="en-US" sz="2400" dirty="0"/>
          </a:p>
        </p:txBody>
      </p:sp>
      <p:sp>
        <p:nvSpPr>
          <p:cNvPr id="3" name="Content Placeholder 2"/>
          <p:cNvSpPr>
            <a:spLocks noGrp="1"/>
          </p:cNvSpPr>
          <p:nvPr>
            <p:ph idx="1"/>
          </p:nvPr>
        </p:nvSpPr>
        <p:spPr>
          <a:xfrm>
            <a:off x="457200" y="1752600"/>
            <a:ext cx="8476488" cy="4495800"/>
          </a:xfrm>
        </p:spPr>
        <p:txBody>
          <a:bodyPr>
            <a:normAutofit fontScale="70000" lnSpcReduction="20000"/>
          </a:bodyPr>
          <a:lstStyle/>
          <a:p>
            <a:r>
              <a:rPr lang="en-US" dirty="0" smtClean="0"/>
              <a:t>(1) If it appears to the Legislatures of two or more States to be desirable that any of the matters with respect to which Parliament has no power to make laws for the States except as provided in articles 249 and 250 should be regulated in such States by Parliament by law, and if resolutions to that effect are passed by all the Houses of the Legislatures of those States, it shall be lawful for Parliament to pass an act for regulating that matter accordingly, and any Act so passed shall apply to such States and to any other State </a:t>
            </a:r>
          </a:p>
          <a:p>
            <a:r>
              <a:rPr lang="en-US" dirty="0" smtClean="0"/>
              <a:t>by which it is adopted afterwards by resolution passed in that behalf by the House or, where there are two Houses, by each of the Houses of the Legislature of that State. </a:t>
            </a:r>
          </a:p>
          <a:p>
            <a:r>
              <a:rPr lang="en-US" dirty="0" smtClean="0"/>
              <a:t>(2) Any Act so passed by Parliament may be amended or repealed by an Act of Parliament passed or adopted in like manner but shall not, as respects any State to which it applies, be amended or repealed by an Act of the Legislature of that State.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253. Legislation for giving effect to international agreements</a:t>
            </a:r>
            <a:endParaRPr lang="en-US" dirty="0"/>
          </a:p>
        </p:txBody>
      </p:sp>
      <p:sp>
        <p:nvSpPr>
          <p:cNvPr id="3" name="Content Placeholder 2"/>
          <p:cNvSpPr>
            <a:spLocks noGrp="1"/>
          </p:cNvSpPr>
          <p:nvPr>
            <p:ph idx="1"/>
          </p:nvPr>
        </p:nvSpPr>
        <p:spPr/>
        <p:txBody>
          <a:bodyPr>
            <a:normAutofit lnSpcReduction="10000"/>
          </a:bodyPr>
          <a:lstStyle/>
          <a:p>
            <a:r>
              <a:rPr lang="en-US" b="1" dirty="0" smtClean="0"/>
              <a:t>Notwithstanding anything in the foregoing provisions of this Chapter, Parliament has power to make any law for the whole or any part of the territory of India for implementing any treaty, agreement or convention with any other country or countries or any decision made at any international conference, association or other body.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00288" cy="1143000"/>
          </a:xfrm>
        </p:spPr>
        <p:txBody>
          <a:bodyPr>
            <a:normAutofit/>
          </a:bodyPr>
          <a:lstStyle/>
          <a:p>
            <a:r>
              <a:rPr lang="en-US" sz="2400" b="1" dirty="0" smtClean="0"/>
              <a:t>255. Requirements as to recommendations and previous sanctions to be regarded as matters of procedure only</a:t>
            </a:r>
            <a:endParaRPr lang="en-US" sz="2400" dirty="0"/>
          </a:p>
        </p:txBody>
      </p:sp>
      <p:sp>
        <p:nvSpPr>
          <p:cNvPr id="3" name="Content Placeholder 2"/>
          <p:cNvSpPr>
            <a:spLocks noGrp="1"/>
          </p:cNvSpPr>
          <p:nvPr>
            <p:ph idx="1"/>
          </p:nvPr>
        </p:nvSpPr>
        <p:spPr>
          <a:xfrm>
            <a:off x="381000" y="1447800"/>
            <a:ext cx="8552688" cy="4800600"/>
          </a:xfrm>
        </p:spPr>
        <p:txBody>
          <a:bodyPr>
            <a:normAutofit fontScale="85000" lnSpcReduction="10000"/>
          </a:bodyPr>
          <a:lstStyle/>
          <a:p>
            <a:r>
              <a:rPr lang="en-US" sz="2800" dirty="0" smtClean="0"/>
              <a:t>No Act of Parliament or of the Legislature of a State, and no provision in any such Act, shall be invalid by reason only that some recommendation or previous sanction required by this Constitution was not given, if assent to that Act was given</a:t>
            </a:r>
            <a:endParaRPr lang="en-US" b="1" dirty="0" smtClean="0"/>
          </a:p>
          <a:p>
            <a:r>
              <a:rPr lang="en-US" dirty="0" smtClean="0"/>
              <a:t>(a) where the recommendation required was that of the Governor, either by the Governor or by the President; </a:t>
            </a:r>
          </a:p>
          <a:p>
            <a:r>
              <a:rPr lang="en-US" dirty="0" smtClean="0"/>
              <a:t>(b) where the recommendation required was that of the </a:t>
            </a:r>
            <a:r>
              <a:rPr lang="en-US" dirty="0" err="1" smtClean="0"/>
              <a:t>Rajpramukh</a:t>
            </a:r>
            <a:r>
              <a:rPr lang="en-US" dirty="0" smtClean="0"/>
              <a:t>, either by the </a:t>
            </a:r>
            <a:r>
              <a:rPr lang="en-US" dirty="0" err="1" smtClean="0"/>
              <a:t>Rajpramukh</a:t>
            </a:r>
            <a:r>
              <a:rPr lang="en-US" dirty="0" smtClean="0"/>
              <a:t> or by the President; </a:t>
            </a:r>
          </a:p>
          <a:p>
            <a:r>
              <a:rPr lang="en-US" dirty="0" smtClean="0"/>
              <a:t>(c) where the recommendation or previous sanction required was that of the President, by the President.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CHAPTER II.—ADMINISTRATIVE RELATIONS </a:t>
            </a:r>
            <a:br>
              <a:rPr lang="en-US" sz="2800" b="1" dirty="0" smtClean="0"/>
            </a:br>
            <a:r>
              <a:rPr lang="en-US" sz="2800" dirty="0" smtClean="0"/>
              <a:t>General</a:t>
            </a:r>
            <a:endParaRPr lang="en-US" sz="2800" dirty="0"/>
          </a:p>
        </p:txBody>
      </p:sp>
      <p:sp>
        <p:nvSpPr>
          <p:cNvPr id="3" name="Content Placeholder 2"/>
          <p:cNvSpPr>
            <a:spLocks noGrp="1"/>
          </p:cNvSpPr>
          <p:nvPr>
            <p:ph idx="1"/>
          </p:nvPr>
        </p:nvSpPr>
        <p:spPr>
          <a:xfrm>
            <a:off x="533400" y="1447800"/>
            <a:ext cx="8400288" cy="4800600"/>
          </a:xfrm>
        </p:spPr>
        <p:txBody>
          <a:bodyPr>
            <a:normAutofit/>
          </a:bodyPr>
          <a:lstStyle/>
          <a:p>
            <a:r>
              <a:rPr lang="en-US" b="1" dirty="0" smtClean="0"/>
              <a:t>256. Obligation of States and the </a:t>
            </a:r>
            <a:r>
              <a:rPr lang="en-US" b="1" dirty="0" smtClean="0"/>
              <a:t>Union - </a:t>
            </a:r>
            <a:r>
              <a:rPr lang="en-US" dirty="0" smtClean="0"/>
              <a:t>The </a:t>
            </a:r>
            <a:r>
              <a:rPr lang="en-US" dirty="0" smtClean="0"/>
              <a:t>executive power of every State shall be so exercised as to ensure compliance with the laws made by Parliament and any existing laws which apply in that State, and the executive power of the Union shall extend to the giving of such directions to a State as may appear to the Government of India to be necessary for that purpose.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r>
              <a:rPr lang="en-US" b="1" dirty="0" smtClean="0"/>
              <a:t>257. Control of the Union over States in certain cases.—</a:t>
            </a:r>
          </a:p>
          <a:p>
            <a:pPr marL="596646" indent="-514350">
              <a:buAutoNum type="arabicParenBoth"/>
            </a:pPr>
            <a:r>
              <a:rPr lang="en-US" dirty="0" smtClean="0"/>
              <a:t>The executive power of every State shall be so exercised as not to impede or prejudice the exercise of the executive power of the Union, and the executive power of the Union shall extend to the giving of such directions to a State as may appear to the Government of India to be necessary for that purpose. </a:t>
            </a:r>
          </a:p>
          <a:p>
            <a:r>
              <a:rPr lang="en-US" dirty="0" smtClean="0"/>
              <a:t>(2) The executive power of the Union shall also extend to the giving of directions to a State as to the construction and maintenance of means of communication declared in the direction to be of national or military importance: </a:t>
            </a:r>
          </a:p>
          <a:p>
            <a:r>
              <a:rPr lang="en-US" dirty="0" smtClean="0"/>
              <a:t>Provided that nothing in this clause shall be taken as restricting the power of Parliament to declare highways or waterways to be national highways or national waterways or the power of the Union with respect to the highways or waterways so declared or the power of the Union to construct and maintain means of communication as part of its functions with respect to naval, military and air force works. </a:t>
            </a:r>
          </a:p>
          <a:p>
            <a:r>
              <a:rPr lang="en-US" dirty="0" smtClean="0"/>
              <a:t>(3) The executive power of the Union shall also extend to the giving of directions to a State as to the measures to be taken for the protection of the railways within the State. </a:t>
            </a:r>
          </a:p>
          <a:p>
            <a:r>
              <a:rPr lang="en-US" dirty="0" smtClean="0"/>
              <a:t>(4) Where in carrying out any direction given to a State under clause (2) as to the construction or maintenance of any means of communication or under clause (3) as to the measures to be taken for the protection of any railway, costs have been incurred in excess of those which would have been incurred in the discharge of the normal duties of the State if such direction had not been given, there shall be paid by the Government of India to the State such sum as may be agreed, or, in default of agreement, as may be determined by an arbitrator appointed by the Chief Justice of India, in respect of the extra costs so incurred by the State.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258. Power of the Union to confer powers, etc., on States in certain cases</a:t>
            </a:r>
            <a:endParaRPr lang="en-US" sz="2800" dirty="0"/>
          </a:p>
        </p:txBody>
      </p:sp>
      <p:sp>
        <p:nvSpPr>
          <p:cNvPr id="3" name="Content Placeholder 2"/>
          <p:cNvSpPr>
            <a:spLocks noGrp="1"/>
          </p:cNvSpPr>
          <p:nvPr>
            <p:ph idx="1"/>
          </p:nvPr>
        </p:nvSpPr>
        <p:spPr>
          <a:xfrm>
            <a:off x="533400" y="1447800"/>
            <a:ext cx="8400288" cy="4800600"/>
          </a:xfrm>
        </p:spPr>
        <p:txBody>
          <a:bodyPr>
            <a:normAutofit fontScale="62500" lnSpcReduction="20000"/>
          </a:bodyPr>
          <a:lstStyle/>
          <a:p>
            <a:r>
              <a:rPr lang="en-US" dirty="0" smtClean="0"/>
              <a:t>(1) Notwithstanding anything in this Constitution, the President may, with the consent of the Government of a State, entrust either conditionally or unconditionally to that Government or to its officers functions in relation to any matter to which the executive power of the Union extends. </a:t>
            </a:r>
          </a:p>
          <a:p>
            <a:r>
              <a:rPr lang="en-US" dirty="0" smtClean="0"/>
              <a:t>(2) A law made by Parliament which applies in any State may, notwithstanding that it relates to a matter with respect to which the Legislature of the State has no power </a:t>
            </a:r>
          </a:p>
          <a:p>
            <a:r>
              <a:rPr lang="en-US" dirty="0" smtClean="0"/>
              <a:t>to make laws, confer powers and impose duties, or authorise the conferring of powers and the imposition of duties, upon the State or officers and authorities thereof. </a:t>
            </a:r>
          </a:p>
          <a:p>
            <a:r>
              <a:rPr lang="en-US" dirty="0" smtClean="0"/>
              <a:t>(3) Where by virtue of this article powers and duties have been conferred or imposed upon a State or officers or authorities thereof, there shall be paid by the Government of India to the State such sum as may be agreed, or, in default of agreement, as may be determined by an arbitrator appointed by the Chief Justice of India, in respect of any extra costs of administration incurred by the State in connection with the exercise of those powers and duties.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258A. Power of the States to entrust functions to the Union</a:t>
            </a:r>
            <a:endParaRPr lang="en-US" dirty="0"/>
          </a:p>
        </p:txBody>
      </p:sp>
      <p:sp>
        <p:nvSpPr>
          <p:cNvPr id="3" name="Content Placeholder 2"/>
          <p:cNvSpPr>
            <a:spLocks noGrp="1"/>
          </p:cNvSpPr>
          <p:nvPr>
            <p:ph idx="1"/>
          </p:nvPr>
        </p:nvSpPr>
        <p:spPr/>
        <p:txBody>
          <a:bodyPr/>
          <a:lstStyle/>
          <a:p>
            <a:r>
              <a:rPr lang="en-US" b="1" dirty="0" smtClean="0"/>
              <a:t>Notwithstanding anything in this Constitution, the Governor of a State may, with the consent of the Government of India, entrust either conditionally or unconditionally to that Government or to its officers functions in relation to any matter to which the executive power of the State extends.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260. Jurisdiction of the Union in relation to territories outside India</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smtClean="0"/>
              <a:t>The Government of India may by agreement with the Government of any territory not being part of the territory of India undertake any executive, legislative or judicial functions vested in the Government of such territory, but every such agreement shall be subject to, and governed by, any law relating to the exercise of foreign jurisdiction for the time being in force.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261. Public acts, records and judicial proceedings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(1) Full faith and credit shall be given throughout the territory of India to public acts, records and judicial proceedings of the Union and of every State. </a:t>
            </a:r>
          </a:p>
          <a:p>
            <a:r>
              <a:rPr lang="en-US" dirty="0" smtClean="0"/>
              <a:t>(2) The manner in which and the conditions under which the acts, records and proceedings referred to in clause (1) shall be proved and the effect thereof determined shall be as provided by law made by Parliament. </a:t>
            </a:r>
          </a:p>
          <a:p>
            <a:r>
              <a:rPr lang="en-US" dirty="0" smtClean="0"/>
              <a:t>(3) Final judgments or orders delivered or passed by civil courts in any part of the territory of India shall be capable of execution anywhere within that territory according to law.</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Legislative relations</a:t>
            </a:r>
            <a:endParaRPr lang="en-US" dirty="0"/>
          </a:p>
        </p:txBody>
      </p:sp>
      <p:sp>
        <p:nvSpPr>
          <p:cNvPr id="3" name="Content Placeholder 2"/>
          <p:cNvSpPr>
            <a:spLocks noGrp="1"/>
          </p:cNvSpPr>
          <p:nvPr>
            <p:ph sz="quarter" idx="1"/>
          </p:nvPr>
        </p:nvSpPr>
        <p:spPr/>
        <p:txBody>
          <a:bodyPr/>
          <a:lstStyle/>
          <a:p>
            <a:r>
              <a:rPr lang="en-US" dirty="0" smtClean="0"/>
              <a:t>Two-fold distribution –</a:t>
            </a:r>
          </a:p>
          <a:p>
            <a:pPr marL="514350" indent="-514350">
              <a:buAutoNum type="arabicPeriod"/>
            </a:pPr>
            <a:r>
              <a:rPr lang="en-US" dirty="0" smtClean="0"/>
              <a:t>With respect to territory</a:t>
            </a:r>
          </a:p>
          <a:p>
            <a:pPr marL="514350" indent="-514350">
              <a:buAutoNum type="arabicPeriod"/>
            </a:pPr>
            <a:r>
              <a:rPr lang="en-US" dirty="0" smtClean="0"/>
              <a:t>With respect to subject matter</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262. Adjudication of disputes relating to waters of inter-State rivers or river valleys</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(1) Parliament may by law provide for the adjudication of any dispute or complaint with respect to the use, distribution or control of the waters of, or in, any inter-State river or river valley. </a:t>
            </a:r>
          </a:p>
          <a:p>
            <a:r>
              <a:rPr lang="en-US" dirty="0" smtClean="0"/>
              <a:t>(2) Notwithstanding anything in this Constitution, Parliament may be law provide that neither the Supreme Court nor any other court shall exercise jurisdiction in respect of any such dispute or complaint as is referred to in clause (1).</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Co-ordination between States </a:t>
            </a:r>
            <a:br>
              <a:rPr lang="en-US" sz="2800" dirty="0" smtClean="0"/>
            </a:br>
            <a:r>
              <a:rPr lang="en-US" sz="2800" b="1" dirty="0" smtClean="0"/>
              <a:t>263. Provisions with respect to an inter-State Council</a:t>
            </a:r>
            <a:endParaRPr lang="en-US" sz="2800" dirty="0"/>
          </a:p>
        </p:txBody>
      </p:sp>
      <p:sp>
        <p:nvSpPr>
          <p:cNvPr id="3" name="Content Placeholder 2"/>
          <p:cNvSpPr>
            <a:spLocks noGrp="1"/>
          </p:cNvSpPr>
          <p:nvPr>
            <p:ph idx="1"/>
          </p:nvPr>
        </p:nvSpPr>
        <p:spPr/>
        <p:txBody>
          <a:bodyPr>
            <a:normAutofit fontScale="70000" lnSpcReduction="20000"/>
          </a:bodyPr>
          <a:lstStyle/>
          <a:p>
            <a:r>
              <a:rPr lang="en-US" b="1" dirty="0" smtClean="0"/>
              <a:t>If at any time it appears to the President that the public interests would be served by the establishment of a Council charged with the duty of— </a:t>
            </a:r>
          </a:p>
          <a:p>
            <a:r>
              <a:rPr lang="en-US" dirty="0" smtClean="0"/>
              <a:t>(a) inquiring into and advising upon disputes which may have arisen between States; </a:t>
            </a:r>
          </a:p>
          <a:p>
            <a:r>
              <a:rPr lang="en-US" dirty="0" smtClean="0"/>
              <a:t>(b) investigating and discussing subjects in which some or all of the States, or the Union and one or more of the States, have a common interest; or </a:t>
            </a:r>
          </a:p>
          <a:p>
            <a:r>
              <a:rPr lang="en-US" dirty="0" smtClean="0"/>
              <a:t>(c) making recommendations upon any such subject and, in particular, recommendations for the better co-ordination of policy and action with respect to that subject, </a:t>
            </a:r>
          </a:p>
          <a:p>
            <a:r>
              <a:rPr lang="en-US" dirty="0" smtClean="0"/>
              <a:t>it shall be lawful for the President by order to establish such a Council, and to define the nature of the duties to be performed by it and its organisation and procedure.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Financial Relations (Art. 264-291)</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 system of federation can be successful unless both Union and the states have at their disposal adequate financial resources to enable them to discharge their respective responsibilities under the Constitution.</a:t>
            </a:r>
          </a:p>
          <a:p>
            <a:r>
              <a:rPr lang="en-US" dirty="0" smtClean="0"/>
              <a:t>Art. 256 – no tax can be levied or collected except by authority of law. No tax can be imposed by an executive order.</a:t>
            </a:r>
          </a:p>
          <a:p>
            <a:r>
              <a:rPr lang="en-US" dirty="0" smtClean="0"/>
              <a:t>A tax is compulsory exaction of money by public authority for public purposes enforceable by law and is not a payment for services rendered. Whereas a fee is a payment for services rendered, benefit provided.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53400" cy="1143000"/>
          </a:xfrm>
        </p:spPr>
        <p:txBody>
          <a:bodyPr>
            <a:normAutofit fontScale="90000"/>
          </a:bodyPr>
          <a:lstStyle/>
          <a:p>
            <a:r>
              <a:rPr lang="en-US" sz="3100" dirty="0" smtClean="0"/>
              <a:t>Art. 265 – Nothing in this Article prohibits the Legislature to impose a tax twice on thing</a:t>
            </a:r>
            <a:r>
              <a:rPr lang="en-US" dirty="0" smtClean="0"/>
              <a:t>.</a:t>
            </a:r>
            <a:endParaRPr lang="en-US" dirty="0"/>
          </a:p>
        </p:txBody>
      </p:sp>
      <p:sp>
        <p:nvSpPr>
          <p:cNvPr id="3" name="Content Placeholder 2"/>
          <p:cNvSpPr>
            <a:spLocks noGrp="1"/>
          </p:cNvSpPr>
          <p:nvPr>
            <p:ph idx="1"/>
          </p:nvPr>
        </p:nvSpPr>
        <p:spPr>
          <a:xfrm>
            <a:off x="304800" y="1447800"/>
            <a:ext cx="8628888" cy="4800600"/>
          </a:xfrm>
        </p:spPr>
        <p:txBody>
          <a:bodyPr/>
          <a:lstStyle/>
          <a:p>
            <a:pPr>
              <a:buNone/>
            </a:pPr>
            <a:r>
              <a:rPr lang="en-US" dirty="0" smtClean="0"/>
              <a:t>Art. 268 – provides the scheme of the distribution of revenue between the Union and the States. The States possess exclusive jurisdiction over taxes enumerated in State List and the Union on Union List. Concurrent List includes no taxes. </a:t>
            </a:r>
          </a:p>
          <a:p>
            <a:pPr>
              <a:buNone/>
            </a:pPr>
            <a:r>
              <a:rPr lang="en-US" dirty="0" smtClean="0"/>
              <a:t>However, while the proceeds o taxes within the State Lists are entirely retained by the State proceeds of some of taxes in the union List may be allowed, wholly or partially to the States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24088" cy="1143000"/>
          </a:xfrm>
        </p:spPr>
        <p:txBody>
          <a:bodyPr>
            <a:normAutofit/>
          </a:bodyPr>
          <a:lstStyle/>
          <a:p>
            <a:r>
              <a:rPr lang="en-US" sz="3200" dirty="0" smtClean="0"/>
              <a:t>Categories of Union taxes which are wholly or partially assigned to the states</a:t>
            </a:r>
            <a:endParaRPr lang="en-US" sz="3200" dirty="0"/>
          </a:p>
        </p:txBody>
      </p:sp>
      <p:sp>
        <p:nvSpPr>
          <p:cNvPr id="3" name="Content Placeholder 2"/>
          <p:cNvSpPr>
            <a:spLocks noGrp="1"/>
          </p:cNvSpPr>
          <p:nvPr>
            <p:ph idx="1"/>
          </p:nvPr>
        </p:nvSpPr>
        <p:spPr>
          <a:xfrm>
            <a:off x="533400" y="1524000"/>
            <a:ext cx="8412480" cy="4800600"/>
          </a:xfrm>
        </p:spPr>
        <p:txBody>
          <a:bodyPr>
            <a:normAutofit fontScale="92500" lnSpcReduction="20000"/>
          </a:bodyPr>
          <a:lstStyle/>
          <a:p>
            <a:pPr marL="596646" indent="-514350">
              <a:buAutoNum type="arabicPeriod"/>
            </a:pPr>
            <a:r>
              <a:rPr lang="en-US" dirty="0" smtClean="0"/>
              <a:t>Duties levied by the Union but collected and appropriated by the States – Art.268</a:t>
            </a:r>
          </a:p>
          <a:p>
            <a:pPr marL="596646" indent="-514350">
              <a:buAutoNum type="arabicPeriod"/>
            </a:pPr>
            <a:r>
              <a:rPr lang="en-US" dirty="0" smtClean="0"/>
              <a:t>Service taxes levied by the Union and collected and appropriated by Union and states – Art 268A</a:t>
            </a:r>
          </a:p>
          <a:p>
            <a:pPr marL="596646" indent="-514350">
              <a:buAutoNum type="arabicPeriod"/>
            </a:pPr>
            <a:r>
              <a:rPr lang="en-US" dirty="0" smtClean="0"/>
              <a:t>Taxes levied and collected by the Union and assigned to States – Art 269 by 80</a:t>
            </a:r>
            <a:r>
              <a:rPr lang="en-US" baseline="30000" dirty="0" smtClean="0"/>
              <a:t>th</a:t>
            </a:r>
            <a:r>
              <a:rPr lang="en-US" dirty="0" smtClean="0"/>
              <a:t> Amend. Act, 2000</a:t>
            </a:r>
          </a:p>
          <a:p>
            <a:pPr marL="596646" indent="-514350">
              <a:buAutoNum type="arabicPeriod"/>
            </a:pPr>
            <a:r>
              <a:rPr lang="en-US" dirty="0" smtClean="0"/>
              <a:t>Taxes levied and collected by the Union but distributed between the Union and States – Art. 270</a:t>
            </a:r>
          </a:p>
          <a:p>
            <a:pPr marL="596646" indent="-514350">
              <a:buAutoNum type="arabicPeriod"/>
            </a:pPr>
            <a:r>
              <a:rPr lang="en-US" dirty="0" smtClean="0"/>
              <a:t>Taxes for the purpose of Union – Art 271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05088" cy="5943600"/>
          </a:xfrm>
        </p:spPr>
        <p:txBody>
          <a:bodyPr>
            <a:normAutofit fontScale="77500" lnSpcReduction="20000"/>
          </a:bodyPr>
          <a:lstStyle/>
          <a:p>
            <a:pPr marL="596646" indent="-514350">
              <a:buNone/>
            </a:pPr>
            <a:r>
              <a:rPr lang="en-US" dirty="0" smtClean="0"/>
              <a:t>6. Grants-in-aid :</a:t>
            </a:r>
          </a:p>
          <a:p>
            <a:pPr marL="596646" indent="-514350">
              <a:buNone/>
            </a:pPr>
            <a:r>
              <a:rPr lang="en-US" dirty="0" smtClean="0"/>
              <a:t> </a:t>
            </a:r>
            <a:r>
              <a:rPr lang="en-US" dirty="0" err="1" smtClean="0"/>
              <a:t>i</a:t>
            </a:r>
            <a:r>
              <a:rPr lang="en-US" dirty="0" smtClean="0"/>
              <a:t>. u/Art. 273 grants-in-aid will be given to States of Assam, Bihar and west Bengal in lieu of export duty on the jute products. This sums shall be given to the States for a period of 10 yrs from the commencement of the Constitution </a:t>
            </a:r>
          </a:p>
          <a:p>
            <a:pPr marL="596646" indent="-514350">
              <a:buNone/>
            </a:pPr>
            <a:r>
              <a:rPr lang="en-US" dirty="0" smtClean="0"/>
              <a:t>ii. u/Art. 275 Parliament can make such grants to the States which are in need of financial assistance. Special grants for those States which undertakes schemes for the welfare of ST’s or raising the level of administration of the Schedules areas. </a:t>
            </a:r>
          </a:p>
          <a:p>
            <a:pPr marL="596646" indent="-514350">
              <a:buNone/>
            </a:pPr>
            <a:r>
              <a:rPr lang="en-US" dirty="0" smtClean="0"/>
              <a:t>iii. u/Art. 282 both the Union and the State make grant for any public purpose even if relates to a subject over which it can’t make laws for ex. To hospitals, schools etc.</a:t>
            </a:r>
          </a:p>
          <a:p>
            <a:pPr marL="596646" indent="-514350">
              <a:buNone/>
            </a:pPr>
            <a:r>
              <a:rPr lang="en-US" dirty="0" smtClean="0"/>
              <a:t>7. Taxes for the purpose of States : 276 and 277- These Articles save the authority of the State to levy taxes, on subject now forming part of the Union List, immediately before the commencement of the Constitution</a:t>
            </a:r>
          </a:p>
          <a:p>
            <a:pPr marL="596646" indent="-514350">
              <a:buNone/>
            </a:pPr>
            <a:endParaRPr lang="en-US" dirty="0" smtClean="0"/>
          </a:p>
          <a:p>
            <a:pPr marL="596646" indent="-514350">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628888" cy="1143000"/>
          </a:xfrm>
        </p:spPr>
        <p:txBody>
          <a:bodyPr>
            <a:normAutofit/>
          </a:bodyPr>
          <a:lstStyle/>
          <a:p>
            <a:r>
              <a:rPr lang="en-US" sz="3200" dirty="0" smtClean="0"/>
              <a:t>Restrictions on State’s taxing Power to impose tax on the sale or purchase of goods</a:t>
            </a:r>
            <a:endParaRPr lang="en-US" sz="3200" dirty="0"/>
          </a:p>
        </p:txBody>
      </p:sp>
      <p:sp>
        <p:nvSpPr>
          <p:cNvPr id="5" name="Content Placeholder 4"/>
          <p:cNvSpPr>
            <a:spLocks noGrp="1"/>
          </p:cNvSpPr>
          <p:nvPr>
            <p:ph idx="1"/>
          </p:nvPr>
        </p:nvSpPr>
        <p:spPr>
          <a:xfrm>
            <a:off x="533400" y="1447800"/>
            <a:ext cx="8400288" cy="4800600"/>
          </a:xfrm>
        </p:spPr>
        <p:txBody>
          <a:bodyPr>
            <a:normAutofit fontScale="92500" lnSpcReduction="20000"/>
          </a:bodyPr>
          <a:lstStyle/>
          <a:p>
            <a:pPr marL="596646" indent="-514350">
              <a:buAutoNum type="arabicPeriod"/>
            </a:pPr>
            <a:r>
              <a:rPr lang="en-US" dirty="0" smtClean="0"/>
              <a:t>Sale or purchase of goods which take place outside the State is prohibited – 286(1)(b)</a:t>
            </a:r>
          </a:p>
          <a:p>
            <a:pPr marL="596646" indent="-514350">
              <a:buAutoNum type="arabicPeriod"/>
            </a:pPr>
            <a:r>
              <a:rPr lang="en-US" dirty="0" smtClean="0"/>
              <a:t>Sale or purchase of goods in the course of import and export is prohibited – 286(1)(b)</a:t>
            </a:r>
          </a:p>
          <a:p>
            <a:pPr marL="596646" indent="-514350">
              <a:buAutoNum type="arabicPeriod"/>
            </a:pPr>
            <a:r>
              <a:rPr lang="en-US" dirty="0" smtClean="0"/>
              <a:t>Sale or purchase in the course of inter-state trade or commerce is prohibited </a:t>
            </a:r>
          </a:p>
          <a:p>
            <a:pPr marL="596646" indent="-514350">
              <a:buAutoNum type="arabicPeriod"/>
            </a:pPr>
            <a:r>
              <a:rPr lang="en-US" dirty="0" smtClean="0"/>
              <a:t>Goods of special importance in the inter-State trade or commerce – 286(3)</a:t>
            </a:r>
          </a:p>
          <a:p>
            <a:pPr marL="596646" indent="-514350">
              <a:buAutoNum type="arabicPeriod"/>
            </a:pPr>
            <a:r>
              <a:rPr lang="en-US" dirty="0" smtClean="0"/>
              <a:t>Taxes on the sale or purchase of goods in the course of inter-State trade or commerce specified in sub-clauses (b), ( c), (d) of clause (29-A) of Art. 366</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Commission- 280</a:t>
            </a:r>
            <a:endParaRPr lang="en-US" dirty="0"/>
          </a:p>
        </p:txBody>
      </p:sp>
      <p:sp>
        <p:nvSpPr>
          <p:cNvPr id="3" name="Content Placeholder 2"/>
          <p:cNvSpPr>
            <a:spLocks noGrp="1"/>
          </p:cNvSpPr>
          <p:nvPr>
            <p:ph idx="1"/>
          </p:nvPr>
        </p:nvSpPr>
        <p:spPr/>
        <p:txBody>
          <a:bodyPr>
            <a:normAutofit lnSpcReduction="10000"/>
          </a:bodyPr>
          <a:lstStyle/>
          <a:p>
            <a:r>
              <a:rPr lang="en-US" dirty="0" smtClean="0"/>
              <a:t>The President shall within 2 yrs from the commencement of the </a:t>
            </a:r>
            <a:r>
              <a:rPr lang="en-US" dirty="0" smtClean="0"/>
              <a:t>Constitution </a:t>
            </a:r>
            <a:r>
              <a:rPr lang="en-US" dirty="0" smtClean="0"/>
              <a:t>and thereafter at the expiration of every fifth yr or at such earlier time as he considers necessary constitute a Finance </a:t>
            </a:r>
            <a:r>
              <a:rPr lang="en-US" dirty="0" smtClean="0"/>
              <a:t>Commission</a:t>
            </a:r>
            <a:endParaRPr lang="en-US" dirty="0" smtClean="0"/>
          </a:p>
          <a:p>
            <a:r>
              <a:rPr lang="en-US" dirty="0" smtClean="0"/>
              <a:t>Parliament passes the Finance (Miscellaneous Provision) Act, 1951 which provides for the constitution of Finance Commission and its details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245. Extent of laws made by Parliament and by the Legislatures of States</a:t>
            </a:r>
            <a:endParaRPr lang="en-US" sz="2800" dirty="0"/>
          </a:p>
        </p:txBody>
      </p:sp>
      <p:sp>
        <p:nvSpPr>
          <p:cNvPr id="3" name="Content Placeholder 2"/>
          <p:cNvSpPr>
            <a:spLocks noGrp="1"/>
          </p:cNvSpPr>
          <p:nvPr>
            <p:ph idx="1"/>
          </p:nvPr>
        </p:nvSpPr>
        <p:spPr/>
        <p:txBody>
          <a:bodyPr>
            <a:normAutofit lnSpcReduction="10000"/>
          </a:bodyPr>
          <a:lstStyle/>
          <a:p>
            <a:r>
              <a:rPr lang="en-US" b="1" dirty="0" smtClean="0"/>
              <a:t>(1) Subject to the provisions of this Constitution, Parliament may make laws for the whole or any part of the territory of India, and the Legislature of a State may make laws for the whole or any part of the State. </a:t>
            </a:r>
          </a:p>
          <a:p>
            <a:r>
              <a:rPr lang="en-US" dirty="0" smtClean="0"/>
              <a:t>(2) No law made by Parliament shall be deemed to be invalid on the ground that it would have extra-territorial operation.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r>
              <a:rPr lang="en-US" dirty="0" smtClean="0"/>
              <a:t>Theory of territorial nexus – 245(1) – state Laws would be void if it has extra-territorial operation</a:t>
            </a:r>
          </a:p>
          <a:p>
            <a:r>
              <a:rPr lang="en-US" dirty="0" smtClean="0"/>
              <a:t>Legislative power is plenary – power to make retrospective and prospective laws</a:t>
            </a:r>
          </a:p>
          <a:p>
            <a:r>
              <a:rPr lang="en-US" dirty="0" smtClean="0"/>
              <a:t>Statute can’t be declared unconstitutional lightly</a:t>
            </a:r>
          </a:p>
          <a:p>
            <a:r>
              <a:rPr lang="en-US" dirty="0" smtClean="0"/>
              <a:t>Legislative arbitrariness – law can be declared as ultra virus if it is unreasonable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Delegated Legislation – </a:t>
            </a:r>
            <a:r>
              <a:rPr lang="en-US" sz="2000" dirty="0" smtClean="0"/>
              <a:t>Rules of law made under the authority of an Act of Parliament </a:t>
            </a:r>
            <a:endParaRPr lang="en-US" sz="2000" dirty="0"/>
          </a:p>
        </p:txBody>
      </p:sp>
      <p:sp>
        <p:nvSpPr>
          <p:cNvPr id="3" name="Content Placeholder 2"/>
          <p:cNvSpPr>
            <a:spLocks noGrp="1"/>
          </p:cNvSpPr>
          <p:nvPr>
            <p:ph idx="1"/>
          </p:nvPr>
        </p:nvSpPr>
        <p:spPr>
          <a:xfrm>
            <a:off x="1435608" y="1524000"/>
            <a:ext cx="7498080" cy="4724400"/>
          </a:xfrm>
        </p:spPr>
        <p:txBody>
          <a:bodyPr/>
          <a:lstStyle/>
          <a:p>
            <a:pPr>
              <a:buNone/>
            </a:pPr>
            <a:r>
              <a:rPr lang="en-US" dirty="0" smtClean="0"/>
              <a:t>Reasons for the growth of delegated legislation –</a:t>
            </a:r>
          </a:p>
          <a:p>
            <a:pPr marL="596646" indent="-514350">
              <a:buAutoNum type="arabicPeriod"/>
            </a:pPr>
            <a:r>
              <a:rPr lang="en-US" dirty="0" smtClean="0"/>
              <a:t>Pressure on Parliamentary time</a:t>
            </a:r>
          </a:p>
          <a:p>
            <a:pPr marL="596646" indent="-514350">
              <a:buAutoNum type="arabicPeriod"/>
            </a:pPr>
            <a:r>
              <a:rPr lang="en-US" dirty="0" smtClean="0"/>
              <a:t>Technicality of subject matter</a:t>
            </a:r>
          </a:p>
          <a:p>
            <a:pPr marL="596646" indent="-514350">
              <a:buAutoNum type="arabicPeriod"/>
            </a:pPr>
            <a:r>
              <a:rPr lang="en-US" dirty="0" smtClean="0"/>
              <a:t>Opportunity for experimentation</a:t>
            </a:r>
          </a:p>
          <a:p>
            <a:pPr marL="596646" indent="-514350">
              <a:buAutoNum type="arabicPeriod"/>
            </a:pPr>
            <a:r>
              <a:rPr lang="en-US" dirty="0" smtClean="0"/>
              <a:t>Unforeseen contingencies</a:t>
            </a:r>
          </a:p>
          <a:p>
            <a:pPr marL="596646" indent="-514350">
              <a:buAutoNum type="arabicPeriod"/>
            </a:pPr>
            <a:r>
              <a:rPr lang="en-US" dirty="0" smtClean="0"/>
              <a:t>Emergency powers</a:t>
            </a:r>
          </a:p>
          <a:p>
            <a:pPr marL="596646" indent="-514350">
              <a:buNone/>
            </a:pPr>
            <a:endParaRPr lang="en-US" dirty="0" smtClean="0"/>
          </a:p>
          <a:p>
            <a:pPr marL="596646" indent="-514350">
              <a:buAutoNum type="arabicPeriod"/>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Limits on Delegated Legislation</a:t>
            </a:r>
            <a:endParaRPr lang="en-US" sz="2800" dirty="0"/>
          </a:p>
        </p:txBody>
      </p:sp>
      <p:sp>
        <p:nvSpPr>
          <p:cNvPr id="3" name="Content Placeholder 2"/>
          <p:cNvSpPr>
            <a:spLocks noGrp="1"/>
          </p:cNvSpPr>
          <p:nvPr>
            <p:ph idx="1"/>
          </p:nvPr>
        </p:nvSpPr>
        <p:spPr/>
        <p:txBody>
          <a:bodyPr/>
          <a:lstStyle/>
          <a:p>
            <a:pPr>
              <a:buNone/>
            </a:pPr>
            <a:r>
              <a:rPr lang="en-US" dirty="0" smtClean="0"/>
              <a:t>Need to control exercise of delegated legislation :</a:t>
            </a:r>
          </a:p>
          <a:p>
            <a:pPr marL="596646" indent="-514350">
              <a:buAutoNum type="arabicPeriod"/>
            </a:pPr>
            <a:r>
              <a:rPr lang="en-US" dirty="0" smtClean="0"/>
              <a:t>Judicial control</a:t>
            </a:r>
          </a:p>
          <a:p>
            <a:pPr marL="596646" indent="-514350">
              <a:buAutoNum type="arabicPeriod"/>
            </a:pPr>
            <a:r>
              <a:rPr lang="en-US" dirty="0" smtClean="0"/>
              <a:t>Parliamentary control</a:t>
            </a:r>
          </a:p>
          <a:p>
            <a:pPr marL="596646" indent="-514350">
              <a:buAutoNum type="arabicPeriod"/>
            </a:pPr>
            <a:r>
              <a:rPr lang="en-US" dirty="0" smtClean="0"/>
              <a:t>Publication of </a:t>
            </a:r>
            <a:r>
              <a:rPr lang="en-US" smtClean="0"/>
              <a:t>delegated legislation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24088" cy="1143000"/>
          </a:xfrm>
        </p:spPr>
        <p:txBody>
          <a:bodyPr>
            <a:normAutofit fontScale="90000"/>
          </a:bodyPr>
          <a:lstStyle/>
          <a:p>
            <a:r>
              <a:rPr lang="en-US" sz="3200" b="1" dirty="0" smtClean="0"/>
              <a:t>246. Subject-matter of laws made by Parliament and by the Legislatures of States</a:t>
            </a:r>
            <a:endParaRPr lang="en-US" sz="3200" dirty="0"/>
          </a:p>
        </p:txBody>
      </p:sp>
      <p:sp>
        <p:nvSpPr>
          <p:cNvPr id="3" name="Content Placeholder 2"/>
          <p:cNvSpPr>
            <a:spLocks noGrp="1"/>
          </p:cNvSpPr>
          <p:nvPr>
            <p:ph idx="1"/>
          </p:nvPr>
        </p:nvSpPr>
        <p:spPr>
          <a:xfrm>
            <a:off x="533400" y="1752600"/>
            <a:ext cx="8400288" cy="4495800"/>
          </a:xfrm>
        </p:spPr>
        <p:txBody>
          <a:bodyPr>
            <a:noAutofit/>
          </a:bodyPr>
          <a:lstStyle/>
          <a:p>
            <a:r>
              <a:rPr lang="en-US" sz="2000" b="1" dirty="0" smtClean="0"/>
              <a:t>(1) Notwithstanding anything in clauses (2) and (3), Parliament has exclusive power to make laws with respect to any of the matters enumerated in List I in the Seventh Schedule (in this Constitution referred to as the “Union List”). </a:t>
            </a:r>
          </a:p>
          <a:p>
            <a:r>
              <a:rPr lang="en-US" sz="2000" dirty="0" smtClean="0"/>
              <a:t>(2) Notwithstanding anything in clause (3), Parliament, and, subject to clause (1), the Legislature of any State also, have power to make laws with respect to any of the matters enumerated in List III in the Seventh Schedule (in this Constitution referred to as the “Concurrent List”). </a:t>
            </a:r>
          </a:p>
          <a:p>
            <a:r>
              <a:rPr lang="en-US" sz="2000" dirty="0" smtClean="0"/>
              <a:t>(3) Subject to clauses (1) and (2), the Legislature of any State has exclusive power to make laws for such State or any part thereof with respect to any of the matters enumerated in List II in the Seventh Schedule (in this Constitution referred to as the “State List”'). </a:t>
            </a:r>
          </a:p>
          <a:p>
            <a:r>
              <a:rPr lang="en-US" sz="2000" dirty="0" smtClean="0"/>
              <a:t>(4) Parliament has power to make laws with respect to any matter for any part of the territory of India not included in a State notwithstanding that such matter is a matter enumerated in the State List</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Union List consists of 97 subjects and of national importance like defence, foreign affairs, banking currency, Union duties and taxes etc.</a:t>
            </a:r>
          </a:p>
          <a:p>
            <a:r>
              <a:rPr lang="en-US" dirty="0" smtClean="0"/>
              <a:t>The State List consists of 66 subjects such as public order and police, local government, public health, sanitation etc.</a:t>
            </a:r>
          </a:p>
          <a:p>
            <a:r>
              <a:rPr lang="en-US" dirty="0" smtClean="0"/>
              <a:t>The Concurrent List consists of 47 subjects. Both centre and state can make laws over these but in case of clashes Central law prevail.</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177</TotalTime>
  <Words>4266</Words>
  <Application>Microsoft Office PowerPoint</Application>
  <PresentationFormat>On-screen Show (4:3)</PresentationFormat>
  <Paragraphs>144</Paragraphs>
  <Slides>37</Slides>
  <Notes>1</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Median</vt:lpstr>
      <vt:lpstr>Solstice</vt:lpstr>
      <vt:lpstr>PART XI  RELATIONS BETWEEN THE UNION AND THE STATES </vt:lpstr>
      <vt:lpstr>Federal Nature</vt:lpstr>
      <vt:lpstr>A. Legislative relations</vt:lpstr>
      <vt:lpstr>245. Extent of laws made by Parliament and by the Legislatures of States</vt:lpstr>
      <vt:lpstr>Slide 5</vt:lpstr>
      <vt:lpstr>Delegated Legislation – Rules of law made under the authority of an Act of Parliament </vt:lpstr>
      <vt:lpstr>Limits on Delegated Legislation</vt:lpstr>
      <vt:lpstr>246. Subject-matter of laws made by Parliament and by the Legislatures of States</vt:lpstr>
      <vt:lpstr>Slide 9</vt:lpstr>
      <vt:lpstr>Slide 10</vt:lpstr>
      <vt:lpstr>Principles of interpretation of Lists</vt:lpstr>
      <vt:lpstr>1. Predominance of the Union List</vt:lpstr>
      <vt:lpstr>2. Each Entry to be interpreted broadly</vt:lpstr>
      <vt:lpstr>3. Pith and substance</vt:lpstr>
      <vt:lpstr>State of Bombay v. F.N.Balsara, 1951 SC 318</vt:lpstr>
      <vt:lpstr>Colourable Legislation</vt:lpstr>
      <vt:lpstr>254. Inconsistency between laws made by Parliament and laws made by the Legislatures of States</vt:lpstr>
      <vt:lpstr>249. Power of Parliament to legislate with respect to a matter in the State List in the national interest</vt:lpstr>
      <vt:lpstr>250. Power of Parliament to legislate with respect to any matter in the State List if a Proclamation of Emergency is in operation</vt:lpstr>
      <vt:lpstr>251. Inconsistency between laws made by Parliament under articles 249 and 250 and laws made by the Legislatures of States</vt:lpstr>
      <vt:lpstr>252. Power of Parliament to legislate for two or more States by consent and adoption of such legislation by any other State</vt:lpstr>
      <vt:lpstr>253. Legislation for giving effect to international agreements</vt:lpstr>
      <vt:lpstr>255. Requirements as to recommendations and previous sanctions to be regarded as matters of procedure only</vt:lpstr>
      <vt:lpstr>CHAPTER II.—ADMINISTRATIVE RELATIONS  General</vt:lpstr>
      <vt:lpstr>Slide 25</vt:lpstr>
      <vt:lpstr>258. Power of the Union to confer powers, etc., on States in certain cases</vt:lpstr>
      <vt:lpstr>258A. Power of the States to entrust functions to the Union</vt:lpstr>
      <vt:lpstr>260. Jurisdiction of the Union in relation to territories outside India</vt:lpstr>
      <vt:lpstr>261. Public acts, records and judicial proceedings</vt:lpstr>
      <vt:lpstr>262. Adjudication of disputes relating to waters of inter-State rivers or river valleys</vt:lpstr>
      <vt:lpstr>Co-ordination between States  263. Provisions with respect to an inter-State Council</vt:lpstr>
      <vt:lpstr>C. Financial Relations (Art. 264-291)</vt:lpstr>
      <vt:lpstr>Art. 265 – Nothing in this Article prohibits the Legislature to impose a tax twice on thing.</vt:lpstr>
      <vt:lpstr>Categories of Union taxes which are wholly or partially assigned to the states</vt:lpstr>
      <vt:lpstr>Slide 35</vt:lpstr>
      <vt:lpstr>Restrictions on State’s taxing Power to impose tax on the sale or purchase of goods</vt:lpstr>
      <vt:lpstr>Finance Commission- 280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XI  RELATIONS BETWEEN THE UNION AND THE STATES </dc:title>
  <dc:creator/>
  <cp:lastModifiedBy>Jyoti</cp:lastModifiedBy>
  <cp:revision>24</cp:revision>
  <dcterms:created xsi:type="dcterms:W3CDTF">2006-08-16T00:00:00Z</dcterms:created>
  <dcterms:modified xsi:type="dcterms:W3CDTF">2020-10-15T07:44:50Z</dcterms:modified>
</cp:coreProperties>
</file>