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The Employees State Insurance Act,1948</a:t>
            </a:r>
            <a:endParaRPr lang="en-US" dirty="0">
              <a:latin typeface="Times New Roman" pitchFamily="18" charset="0"/>
              <a:cs typeface="Times New Roman" pitchFamily="18" charset="0"/>
            </a:endParaRPr>
          </a:p>
        </p:txBody>
      </p:sp>
      <p:sp>
        <p:nvSpPr>
          <p:cNvPr id="5" name="Content Placeholder 4"/>
          <p:cNvSpPr>
            <a:spLocks noGrp="1"/>
          </p:cNvSpPr>
          <p:nvPr>
            <p:ph idx="1"/>
          </p:nvPr>
        </p:nvSpPr>
        <p:spPr/>
        <p:txBody>
          <a:bodyPr>
            <a:normAutofit fontScale="92500" lnSpcReduction="10000"/>
          </a:bodyPr>
          <a:lstStyle/>
          <a:p>
            <a:pPr marL="0" indent="0">
              <a:buNone/>
            </a:pPr>
            <a:r>
              <a:rPr lang="en-US" b="1" dirty="0" smtClean="0">
                <a:latin typeface="Times New Roman" pitchFamily="18" charset="0"/>
                <a:cs typeface="Times New Roman" pitchFamily="18" charset="0"/>
              </a:rPr>
              <a:t>Introduction:</a:t>
            </a:r>
          </a:p>
          <a:p>
            <a:pPr marL="0"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In modern era because of industrial hazards there arises necessity of social security and social welfare benefits to workers employed in industries. The Government of India has appointed </a:t>
            </a:r>
            <a:r>
              <a:rPr lang="en-US" dirty="0" err="1" smtClean="0">
                <a:latin typeface="Times New Roman" pitchFamily="18" charset="0"/>
                <a:cs typeface="Times New Roman" pitchFamily="18" charset="0"/>
              </a:rPr>
              <a:t>Adharkar</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Committee in the 1943and it has submitted its report in the year 1944.on the recommendation of the Committee, the government enacted the law in the year 1948.it has 100 Sections, divided into 8 Chapters.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29196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b="1" dirty="0" smtClean="0">
                <a:latin typeface="Times New Roman" pitchFamily="18" charset="0"/>
                <a:cs typeface="Times New Roman" pitchFamily="18" charset="0"/>
              </a:rPr>
              <a:t>Objects:</a:t>
            </a:r>
          </a:p>
          <a:p>
            <a:pPr algn="just"/>
            <a:r>
              <a:rPr lang="en-US" dirty="0" smtClean="0">
                <a:latin typeface="Times New Roman" pitchFamily="18" charset="0"/>
                <a:cs typeface="Times New Roman" pitchFamily="18" charset="0"/>
              </a:rPr>
              <a:t>Bringing Social and Economic justice to poor </a:t>
            </a:r>
            <a:r>
              <a:rPr lang="en-US" dirty="0" err="1" smtClean="0">
                <a:latin typeface="Times New Roman" pitchFamily="18" charset="0"/>
                <a:cs typeface="Times New Roman" pitchFamily="18" charset="0"/>
              </a:rPr>
              <a:t>labour</a:t>
            </a:r>
            <a:r>
              <a:rPr lang="en-US" dirty="0" smtClean="0">
                <a:latin typeface="Times New Roman" pitchFamily="18" charset="0"/>
                <a:cs typeface="Times New Roman" pitchFamily="18" charset="0"/>
              </a:rPr>
              <a:t> class and </a:t>
            </a:r>
            <a:r>
              <a:rPr lang="en-US" dirty="0" err="1" smtClean="0">
                <a:latin typeface="Times New Roman" pitchFamily="18" charset="0"/>
                <a:cs typeface="Times New Roman" pitchFamily="18" charset="0"/>
              </a:rPr>
              <a:t>labour</a:t>
            </a:r>
            <a:r>
              <a:rPr lang="en-US" dirty="0" smtClean="0">
                <a:latin typeface="Times New Roman" pitchFamily="18" charset="0"/>
                <a:cs typeface="Times New Roman" pitchFamily="18" charset="0"/>
              </a:rPr>
              <a:t> welfare.</a:t>
            </a:r>
          </a:p>
          <a:p>
            <a:pPr algn="just"/>
            <a:r>
              <a:rPr lang="en-US" dirty="0" smtClean="0">
                <a:latin typeface="Times New Roman" pitchFamily="18" charset="0"/>
                <a:cs typeface="Times New Roman" pitchFamily="18" charset="0"/>
              </a:rPr>
              <a:t>The Act provides certain benefits incase of employment injury and to ensure the </a:t>
            </a:r>
            <a:r>
              <a:rPr lang="en-US" dirty="0" err="1" smtClean="0">
                <a:latin typeface="Times New Roman" pitchFamily="18" charset="0"/>
                <a:cs typeface="Times New Roman" pitchFamily="18" charset="0"/>
              </a:rPr>
              <a:t>labour</a:t>
            </a:r>
            <a:r>
              <a:rPr lang="en-US" dirty="0" smtClean="0">
                <a:latin typeface="Times New Roman" pitchFamily="18" charset="0"/>
                <a:cs typeface="Times New Roman" pitchFamily="18" charset="0"/>
              </a:rPr>
              <a:t> welfare</a:t>
            </a:r>
            <a:r>
              <a:rPr lang="en-US" dirty="0" smtClean="0"/>
              <a:t>.</a:t>
            </a:r>
            <a:endParaRPr lang="en-US" dirty="0"/>
          </a:p>
        </p:txBody>
      </p:sp>
    </p:spTree>
    <p:extLst>
      <p:ext uri="{BB962C8B-B14F-4D97-AF65-F5344CB8AC3E}">
        <p14:creationId xmlns:p14="http://schemas.microsoft.com/office/powerpoint/2010/main" val="43246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dirty="0" smtClean="0"/>
              <a:t> </a:t>
            </a:r>
            <a:r>
              <a:rPr lang="en-US" b="1" dirty="0" smtClean="0">
                <a:latin typeface="Times New Roman" pitchFamily="18" charset="0"/>
                <a:cs typeface="Times New Roman" pitchFamily="18" charset="0"/>
              </a:rPr>
              <a:t>Features of the Act</a:t>
            </a:r>
          </a:p>
          <a:p>
            <a:pPr algn="just"/>
            <a:r>
              <a:rPr lang="en-US" dirty="0" smtClean="0">
                <a:latin typeface="Times New Roman" pitchFamily="18" charset="0"/>
                <a:cs typeface="Times New Roman" pitchFamily="18" charset="0"/>
              </a:rPr>
              <a:t>It is a reformatory legislation to Employees Compensation Act,1923</a:t>
            </a:r>
          </a:p>
          <a:p>
            <a:pPr algn="just"/>
            <a:r>
              <a:rPr lang="en-US" dirty="0" smtClean="0">
                <a:latin typeface="Times New Roman" pitchFamily="18" charset="0"/>
                <a:cs typeface="Times New Roman" pitchFamily="18" charset="0"/>
              </a:rPr>
              <a:t>It provides for enforcement mechanism</a:t>
            </a:r>
          </a:p>
          <a:p>
            <a:pPr algn="just"/>
            <a:r>
              <a:rPr lang="en-US" dirty="0" smtClean="0">
                <a:latin typeface="Times New Roman" pitchFamily="18" charset="0"/>
                <a:cs typeface="Times New Roman" pitchFamily="18" charset="0"/>
              </a:rPr>
              <a:t>It provides for 6 type of benefits namely, Sickness benefit, Medical benefit, Disablement </a:t>
            </a:r>
            <a:r>
              <a:rPr lang="en-US" dirty="0">
                <a:latin typeface="Times New Roman" pitchFamily="18" charset="0"/>
                <a:cs typeface="Times New Roman" pitchFamily="18" charset="0"/>
              </a:rPr>
              <a:t>b</a:t>
            </a:r>
            <a:r>
              <a:rPr lang="en-US" dirty="0" smtClean="0">
                <a:latin typeface="Times New Roman" pitchFamily="18" charset="0"/>
                <a:cs typeface="Times New Roman" pitchFamily="18" charset="0"/>
              </a:rPr>
              <a:t>enefit, Maternity benefit, Death benefit, Funeral benefit etc.</a:t>
            </a:r>
          </a:p>
          <a:p>
            <a:endParaRPr lang="en-US" dirty="0"/>
          </a:p>
        </p:txBody>
      </p:sp>
    </p:spTree>
    <p:extLst>
      <p:ext uri="{BB962C8B-B14F-4D97-AF65-F5344CB8AC3E}">
        <p14:creationId xmlns:p14="http://schemas.microsoft.com/office/powerpoint/2010/main" val="1526989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a:t>
            </a:r>
            <a:r>
              <a:rPr lang="en-US" b="1" dirty="0" smtClean="0">
                <a:latin typeface="Times New Roman" pitchFamily="18" charset="0"/>
                <a:cs typeface="Times New Roman" pitchFamily="18" charset="0"/>
              </a:rPr>
              <a:t>Benefits under the Act</a:t>
            </a:r>
          </a:p>
          <a:p>
            <a:pPr marL="0" indent="0">
              <a:buNone/>
            </a:pPr>
            <a:r>
              <a:rPr lang="en-US" b="1" dirty="0" smtClean="0">
                <a:latin typeface="Times New Roman" pitchFamily="18" charset="0"/>
                <a:cs typeface="Times New Roman" pitchFamily="18" charset="0"/>
              </a:rPr>
              <a:t>Sickness Benefit (Section 48)</a:t>
            </a:r>
          </a:p>
          <a:p>
            <a:pPr marL="0"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-periodical payment of sickness benefit</a:t>
            </a:r>
          </a:p>
          <a:p>
            <a:pPr marL="0"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Eligibility:1.sickness arising out of employment</a:t>
            </a:r>
          </a:p>
          <a:p>
            <a:pPr marL="0"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2.certification from medical officer is</a:t>
            </a:r>
          </a:p>
          <a:p>
            <a:pPr marL="0" lvl="0"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a:solidFill>
                  <a:prstClr val="black"/>
                </a:solidFill>
                <a:latin typeface="Times New Roman" pitchFamily="18" charset="0"/>
                <a:cs typeface="Times New Roman" pitchFamily="18" charset="0"/>
              </a:rPr>
              <a:t>essential</a:t>
            </a:r>
          </a:p>
          <a:p>
            <a:pPr marL="0" indent="0" algn="just">
              <a:buNone/>
            </a:pPr>
            <a:r>
              <a:rPr lang="en-US" dirty="0">
                <a:latin typeface="Times New Roman" pitchFamily="18" charset="0"/>
                <a:cs typeface="Times New Roman" pitchFamily="18" charset="0"/>
              </a:rPr>
              <a:t>  T</a:t>
            </a: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person </a:t>
            </a:r>
            <a:r>
              <a:rPr lang="en-US" dirty="0" smtClean="0">
                <a:latin typeface="Times New Roman" pitchFamily="18" charset="0"/>
                <a:cs typeface="Times New Roman" pitchFamily="18" charset="0"/>
              </a:rPr>
              <a:t>claiming the sickness benefit shall fulfill the conditions mentioned under Section 63,64 and 69 of the Act.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81600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dirty="0" smtClean="0"/>
              <a:t> </a:t>
            </a:r>
            <a:r>
              <a:rPr lang="en-US" b="1" dirty="0" smtClean="0"/>
              <a:t>Maternity Benefit (Section 50)</a:t>
            </a:r>
          </a:p>
          <a:p>
            <a:pPr marL="0" indent="0" algn="just">
              <a:buNone/>
            </a:pP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It Is a kind of amenity/benefit available to an working woman</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Periodical payment to an insured woman incase of confinement or miscarriage or sickness arising out of pregnancy.</a:t>
            </a:r>
          </a:p>
          <a:p>
            <a:pPr marL="0"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Certification from medical officer is necessary to claim maternity relief.</a:t>
            </a:r>
          </a:p>
          <a:p>
            <a:pPr marL="0"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26 weeks maternity benefit i.e., leave with wages is available to every insured woman under the Act.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970160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Disablement Benefit (Section 51)</a:t>
            </a:r>
          </a:p>
          <a:p>
            <a:pPr marL="0"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It is a periodical payment to an insured person incase if he is suffering from any disablement arising out of employment injury.</a:t>
            </a:r>
          </a:p>
          <a:p>
            <a:pPr marL="0" indent="0" algn="just">
              <a:buNone/>
            </a:pPr>
            <a:r>
              <a:rPr lang="en-US" dirty="0">
                <a:latin typeface="Times New Roman" pitchFamily="18" charset="0"/>
                <a:cs typeface="Times New Roman" pitchFamily="18" charset="0"/>
              </a:rPr>
              <a:t> B</a:t>
            </a:r>
            <a:r>
              <a:rPr lang="en-US" dirty="0" smtClean="0">
                <a:latin typeface="Times New Roman" pitchFamily="18" charset="0"/>
                <a:cs typeface="Times New Roman" pitchFamily="18" charset="0"/>
              </a:rPr>
              <a:t>enefit can be claimed for disablement which is arising out of and in the course of employment after fulfilling the conditions provided under section 63 and 64 of the Act.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772245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latin typeface="Times New Roman" pitchFamily="18" charset="0"/>
                <a:cs typeface="Times New Roman" pitchFamily="18" charset="0"/>
              </a:rPr>
              <a:t>Dependents Benefit (Section 52)</a:t>
            </a:r>
          </a:p>
          <a:p>
            <a:pPr marL="0" indent="0">
              <a:buNone/>
            </a:pPr>
            <a:r>
              <a:rPr lang="en-US" b="1" dirty="0"/>
              <a:t> </a:t>
            </a:r>
            <a:r>
              <a:rPr lang="en-US" dirty="0" smtClean="0">
                <a:latin typeface="Times New Roman" pitchFamily="18" charset="0"/>
                <a:cs typeface="Times New Roman" pitchFamily="18" charset="0"/>
              </a:rPr>
              <a:t>If an insured person dies as a  result of an employment injury, the dependents benefit is payable a person specified by insured person.</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If the insured person has not made any specification then it should be given to other dependents</a:t>
            </a:r>
            <a:r>
              <a:rPr lang="en-US" dirty="0" smtClean="0"/>
              <a:t>.</a:t>
            </a:r>
            <a:endParaRPr lang="en-US" dirty="0"/>
          </a:p>
        </p:txBody>
      </p:sp>
    </p:spTree>
    <p:extLst>
      <p:ext uri="{BB962C8B-B14F-4D97-AF65-F5344CB8AC3E}">
        <p14:creationId xmlns:p14="http://schemas.microsoft.com/office/powerpoint/2010/main" val="2006289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1000" y="1600200"/>
            <a:ext cx="8229600" cy="4525963"/>
          </a:xfrm>
        </p:spPr>
        <p:txBody>
          <a:bodyPr>
            <a:normAutofit lnSpcReduction="10000"/>
          </a:bodyPr>
          <a:lstStyle/>
          <a:p>
            <a:pPr marL="0" indent="0">
              <a:buNone/>
            </a:pPr>
            <a:r>
              <a:rPr lang="en-US" b="1" dirty="0" smtClean="0">
                <a:latin typeface="Times New Roman" pitchFamily="18" charset="0"/>
                <a:cs typeface="Times New Roman" pitchFamily="18" charset="0"/>
              </a:rPr>
              <a:t>Medical Benefit (Section 56)</a:t>
            </a:r>
          </a:p>
          <a:p>
            <a:pPr marL="0" indent="0" algn="just">
              <a:buNone/>
            </a:pPr>
            <a:r>
              <a:rPr lang="en-US" dirty="0" smtClean="0">
                <a:latin typeface="Times New Roman" pitchFamily="18" charset="0"/>
                <a:cs typeface="Times New Roman" pitchFamily="18" charset="0"/>
              </a:rPr>
              <a:t>This benefit is given to an insured person as </a:t>
            </a:r>
            <a:r>
              <a:rPr lang="en-US" dirty="0" err="1" smtClean="0">
                <a:latin typeface="Times New Roman" pitchFamily="18" charset="0"/>
                <a:cs typeface="Times New Roman" pitchFamily="18" charset="0"/>
              </a:rPr>
              <a:t>wel</a:t>
            </a:r>
            <a:r>
              <a:rPr lang="en-US" dirty="0" smtClean="0">
                <a:latin typeface="Times New Roman" pitchFamily="18" charset="0"/>
                <a:cs typeface="Times New Roman" pitchFamily="18" charset="0"/>
              </a:rPr>
              <a:t> as to his family members if the contribution has made to this behalf.</a:t>
            </a:r>
          </a:p>
          <a:p>
            <a:pPr marL="0" indent="0" algn="just">
              <a:buNone/>
            </a:pPr>
            <a:r>
              <a:rPr lang="en-US" dirty="0" smtClean="0">
                <a:latin typeface="Times New Roman" pitchFamily="18" charset="0"/>
                <a:cs typeface="Times New Roman" pitchFamily="18" charset="0"/>
              </a:rPr>
              <a:t>Medical benefit in the form of out patient treatment or in patient treatment.</a:t>
            </a:r>
          </a:p>
          <a:p>
            <a:pPr marL="0" indent="0" algn="just">
              <a:buNone/>
            </a:pPr>
            <a:r>
              <a:rPr lang="en-US" dirty="0" smtClean="0">
                <a:latin typeface="Times New Roman" pitchFamily="18" charset="0"/>
                <a:cs typeface="Times New Roman" pitchFamily="18" charset="0"/>
              </a:rPr>
              <a:t>Medical benefit is available during the period for which he can claim sickness and maternity benefit.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98112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 </a:t>
            </a:r>
            <a:r>
              <a:rPr lang="en-US" b="1" dirty="0" smtClean="0">
                <a:latin typeface="Times New Roman" pitchFamily="18" charset="0"/>
                <a:cs typeface="Times New Roman" pitchFamily="18" charset="0"/>
              </a:rPr>
              <a:t>Funeral Benefit (Section 70)</a:t>
            </a:r>
          </a:p>
          <a:p>
            <a:pPr marL="0" indent="0" algn="just">
              <a:buNone/>
            </a:pPr>
            <a:r>
              <a:rPr lang="en-US" dirty="0" smtClean="0"/>
              <a:t>This benefit is given after the death of an insured person to the elder member of the family or to a person who actually incurs the expenditure on the funeral of the deceased person </a:t>
            </a:r>
            <a:endParaRPr lang="en-US" dirty="0"/>
          </a:p>
        </p:txBody>
      </p:sp>
    </p:spTree>
    <p:extLst>
      <p:ext uri="{BB962C8B-B14F-4D97-AF65-F5344CB8AC3E}">
        <p14:creationId xmlns:p14="http://schemas.microsoft.com/office/powerpoint/2010/main" val="24927851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492</Words>
  <Application>Microsoft Office PowerPoint</Application>
  <PresentationFormat>On-screen Show (4:3)</PresentationFormat>
  <Paragraphs>33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The Employees State Insurance Act,1948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Employees State Insurance Act,1948</dc:title>
  <dc:creator>Dell</dc:creator>
  <cp:lastModifiedBy>Dell</cp:lastModifiedBy>
  <cp:revision>11</cp:revision>
  <dcterms:created xsi:type="dcterms:W3CDTF">2006-08-16T00:00:00Z</dcterms:created>
  <dcterms:modified xsi:type="dcterms:W3CDTF">2021-03-13T07:35:57Z</dcterms:modified>
</cp:coreProperties>
</file>