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10/24/2020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10/24/2020</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10/24/2020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10/24/2020</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10/24/2020</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10/24/2020</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10/24/2020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Classification of Administrative Rule-Making power/DL</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153400" cy="6169152"/>
          </a:xfrm>
        </p:spPr>
        <p:txBody>
          <a:bodyPr>
            <a:normAutofit fontScale="92500" lnSpcReduction="10000"/>
          </a:bodyPr>
          <a:lstStyle/>
          <a:p>
            <a:r>
              <a:rPr lang="en-GB" dirty="0" smtClean="0"/>
              <a:t>Though rule-making power can’t be delegated unless authorised by the Parent Act yet administrative power can be delegated.</a:t>
            </a:r>
          </a:p>
          <a:p>
            <a:r>
              <a:rPr lang="en-GB" dirty="0" smtClean="0"/>
              <a:t>The maxim ‘</a:t>
            </a:r>
            <a:r>
              <a:rPr lang="en-GB" dirty="0" err="1" smtClean="0"/>
              <a:t>delegatus</a:t>
            </a:r>
            <a:r>
              <a:rPr lang="en-GB" dirty="0" smtClean="0"/>
              <a:t> non </a:t>
            </a:r>
            <a:r>
              <a:rPr lang="en-GB" dirty="0" err="1" smtClean="0"/>
              <a:t>potest</a:t>
            </a:r>
            <a:r>
              <a:rPr lang="en-GB" dirty="0" smtClean="0"/>
              <a:t> </a:t>
            </a:r>
            <a:r>
              <a:rPr lang="en-GB" dirty="0" err="1" smtClean="0"/>
              <a:t>delegare</a:t>
            </a:r>
            <a:r>
              <a:rPr lang="en-GB" dirty="0" smtClean="0"/>
              <a:t>’ indicates that sub-delegation of power is normally not allowable through the legislature can always provide for it.</a:t>
            </a:r>
          </a:p>
          <a:p>
            <a:r>
              <a:rPr lang="en-GB" dirty="0" smtClean="0"/>
              <a:t>Court always taken position that sub-delegation is invalid unless authorised by the Parent Act.</a:t>
            </a:r>
          </a:p>
          <a:p>
            <a:pPr marL="457200" indent="-457200">
              <a:buAutoNum type="arabicPeriod"/>
            </a:pPr>
            <a:r>
              <a:rPr lang="en-GB" dirty="0" err="1" smtClean="0"/>
              <a:t>A.K.Roy</a:t>
            </a:r>
            <a:r>
              <a:rPr lang="en-GB" dirty="0" smtClean="0"/>
              <a:t> v. State of Punjab (1986) 4 SCC 326 </a:t>
            </a:r>
          </a:p>
          <a:p>
            <a:pPr marL="457200" indent="-457200">
              <a:buNone/>
            </a:pPr>
            <a:r>
              <a:rPr lang="en-GB" dirty="0" smtClean="0"/>
              <a:t>	-- power to initiate prosecution for offences u/sec 20(</a:t>
            </a:r>
            <a:r>
              <a:rPr lang="en-GB" dirty="0" err="1" smtClean="0"/>
              <a:t>i</a:t>
            </a:r>
            <a:r>
              <a:rPr lang="en-GB" dirty="0" smtClean="0"/>
              <a:t>) of the Prevention of Food Adulteration Act, 1954 had been given to State govt.</a:t>
            </a:r>
          </a:p>
          <a:p>
            <a:pPr marL="457200" indent="-457200">
              <a:buNone/>
            </a:pPr>
            <a:r>
              <a:rPr lang="en-GB" dirty="0" smtClean="0"/>
              <a:t>	-- the Act had not authorised sub-delegation. Nevertheless u/ Rule 3 of Prevention of Food Adulteration (Punjab) Rules, 1958 the power of prosecution was delegated to the food Inspector.</a:t>
            </a:r>
          </a:p>
          <a:p>
            <a:pPr marL="457200" indent="-457200">
              <a:buNone/>
            </a:pPr>
            <a:r>
              <a:rPr lang="en-GB" dirty="0" smtClean="0"/>
              <a:t>	-- held – sub-delegation is ultra </a:t>
            </a:r>
            <a:r>
              <a:rPr lang="en-GB" dirty="0" err="1" smtClean="0"/>
              <a:t>vires</a:t>
            </a:r>
            <a:r>
              <a:rPr lang="en-GB" dirty="0" smtClean="0"/>
              <a:t> to the Act, and sub-delegation must be expressly provided.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534400" cy="6169152"/>
          </a:xfrm>
        </p:spPr>
        <p:txBody>
          <a:bodyPr>
            <a:normAutofit fontScale="92500" lnSpcReduction="10000"/>
          </a:bodyPr>
          <a:lstStyle/>
          <a:p>
            <a:pPr>
              <a:buNone/>
            </a:pPr>
            <a:r>
              <a:rPr lang="en-GB" dirty="0" smtClean="0"/>
              <a:t>2. Employees State Insurance (Central) Rules, 1950 – Rule 16(2) – provided for 2 types of sub-delegations – </a:t>
            </a:r>
            <a:r>
              <a:rPr lang="en-GB" dirty="0" err="1" smtClean="0"/>
              <a:t>i</a:t>
            </a:r>
            <a:r>
              <a:rPr lang="en-GB" dirty="0" smtClean="0"/>
              <a:t>. Director General was empowered to delegates the powers conferred on him by the said rules.	ii. Director General further empowered to delegate his powers and duties under any resolution of the Corporation / Standing Committee.  -- held – Second is invalid as it provides for sub-delegation.</a:t>
            </a:r>
          </a:p>
          <a:p>
            <a:pPr>
              <a:buNone/>
            </a:pPr>
            <a:r>
              <a:rPr lang="en-GB" dirty="0" smtClean="0"/>
              <a:t>3. The Essential Commodities Act, 1955 provides sub-delegation at two stages – </a:t>
            </a:r>
          </a:p>
          <a:p>
            <a:pPr marL="514350" indent="-514350">
              <a:buNone/>
            </a:pPr>
            <a:r>
              <a:rPr lang="en-GB" dirty="0" smtClean="0"/>
              <a:t>	</a:t>
            </a:r>
            <a:r>
              <a:rPr lang="en-GB" dirty="0" err="1" smtClean="0"/>
              <a:t>i</a:t>
            </a:r>
            <a:r>
              <a:rPr lang="en-GB" dirty="0" smtClean="0"/>
              <a:t>. S.3 – empowers SG to make rules but </a:t>
            </a:r>
          </a:p>
          <a:p>
            <a:pPr marL="514350" indent="-514350">
              <a:buNone/>
            </a:pPr>
            <a:r>
              <a:rPr lang="en-GB" dirty="0" smtClean="0"/>
              <a:t>	ii. S. 5 authorises sub-delegation of powers to SG who have been further empowered to sub-delegate powers to their officers. – hence only in emergency sub-delegation is valid. Actually used for judiciary. </a:t>
            </a:r>
          </a:p>
          <a:p>
            <a:pPr marL="514350" indent="-514350">
              <a:buNone/>
            </a:pPr>
            <a:r>
              <a:rPr lang="en-GB" dirty="0" smtClean="0"/>
              <a:t>	-- Committee on subordinate legislation in India suggested that sub-delegation in very wide language is improper and some safeguard must be provided before delegate is allowed to sub-delegate his authority.</a:t>
            </a:r>
          </a:p>
          <a:p>
            <a:pPr marL="514350" indent="-514350">
              <a:buAutoNum type="romanLcPeriod"/>
            </a:pPr>
            <a:endParaRPr lang="en-GB" dirty="0" smtClean="0"/>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 Nature based classification (exceptional </a:t>
            </a:r>
            <a:r>
              <a:rPr lang="en-GB" dirty="0" err="1" smtClean="0"/>
              <a:t>delEgation</a:t>
            </a:r>
            <a:r>
              <a:rPr lang="en-GB" dirty="0" smtClean="0"/>
              <a:t>)</a:t>
            </a:r>
            <a:endParaRPr lang="en-GB" dirty="0"/>
          </a:p>
        </p:txBody>
      </p:sp>
      <p:sp>
        <p:nvSpPr>
          <p:cNvPr id="3" name="Content Placeholder 2"/>
          <p:cNvSpPr>
            <a:spLocks noGrp="1"/>
          </p:cNvSpPr>
          <p:nvPr>
            <p:ph sz="quarter" idx="1"/>
          </p:nvPr>
        </p:nvSpPr>
        <p:spPr>
          <a:xfrm>
            <a:off x="457200" y="1600200"/>
            <a:ext cx="8382000" cy="4873752"/>
          </a:xfrm>
        </p:spPr>
        <p:txBody>
          <a:bodyPr>
            <a:normAutofit fontScale="70000" lnSpcReduction="20000"/>
          </a:bodyPr>
          <a:lstStyle/>
          <a:p>
            <a:r>
              <a:rPr lang="en-GB" dirty="0" smtClean="0"/>
              <a:t>The Committee on Minister’s powers distinguished two types of Parliamentary delegation –</a:t>
            </a:r>
          </a:p>
          <a:p>
            <a:pPr>
              <a:buNone/>
            </a:pPr>
            <a:r>
              <a:rPr lang="en-GB" dirty="0" smtClean="0"/>
              <a:t>I. Normal delegation –</a:t>
            </a:r>
          </a:p>
          <a:p>
            <a:pPr>
              <a:buNone/>
            </a:pPr>
            <a:r>
              <a:rPr lang="en-GB" dirty="0" smtClean="0"/>
              <a:t>	</a:t>
            </a:r>
            <a:r>
              <a:rPr lang="en-GB" dirty="0" err="1" smtClean="0"/>
              <a:t>i</a:t>
            </a:r>
            <a:r>
              <a:rPr lang="en-GB" dirty="0" smtClean="0"/>
              <a:t>. Positive – where limits of delegation are clearly defined in the enabling Act</a:t>
            </a:r>
          </a:p>
          <a:p>
            <a:pPr>
              <a:buNone/>
            </a:pPr>
            <a:r>
              <a:rPr lang="en-GB" dirty="0" smtClean="0"/>
              <a:t>	ii. Negative – where power delegated doesn’t include power to do certain things i.e. Legislate on policy matters.</a:t>
            </a:r>
          </a:p>
          <a:p>
            <a:pPr>
              <a:buNone/>
            </a:pPr>
            <a:r>
              <a:rPr lang="en-GB" dirty="0" smtClean="0"/>
              <a:t>II. Exceptional delegation- </a:t>
            </a:r>
          </a:p>
          <a:p>
            <a:pPr>
              <a:buNone/>
            </a:pPr>
            <a:r>
              <a:rPr lang="en-GB" dirty="0" smtClean="0"/>
              <a:t>	</a:t>
            </a:r>
            <a:r>
              <a:rPr lang="en-GB" dirty="0" err="1" smtClean="0"/>
              <a:t>i</a:t>
            </a:r>
            <a:r>
              <a:rPr lang="en-GB" dirty="0" smtClean="0"/>
              <a:t>. Power to legislate on </a:t>
            </a:r>
            <a:r>
              <a:rPr lang="en-GB" dirty="0" smtClean="0"/>
              <a:t>matters </a:t>
            </a:r>
            <a:r>
              <a:rPr lang="en-GB" dirty="0" smtClean="0"/>
              <a:t>of principle</a:t>
            </a:r>
          </a:p>
          <a:p>
            <a:pPr>
              <a:buNone/>
            </a:pPr>
            <a:r>
              <a:rPr lang="en-GB" dirty="0" smtClean="0"/>
              <a:t>	ii. Power to amend Acts of Parliament</a:t>
            </a:r>
          </a:p>
          <a:p>
            <a:pPr>
              <a:buNone/>
            </a:pPr>
            <a:r>
              <a:rPr lang="en-GB" dirty="0" smtClean="0"/>
              <a:t>	iii. Power conferring such a wide discretion that it is almost impossible to know the limits</a:t>
            </a:r>
          </a:p>
          <a:p>
            <a:pPr>
              <a:buNone/>
            </a:pPr>
            <a:r>
              <a:rPr lang="en-GB" dirty="0" smtClean="0"/>
              <a:t>	iv. Power to make rules without being challenged in Court</a:t>
            </a:r>
          </a:p>
          <a:p>
            <a:pPr>
              <a:buNone/>
            </a:pPr>
            <a:r>
              <a:rPr lang="en-GB" dirty="0" smtClean="0"/>
              <a:t>-- Such exceptional delegation is known as Henry VIII Clause to indicate executive authority.</a:t>
            </a:r>
          </a:p>
          <a:p>
            <a:pPr>
              <a:buNone/>
            </a:pPr>
            <a:r>
              <a:rPr lang="en-GB" dirty="0" smtClean="0"/>
              <a:t>-- Henry VIII was the King of England in the 16</a:t>
            </a:r>
            <a:r>
              <a:rPr lang="en-GB" baseline="30000" dirty="0" smtClean="0"/>
              <a:t>th</a:t>
            </a:r>
            <a:r>
              <a:rPr lang="en-GB" dirty="0" smtClean="0"/>
              <a:t> Century who imposed his autocratic will through the instrumentality of the Parliament and described as a ‘despot under forms of law’.</a:t>
            </a:r>
          </a:p>
          <a:p>
            <a:pPr>
              <a:buNone/>
            </a:pPr>
            <a:r>
              <a:rPr lang="en-GB" dirty="0" smtClean="0"/>
              <a:t>-- Under this Clause wide powers are given to administrative agencies to make rule, amend and repeal</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077200" cy="6169152"/>
          </a:xfrm>
        </p:spPr>
        <p:txBody>
          <a:bodyPr>
            <a:normAutofit fontScale="92500"/>
          </a:bodyPr>
          <a:lstStyle/>
          <a:p>
            <a:pPr marL="457200" indent="-457200">
              <a:buAutoNum type="arabicPeriod"/>
            </a:pPr>
            <a:r>
              <a:rPr lang="en-GB" dirty="0" smtClean="0"/>
              <a:t>Sec. 20 of the States Reorganisation Act 1956      ( now repealed) where power was given to executive to make changes in existing law.</a:t>
            </a:r>
          </a:p>
          <a:p>
            <a:pPr marL="457200" indent="-457200">
              <a:buAutoNum type="arabicPeriod"/>
            </a:pPr>
            <a:r>
              <a:rPr lang="en-GB" dirty="0" smtClean="0"/>
              <a:t>Under Art. 372 (2) of the Indian Constitution, the President has been delegated the power to adapt, amend and repeal any law in force, to bring it in line with provisions of the Constitution and exercise such power has been made immune from scrutiny of Courts.</a:t>
            </a:r>
          </a:p>
          <a:p>
            <a:pPr marL="457200" indent="-457200">
              <a:buAutoNum type="arabicPeriod"/>
            </a:pPr>
            <a:r>
              <a:rPr lang="en-GB" dirty="0" smtClean="0"/>
              <a:t>Regulation 34 of WB State Electricity Regulations which had authorised the Board to terminate the services of any permanent employee on 3 months notice / pay in lieu thereof.  - SC observed that naked ‘hire and fire’ rule of Regulation 34 is parallel to Henry VIII Clause so familiar to administrative lawyers</a:t>
            </a:r>
          </a:p>
          <a:p>
            <a:pPr marL="457200" indent="-457200">
              <a:buAutoNum type="arabicPeriod"/>
            </a:pPr>
            <a:endParaRPr lang="en-GB" dirty="0" smtClean="0"/>
          </a:p>
          <a:p>
            <a:pPr marL="457200" indent="-457200">
              <a:buNone/>
            </a:pPr>
            <a:r>
              <a:rPr lang="en-GB" dirty="0" smtClean="0"/>
              <a:t>Exceptional delegations are always held to be ultra </a:t>
            </a:r>
            <a:r>
              <a:rPr lang="en-GB" dirty="0" err="1" smtClean="0"/>
              <a:t>vires</a:t>
            </a:r>
            <a:r>
              <a:rPr lang="en-GB" dirty="0" smtClean="0"/>
              <a:t> to the Constitution. </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86800" cy="6400800"/>
          </a:xfrm>
        </p:spPr>
        <p:txBody>
          <a:bodyPr>
            <a:normAutofit fontScale="92500" lnSpcReduction="10000"/>
          </a:bodyPr>
          <a:lstStyle/>
          <a:p>
            <a:r>
              <a:rPr lang="en-US" dirty="0" smtClean="0"/>
              <a:t>DL / Rule-making in India is commonly expressed as ‘Statutory Rules &amp; Orders’ but include regulations, bye-law, scheme etc.</a:t>
            </a:r>
          </a:p>
          <a:p>
            <a:endParaRPr lang="en-US" dirty="0" smtClean="0"/>
          </a:p>
          <a:p>
            <a:pPr marL="514350" indent="-514350">
              <a:buAutoNum type="arabicPeriod"/>
            </a:pPr>
            <a:r>
              <a:rPr lang="en-US" sz="3600" b="1" dirty="0" smtClean="0"/>
              <a:t>Title based classification </a:t>
            </a:r>
            <a:r>
              <a:rPr lang="en-US" dirty="0" smtClean="0"/>
              <a:t>– </a:t>
            </a:r>
          </a:p>
          <a:p>
            <a:pPr marL="514350" indent="-514350">
              <a:buNone/>
            </a:pPr>
            <a:r>
              <a:rPr lang="en-US" dirty="0" smtClean="0"/>
              <a:t>	a. </a:t>
            </a:r>
            <a:r>
              <a:rPr lang="en-US" u="sng" dirty="0" smtClean="0"/>
              <a:t>Rule</a:t>
            </a:r>
            <a:r>
              <a:rPr lang="en-US" dirty="0" smtClean="0"/>
              <a:t> – defined in General Clauses Act 1897 as a rule made in exercise of power conferred by any enactment and shall include a ‘regulation’ made as a ‘Rule’ under any enactment.</a:t>
            </a:r>
          </a:p>
          <a:p>
            <a:pPr marL="514350" indent="-514350">
              <a:buNone/>
            </a:pPr>
            <a:r>
              <a:rPr lang="en-US" dirty="0" smtClean="0"/>
              <a:t>	b. </a:t>
            </a:r>
            <a:r>
              <a:rPr lang="en-US" u="sng" dirty="0" smtClean="0"/>
              <a:t>Regulations</a:t>
            </a:r>
            <a:r>
              <a:rPr lang="en-US" dirty="0" smtClean="0"/>
              <a:t> – an instrument by which decisions, orders &amp; acts of govt. are made known to public.</a:t>
            </a:r>
          </a:p>
          <a:p>
            <a:pPr marL="514350" indent="-514350">
              <a:buNone/>
            </a:pPr>
            <a:r>
              <a:rPr lang="en-US" dirty="0" smtClean="0"/>
              <a:t>	c. </a:t>
            </a:r>
            <a:r>
              <a:rPr lang="en-US" u="sng" dirty="0" smtClean="0"/>
              <a:t>Order </a:t>
            </a:r>
            <a:r>
              <a:rPr lang="en-US" dirty="0" smtClean="0"/>
              <a:t>– to cover various forms of legislative and quasi-judicial decision. Order may be specific / general. Specific Order refer administrative action. General Order refer administrative rule-making.</a:t>
            </a:r>
          </a:p>
          <a:p>
            <a:pPr marL="514350" indent="-514350">
              <a:buNone/>
            </a:pPr>
            <a:r>
              <a:rPr lang="en-US" dirty="0" smtClean="0"/>
              <a:t>	d. </a:t>
            </a:r>
            <a:r>
              <a:rPr lang="en-US" u="sng" dirty="0" smtClean="0"/>
              <a:t>Bye-laws</a:t>
            </a:r>
            <a:r>
              <a:rPr lang="en-US" dirty="0" smtClean="0"/>
              <a:t> : Term confined to rules made by semi governmental authorities established under acts of Legislature.</a:t>
            </a:r>
          </a:p>
          <a:p>
            <a:pPr marL="514350" indent="-514350">
              <a:buNone/>
            </a:pP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6096000"/>
          </a:xfrm>
        </p:spPr>
        <p:txBody>
          <a:bodyPr>
            <a:normAutofit fontScale="92500" lnSpcReduction="20000"/>
          </a:bodyPr>
          <a:lstStyle/>
          <a:p>
            <a:pPr marL="514350" indent="-514350">
              <a:buNone/>
            </a:pPr>
            <a:r>
              <a:rPr lang="en-US" dirty="0" smtClean="0"/>
              <a:t>e. </a:t>
            </a:r>
            <a:r>
              <a:rPr lang="en-US" u="sng" dirty="0" smtClean="0"/>
              <a:t>Directions</a:t>
            </a:r>
            <a:r>
              <a:rPr lang="en-US" dirty="0" smtClean="0"/>
              <a:t> – term used 2 senses-</a:t>
            </a:r>
          </a:p>
          <a:p>
            <a:pPr marL="514350" indent="-514350">
              <a:buNone/>
            </a:pPr>
            <a:r>
              <a:rPr lang="en-US" dirty="0" smtClean="0"/>
              <a:t>		</a:t>
            </a:r>
            <a:r>
              <a:rPr lang="en-US" dirty="0" err="1" smtClean="0"/>
              <a:t>i</a:t>
            </a:r>
            <a:r>
              <a:rPr lang="en-US" dirty="0" smtClean="0"/>
              <a:t>. Constitution gives power to CG to give DIRECTION to SG for the execution of its laws and is not a DL</a:t>
            </a:r>
          </a:p>
          <a:p>
            <a:pPr marL="514350" indent="-514350">
              <a:buNone/>
            </a:pPr>
            <a:r>
              <a:rPr lang="en-US" dirty="0" smtClean="0"/>
              <a:t>		ii. Term DIRECTION is an expression of administrative rule-making under the authority of law / rules / orders  made there under and may be recommendatory / mandatory.</a:t>
            </a:r>
          </a:p>
          <a:p>
            <a:pPr marL="514350" indent="-514350">
              <a:buNone/>
            </a:pPr>
            <a:r>
              <a:rPr lang="en-US" dirty="0" smtClean="0"/>
              <a:t>f. </a:t>
            </a:r>
            <a:r>
              <a:rPr lang="en-US" u="sng" dirty="0" smtClean="0"/>
              <a:t>Scheme</a:t>
            </a:r>
            <a:r>
              <a:rPr lang="en-US" dirty="0" smtClean="0"/>
              <a:t> : It refer to a situation where the law </a:t>
            </a:r>
            <a:r>
              <a:rPr lang="en-US" dirty="0" err="1" smtClean="0"/>
              <a:t>authorises</a:t>
            </a:r>
            <a:r>
              <a:rPr lang="en-US" dirty="0" smtClean="0"/>
              <a:t> the administrative agencies to lay down a framework within which the detailed administrative action is to proceed. </a:t>
            </a:r>
          </a:p>
          <a:p>
            <a:endParaRPr lang="en-US" dirty="0" smtClean="0"/>
          </a:p>
          <a:p>
            <a:r>
              <a:rPr lang="en-US" dirty="0" smtClean="0"/>
              <a:t>The Committee on Minister’s powers recommended :</a:t>
            </a:r>
          </a:p>
          <a:p>
            <a:pPr>
              <a:buNone/>
            </a:pPr>
            <a:r>
              <a:rPr lang="en-US" dirty="0" smtClean="0"/>
              <a:t>-- to confine term ‘rule’ to Statutory instrument relating procedure</a:t>
            </a:r>
          </a:p>
          <a:p>
            <a:pPr>
              <a:buNone/>
            </a:pPr>
            <a:r>
              <a:rPr lang="en-US" dirty="0" smtClean="0"/>
              <a:t>-- to confine term ‘regulation’ to describe substantive administrative rule-making</a:t>
            </a:r>
          </a:p>
          <a:p>
            <a:pPr>
              <a:buNone/>
            </a:pPr>
            <a:r>
              <a:rPr lang="en-US" dirty="0" smtClean="0"/>
              <a:t>-- to confine term ‘order’ to instruments exercising executive and quasi-judicial decisions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dirty="0" smtClean="0"/>
              <a:t>2. Discretion based classification</a:t>
            </a:r>
            <a:endParaRPr lang="en-US" dirty="0"/>
          </a:p>
        </p:txBody>
      </p:sp>
      <p:sp>
        <p:nvSpPr>
          <p:cNvPr id="5" name="Content Placeholder 4"/>
          <p:cNvSpPr>
            <a:spLocks noGrp="1"/>
          </p:cNvSpPr>
          <p:nvPr>
            <p:ph sz="quarter" idx="2"/>
          </p:nvPr>
        </p:nvSpPr>
        <p:spPr>
          <a:xfrm>
            <a:off x="457200" y="1905000"/>
            <a:ext cx="2895600" cy="4221163"/>
          </a:xfrm>
        </p:spPr>
        <p:txBody>
          <a:bodyPr>
            <a:normAutofit fontScale="77500" lnSpcReduction="20000"/>
          </a:bodyPr>
          <a:lstStyle/>
          <a:p>
            <a:r>
              <a:rPr lang="en-US" dirty="0" smtClean="0"/>
              <a:t>In subordinate Legislation, the process consists of discretionary elaboration of rules &amp; regulations</a:t>
            </a:r>
          </a:p>
          <a:p>
            <a:r>
              <a:rPr lang="en-US" dirty="0" smtClean="0"/>
              <a:t>It is Discretionary</a:t>
            </a:r>
          </a:p>
          <a:p>
            <a:r>
              <a:rPr lang="en-US" dirty="0" smtClean="0"/>
              <a:t>Here </a:t>
            </a:r>
            <a:r>
              <a:rPr lang="en-US" dirty="0" err="1" smtClean="0"/>
              <a:t>adm</a:t>
            </a:r>
            <a:r>
              <a:rPr lang="en-US" dirty="0" smtClean="0"/>
              <a:t>. Authority has to manufacture gunpowder also.</a:t>
            </a:r>
          </a:p>
          <a:p>
            <a:r>
              <a:rPr lang="en-US" dirty="0" smtClean="0"/>
              <a:t>These legislations are always open to attack on ground of excessive delegation. </a:t>
            </a:r>
            <a:endParaRPr lang="en-US" dirty="0"/>
          </a:p>
        </p:txBody>
      </p:sp>
      <p:sp>
        <p:nvSpPr>
          <p:cNvPr id="7" name="Content Placeholder 6"/>
          <p:cNvSpPr>
            <a:spLocks noGrp="1"/>
          </p:cNvSpPr>
          <p:nvPr>
            <p:ph sz="quarter" idx="4"/>
          </p:nvPr>
        </p:nvSpPr>
        <p:spPr>
          <a:xfrm>
            <a:off x="3581401" y="1676400"/>
            <a:ext cx="5105400" cy="5029200"/>
          </a:xfrm>
        </p:spPr>
        <p:txBody>
          <a:bodyPr>
            <a:normAutofit fontScale="85000" lnSpcReduction="20000"/>
          </a:bodyPr>
          <a:lstStyle/>
          <a:p>
            <a:r>
              <a:rPr lang="en-US" dirty="0" smtClean="0"/>
              <a:t>A Statute that provides control but specifies that they are to go into effect only when a given administrative Authority finds the existence of conditions defined in Statute itself.</a:t>
            </a:r>
          </a:p>
          <a:p>
            <a:r>
              <a:rPr lang="en-US" dirty="0" smtClean="0"/>
              <a:t>It is fact finding</a:t>
            </a:r>
          </a:p>
          <a:p>
            <a:r>
              <a:rPr lang="en-US" dirty="0" smtClean="0"/>
              <a:t>Here gun and gunpowder is provided by Legislature and administrative authority is only required to pull trigger.</a:t>
            </a:r>
          </a:p>
          <a:p>
            <a:r>
              <a:rPr lang="en-US" dirty="0" smtClean="0"/>
              <a:t>Here some percentage of ‘discretion’ observed and is a fiction developed by US Court to get away from operation of separation of power.</a:t>
            </a:r>
          </a:p>
          <a:p>
            <a:r>
              <a:rPr lang="en-US" dirty="0" smtClean="0"/>
              <a:t>Operation of legislation depends on completion of certain conditions.</a:t>
            </a:r>
          </a:p>
          <a:p>
            <a:r>
              <a:rPr lang="en-US" dirty="0" smtClean="0"/>
              <a:t>Can’t be attacked for excessive delegated legislation</a:t>
            </a:r>
          </a:p>
        </p:txBody>
      </p:sp>
      <p:sp>
        <p:nvSpPr>
          <p:cNvPr id="4" name="Text Placeholder 3"/>
          <p:cNvSpPr>
            <a:spLocks noGrp="1"/>
          </p:cNvSpPr>
          <p:nvPr>
            <p:ph type="body" sz="quarter" idx="1"/>
          </p:nvPr>
        </p:nvSpPr>
        <p:spPr>
          <a:xfrm>
            <a:off x="457200" y="1143001"/>
            <a:ext cx="4040188" cy="457200"/>
          </a:xfrm>
        </p:spPr>
        <p:txBody>
          <a:bodyPr>
            <a:normAutofit/>
          </a:bodyPr>
          <a:lstStyle/>
          <a:p>
            <a:r>
              <a:rPr lang="en-US" dirty="0" err="1" smtClean="0"/>
              <a:t>i</a:t>
            </a:r>
            <a:r>
              <a:rPr lang="en-US" dirty="0" smtClean="0"/>
              <a:t>. Subordinate Legislation</a:t>
            </a:r>
            <a:endParaRPr lang="en-US" dirty="0"/>
          </a:p>
        </p:txBody>
      </p:sp>
      <p:sp>
        <p:nvSpPr>
          <p:cNvPr id="6" name="Text Placeholder 5"/>
          <p:cNvSpPr>
            <a:spLocks noGrp="1"/>
          </p:cNvSpPr>
          <p:nvPr>
            <p:ph type="body" sz="quarter" idx="3"/>
          </p:nvPr>
        </p:nvSpPr>
        <p:spPr>
          <a:xfrm>
            <a:off x="4267201" y="1066801"/>
            <a:ext cx="4419600" cy="457200"/>
          </a:xfrm>
        </p:spPr>
        <p:txBody>
          <a:bodyPr>
            <a:normAutofit fontScale="77500" lnSpcReduction="20000"/>
          </a:bodyPr>
          <a:lstStyle/>
          <a:p>
            <a:r>
              <a:rPr lang="en-US" dirty="0" smtClean="0"/>
              <a:t>ii. Contingent / conditional Legislation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457200" y="304800"/>
            <a:ext cx="8229600" cy="5821363"/>
          </a:xfrm>
        </p:spPr>
        <p:txBody>
          <a:bodyPr>
            <a:normAutofit/>
          </a:bodyPr>
          <a:lstStyle/>
          <a:p>
            <a:r>
              <a:rPr lang="en-US" dirty="0" smtClean="0"/>
              <a:t>In Field v. Clark – US Act </a:t>
            </a:r>
            <a:r>
              <a:rPr lang="en-US" dirty="0" err="1" smtClean="0"/>
              <a:t>authorised</a:t>
            </a:r>
            <a:r>
              <a:rPr lang="en-US" dirty="0" smtClean="0"/>
              <a:t> the President by Proclamation to suspend the operation of an Act permitting free introduction into the US of certain products upon his finding that the duties imposed upon products of US were reciprocally unequal and unreasonable. – Held as valid contingent legislation</a:t>
            </a:r>
          </a:p>
          <a:p>
            <a:endParaRPr lang="en-US" dirty="0" smtClean="0"/>
          </a:p>
          <a:p>
            <a:r>
              <a:rPr lang="en-US" dirty="0" smtClean="0"/>
              <a:t>King Emperor v. </a:t>
            </a:r>
            <a:r>
              <a:rPr lang="en-US" dirty="0" err="1" smtClean="0"/>
              <a:t>Benoari</a:t>
            </a:r>
            <a:r>
              <a:rPr lang="en-US" dirty="0" smtClean="0"/>
              <a:t> </a:t>
            </a:r>
            <a:r>
              <a:rPr lang="en-US" dirty="0" err="1" smtClean="0"/>
              <a:t>Lal</a:t>
            </a:r>
            <a:r>
              <a:rPr lang="en-US" dirty="0" smtClean="0"/>
              <a:t> </a:t>
            </a:r>
            <a:r>
              <a:rPr lang="en-US" dirty="0" err="1" smtClean="0"/>
              <a:t>Sarma</a:t>
            </a:r>
            <a:r>
              <a:rPr lang="en-US" dirty="0" smtClean="0"/>
              <a:t> AIR 1954 PC 48  : Privy Council upheld validity of Governor General’s Ordinance of Special Courts, which had delegated the power to extend the duration of the Ordinance on provincial govt. in case of an Emergency, on the ground of conditional legislation. It is a conditional legislation as legislation was complete and only power to apply the Act in certain condition is delegated.</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Classification of Conditional Legislation</a:t>
            </a:r>
            <a:endParaRPr lang="en-US" dirty="0"/>
          </a:p>
        </p:txBody>
      </p:sp>
      <p:sp>
        <p:nvSpPr>
          <p:cNvPr id="3" name="Content Placeholder 2"/>
          <p:cNvSpPr>
            <a:spLocks noGrp="1"/>
          </p:cNvSpPr>
          <p:nvPr>
            <p:ph sz="quarter" idx="1"/>
          </p:nvPr>
        </p:nvSpPr>
        <p:spPr/>
        <p:txBody>
          <a:bodyPr>
            <a:normAutofit lnSpcReduction="10000"/>
          </a:bodyPr>
          <a:lstStyle/>
          <a:p>
            <a:pPr marL="514350" indent="-514350">
              <a:buAutoNum type="arabicPeriod"/>
            </a:pPr>
            <a:r>
              <a:rPr lang="en-US" dirty="0" smtClean="0"/>
              <a:t>Statute enacted by the Legislature, future applicability to a given area left to subjective satisfaction of the delegate as to conditions indicating the proper time for that purpose.</a:t>
            </a:r>
          </a:p>
          <a:p>
            <a:pPr marL="514350" indent="-514350">
              <a:buAutoNum type="arabicPeriod"/>
            </a:pPr>
            <a:r>
              <a:rPr lang="en-US" dirty="0" smtClean="0"/>
              <a:t>Act enforced but power to withdraw the same from operation in a given area / in given cases delegated to be exercised on subjective satisfaction of the delegate existence of requisite condition precedent.</a:t>
            </a:r>
          </a:p>
          <a:p>
            <a:pPr marL="514350" indent="-514350">
              <a:buAutoNum type="arabicPeriod"/>
            </a:pPr>
            <a:r>
              <a:rPr lang="en-US" dirty="0" smtClean="0"/>
              <a:t>Power exercisable upon delegate’s satisfaction on objective facts by a class of persons seeking benefit of exercise such power to deprive rival class of persons of statutory benefit.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Purpose based classification</a:t>
            </a:r>
            <a:endParaRPr lang="en-US" dirty="0"/>
          </a:p>
        </p:txBody>
      </p:sp>
      <p:sp>
        <p:nvSpPr>
          <p:cNvPr id="3" name="Content Placeholder 2"/>
          <p:cNvSpPr>
            <a:spLocks noGrp="1"/>
          </p:cNvSpPr>
          <p:nvPr>
            <p:ph sz="quarter" idx="1"/>
          </p:nvPr>
        </p:nvSpPr>
        <p:spPr/>
        <p:txBody>
          <a:bodyPr>
            <a:normAutofit fontScale="92500" lnSpcReduction="10000"/>
          </a:bodyPr>
          <a:lstStyle/>
          <a:p>
            <a:pPr marL="571500" indent="-571500">
              <a:buAutoNum type="romanLcPeriod"/>
            </a:pPr>
            <a:r>
              <a:rPr lang="en-US" u="sng" dirty="0" smtClean="0"/>
              <a:t>Enabling Act</a:t>
            </a:r>
            <a:r>
              <a:rPr lang="en-US" dirty="0" smtClean="0"/>
              <a:t> – It contain ‘appointed day’ clause under which power is delegated to executive to appoint a day for the Act to come into operation.</a:t>
            </a:r>
          </a:p>
          <a:p>
            <a:pPr marL="571500" indent="-571500">
              <a:buAutoNum type="romanLcPeriod"/>
            </a:pPr>
            <a:r>
              <a:rPr lang="en-US" u="sng" dirty="0" smtClean="0"/>
              <a:t>Extension &amp; application of Act</a:t>
            </a:r>
            <a:r>
              <a:rPr lang="en-US" dirty="0" smtClean="0"/>
              <a:t> – Power to extend operation of an Act to other territories.</a:t>
            </a:r>
          </a:p>
          <a:p>
            <a:pPr marL="571500" indent="-571500">
              <a:buAutoNum type="romanLcPeriod"/>
            </a:pPr>
            <a:r>
              <a:rPr lang="en-US" u="sng" dirty="0" smtClean="0"/>
              <a:t>Dispensing &amp; Suspending Acts</a:t>
            </a:r>
            <a:r>
              <a:rPr lang="en-US" dirty="0" smtClean="0"/>
              <a:t> – Power delegated to administrative authority to make exemptions from all / any provision of Act in particular case / territory etc.</a:t>
            </a:r>
          </a:p>
          <a:p>
            <a:pPr marL="571500" indent="-571500">
              <a:buAutoNum type="romanLcPeriod"/>
            </a:pPr>
            <a:r>
              <a:rPr lang="en-US" u="sng" dirty="0" smtClean="0"/>
              <a:t>Alteration Acts</a:t>
            </a:r>
            <a:r>
              <a:rPr lang="en-US" dirty="0" smtClean="0"/>
              <a:t> – It is a device by which power of modification is delegated to make adopted Act into adoptive Act.</a:t>
            </a:r>
          </a:p>
          <a:p>
            <a:pPr marL="571500" indent="-571500">
              <a:buAutoNum type="romanLcPeriod"/>
            </a:pPr>
            <a:r>
              <a:rPr lang="en-US" u="sng" dirty="0" smtClean="0"/>
              <a:t>Taxing Acts</a:t>
            </a:r>
            <a:r>
              <a:rPr lang="en-US" dirty="0" smtClean="0"/>
              <a:t> – delegation of taxing power to administrative authority.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Contd</a:t>
            </a:r>
            <a:r>
              <a:rPr lang="en-US" dirty="0" smtClean="0"/>
              <a:t>---</a:t>
            </a:r>
            <a:endParaRPr lang="en-US" dirty="0"/>
          </a:p>
        </p:txBody>
      </p:sp>
      <p:sp>
        <p:nvSpPr>
          <p:cNvPr id="3" name="Content Placeholder 2"/>
          <p:cNvSpPr>
            <a:spLocks noGrp="1"/>
          </p:cNvSpPr>
          <p:nvPr>
            <p:ph sz="quarter" idx="1"/>
          </p:nvPr>
        </p:nvSpPr>
        <p:spPr/>
        <p:txBody>
          <a:bodyPr>
            <a:normAutofit fontScale="92500" lnSpcReduction="20000"/>
          </a:bodyPr>
          <a:lstStyle/>
          <a:p>
            <a:pPr marL="571500" indent="-571500">
              <a:buAutoNum type="romanLcPeriod"/>
            </a:pPr>
            <a:r>
              <a:rPr lang="en-US" u="sng" dirty="0" smtClean="0"/>
              <a:t>Supplementary Acts</a:t>
            </a:r>
            <a:r>
              <a:rPr lang="en-US" dirty="0" smtClean="0"/>
              <a:t> – Power is given to administrative agencies to make rules to elaborate, supplement  / help to  work out some principles laid in the Act.</a:t>
            </a:r>
          </a:p>
          <a:p>
            <a:pPr marL="571500" indent="-571500">
              <a:buAutoNum type="romanLcPeriod"/>
            </a:pPr>
            <a:r>
              <a:rPr lang="en-US" u="sng" dirty="0" smtClean="0"/>
              <a:t>Approving &amp; sanctioning Acts</a:t>
            </a:r>
            <a:r>
              <a:rPr lang="en-US" dirty="0" smtClean="0"/>
              <a:t> – power delegated not to make rules but to approves rules framed.</a:t>
            </a:r>
          </a:p>
          <a:p>
            <a:pPr marL="571500" indent="-571500">
              <a:buAutoNum type="romanLcPeriod"/>
            </a:pPr>
            <a:r>
              <a:rPr lang="en-US" u="sng" dirty="0" smtClean="0"/>
              <a:t>Classifying and fixing standard Acts</a:t>
            </a:r>
            <a:r>
              <a:rPr lang="en-US" dirty="0" smtClean="0"/>
              <a:t> : Power delegated to fix standard of purity, quality / fitness for human consumption.</a:t>
            </a:r>
          </a:p>
          <a:p>
            <a:pPr marL="571500" indent="-571500">
              <a:buAutoNum type="romanLcPeriod"/>
            </a:pPr>
            <a:r>
              <a:rPr lang="en-US" u="sng" dirty="0" smtClean="0"/>
              <a:t>Penalty for violation of Acts </a:t>
            </a:r>
            <a:r>
              <a:rPr lang="en-US" dirty="0" smtClean="0"/>
              <a:t>: Power delegated to prescribe punishment for the violation of rules.</a:t>
            </a:r>
          </a:p>
          <a:p>
            <a:pPr marL="571500" indent="-571500">
              <a:buAutoNum type="romanLcPeriod"/>
            </a:pPr>
            <a:r>
              <a:rPr lang="en-US" u="sng" dirty="0" smtClean="0"/>
              <a:t>Clarify the provisions of the Statute Acts :</a:t>
            </a:r>
            <a:r>
              <a:rPr lang="en-US" dirty="0" smtClean="0"/>
              <a:t> Power is delegated to administrative authority to issue interpretations on various provisions of an enabling Act.</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9220200" cy="685800"/>
          </a:xfrm>
        </p:spPr>
        <p:txBody>
          <a:bodyPr/>
          <a:lstStyle/>
          <a:p>
            <a:r>
              <a:rPr lang="en-GB" dirty="0" smtClean="0"/>
              <a:t>4. Authority based classification </a:t>
            </a:r>
            <a:r>
              <a:rPr lang="en-GB" sz="2000" dirty="0" smtClean="0"/>
              <a:t>(sub-delegation)</a:t>
            </a:r>
            <a:endParaRPr lang="en-GB" dirty="0"/>
          </a:p>
        </p:txBody>
      </p:sp>
      <p:sp>
        <p:nvSpPr>
          <p:cNvPr id="3" name="Content Placeholder 2"/>
          <p:cNvSpPr>
            <a:spLocks noGrp="1"/>
          </p:cNvSpPr>
          <p:nvPr>
            <p:ph sz="quarter" idx="1"/>
          </p:nvPr>
        </p:nvSpPr>
        <p:spPr>
          <a:xfrm>
            <a:off x="457200" y="838200"/>
            <a:ext cx="8382000" cy="5635752"/>
          </a:xfrm>
        </p:spPr>
        <p:txBody>
          <a:bodyPr>
            <a:normAutofit fontScale="92500" lnSpcReduction="10000"/>
          </a:bodyPr>
          <a:lstStyle/>
          <a:p>
            <a:r>
              <a:rPr lang="en-GB" dirty="0" smtClean="0"/>
              <a:t>Classification based on position of the authority making rules.</a:t>
            </a:r>
          </a:p>
          <a:p>
            <a:r>
              <a:rPr lang="en-GB" dirty="0" smtClean="0"/>
              <a:t>Sometimes rule making authority delegates to itself or to some other subordinate authority, a further power to issue rules. Such exercise of rule-making power is known as Sub-delegated legislation</a:t>
            </a:r>
          </a:p>
          <a:p>
            <a:r>
              <a:rPr lang="en-GB" dirty="0" smtClean="0"/>
              <a:t>Rule making authority can’t delegate its power unless the power of delegation is contained in the enabling Act.</a:t>
            </a:r>
          </a:p>
          <a:p>
            <a:r>
              <a:rPr lang="en-GB" dirty="0" smtClean="0"/>
              <a:t>Such authorisation may be either express / by necessary implication.</a:t>
            </a:r>
          </a:p>
          <a:p>
            <a:r>
              <a:rPr lang="en-GB" dirty="0" smtClean="0"/>
              <a:t>If authority further delegates its law-making power to some other authority and retains a general control of substantial nature over it, then there is no delegation.</a:t>
            </a:r>
          </a:p>
          <a:p>
            <a:r>
              <a:rPr lang="en-GB" dirty="0" smtClean="0"/>
              <a:t>Ex. If </a:t>
            </a:r>
            <a:r>
              <a:rPr lang="en-GB" dirty="0" err="1" smtClean="0"/>
              <a:t>adm</a:t>
            </a:r>
            <a:r>
              <a:rPr lang="en-GB" dirty="0" smtClean="0"/>
              <a:t> authority which has been delegated the power to impose and collect tax, delegates only collection part to some other agency, it will not be a case of sub-delegation.</a:t>
            </a:r>
          </a:p>
          <a:p>
            <a:pPr>
              <a:buNone/>
            </a:pP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386</TotalTime>
  <Words>1064</Words>
  <Application>Microsoft Office PowerPoint</Application>
  <PresentationFormat>On-screen Show (4:3)</PresentationFormat>
  <Paragraphs>87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Classification of Administrative Rule-Making power/DL</vt:lpstr>
      <vt:lpstr>Slide 2</vt:lpstr>
      <vt:lpstr>Slide 3</vt:lpstr>
      <vt:lpstr>2. Discretion based classification</vt:lpstr>
      <vt:lpstr>Slide 5</vt:lpstr>
      <vt:lpstr>Classification of Conditional Legislation</vt:lpstr>
      <vt:lpstr>3. Purpose based classification</vt:lpstr>
      <vt:lpstr>Contd---</vt:lpstr>
      <vt:lpstr>4. Authority based classification (sub-delegation)</vt:lpstr>
      <vt:lpstr>Slide 10</vt:lpstr>
      <vt:lpstr>Slide 11</vt:lpstr>
      <vt:lpstr>5. Nature based classification (exceptional delEgation)</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Classification of Administrative Rule-Making power/DL</dc:title>
  <dc:creator>user</dc:creator>
  <cp:lastModifiedBy>Jyoti</cp:lastModifiedBy>
  <cp:revision>40</cp:revision>
  <dcterms:created xsi:type="dcterms:W3CDTF">2006-08-16T00:00:00Z</dcterms:created>
  <dcterms:modified xsi:type="dcterms:W3CDTF">2020-10-24T06:48:48Z</dcterms:modified>
</cp:coreProperties>
</file>