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3/17/2021</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3/17/2021</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3/17/2021</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3/17/2021</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3/17/2021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b="1" u="sng" dirty="0" smtClean="0"/>
              <a:t>MEANING </a:t>
            </a:r>
          </a:p>
          <a:p>
            <a:pPr>
              <a:buNone/>
            </a:pPr>
            <a:r>
              <a:rPr lang="en-US" dirty="0" smtClean="0"/>
              <a:t>    A plaint is a statement of claim, a document by presentation of which the suit is instituted. Object of plaint is to state the grounds upon which the assistance of the court is sought by the plaint.  </a:t>
            </a:r>
          </a:p>
          <a:p>
            <a:endParaRPr lang="en-US" dirty="0"/>
          </a:p>
        </p:txBody>
      </p:sp>
      <p:sp>
        <p:nvSpPr>
          <p:cNvPr id="4" name="Title 3"/>
          <p:cNvSpPr>
            <a:spLocks noGrp="1"/>
          </p:cNvSpPr>
          <p:nvPr>
            <p:ph type="title"/>
          </p:nvPr>
        </p:nvSpPr>
        <p:spPr/>
        <p:txBody>
          <a:bodyPr>
            <a:normAutofit/>
          </a:bodyPr>
          <a:lstStyle/>
          <a:p>
            <a:r>
              <a:rPr lang="en-US" dirty="0" smtClean="0"/>
              <a:t>PLAINT Order VII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524000"/>
            <a:ext cx="7620000" cy="4648200"/>
          </a:xfrm>
        </p:spPr>
        <p:txBody>
          <a:bodyPr>
            <a:normAutofit fontScale="32500" lnSpcReduction="20000"/>
          </a:bodyPr>
          <a:lstStyle/>
          <a:p>
            <a:r>
              <a:rPr lang="en-US" sz="2800" b="1" dirty="0" smtClean="0">
                <a:solidFill>
                  <a:schemeClr val="tx1"/>
                </a:solidFill>
                <a:latin typeface="Arial Rounded MT Bold" pitchFamily="34" charset="0"/>
              </a:rPr>
              <a:t>A plaint must contain the  following particulars:-</a:t>
            </a:r>
          </a:p>
          <a:p>
            <a:pPr algn="just">
              <a:buFont typeface="Wingdings"/>
              <a:buChar char="Ø"/>
            </a:pPr>
            <a:r>
              <a:rPr lang="en-US" sz="4500" dirty="0" smtClean="0">
                <a:solidFill>
                  <a:schemeClr val="tx1"/>
                </a:solidFill>
              </a:rPr>
              <a:t>Name of the court </a:t>
            </a:r>
          </a:p>
          <a:p>
            <a:pPr algn="just">
              <a:buFont typeface="Wingdings"/>
              <a:buChar char="Ø"/>
            </a:pPr>
            <a:r>
              <a:rPr lang="en-US" sz="4500" dirty="0" smtClean="0">
                <a:solidFill>
                  <a:schemeClr val="tx1"/>
                </a:solidFill>
              </a:rPr>
              <a:t>Name ,age, description occupation and  residential address of the plaintiff/s and defendant/s.</a:t>
            </a:r>
          </a:p>
          <a:p>
            <a:pPr algn="just">
              <a:buFont typeface="Wingdings"/>
              <a:buChar char="Ø"/>
            </a:pPr>
            <a:r>
              <a:rPr lang="en-US" sz="4500" dirty="0" smtClean="0">
                <a:solidFill>
                  <a:schemeClr val="tx1"/>
                </a:solidFill>
              </a:rPr>
              <a:t>Facts constituting cause of action and when such cause of action arose.</a:t>
            </a:r>
          </a:p>
          <a:p>
            <a:pPr algn="just">
              <a:buFont typeface="Wingdings"/>
              <a:buChar char="Ø"/>
            </a:pPr>
            <a:r>
              <a:rPr lang="en-US" sz="4500" dirty="0" smtClean="0">
                <a:solidFill>
                  <a:schemeClr val="tx1"/>
                </a:solidFill>
              </a:rPr>
              <a:t>Facts showing Court’s jurisdiction.</a:t>
            </a:r>
          </a:p>
          <a:p>
            <a:pPr algn="just">
              <a:buFont typeface="Wingdings"/>
              <a:buChar char="Ø"/>
            </a:pPr>
            <a:r>
              <a:rPr lang="en-US" sz="4500" dirty="0" smtClean="0">
                <a:solidFill>
                  <a:schemeClr val="tx1"/>
                </a:solidFill>
              </a:rPr>
              <a:t>Value of subject matter.</a:t>
            </a:r>
          </a:p>
          <a:p>
            <a:pPr algn="just">
              <a:buFont typeface="Wingdings"/>
              <a:buChar char="Ø"/>
            </a:pPr>
            <a:r>
              <a:rPr lang="en-US" sz="4500" dirty="0" smtClean="0">
                <a:solidFill>
                  <a:schemeClr val="tx1"/>
                </a:solidFill>
              </a:rPr>
              <a:t>Relief claimed by the plaintiff.</a:t>
            </a:r>
          </a:p>
          <a:p>
            <a:pPr algn="just">
              <a:buFont typeface="Wingdings"/>
              <a:buChar char="Ø"/>
            </a:pPr>
            <a:r>
              <a:rPr lang="en-US" sz="4500" dirty="0" smtClean="0">
                <a:solidFill>
                  <a:schemeClr val="tx1"/>
                </a:solidFill>
              </a:rPr>
              <a:t>If the plaintiff is minor or unsound mind person ,details  of statement to that.</a:t>
            </a:r>
          </a:p>
          <a:p>
            <a:pPr algn="just">
              <a:buFont typeface="Wingdings"/>
              <a:buChar char="Ø"/>
            </a:pPr>
            <a:r>
              <a:rPr lang="en-US" sz="4500" dirty="0" smtClean="0">
                <a:solidFill>
                  <a:schemeClr val="tx1"/>
                </a:solidFill>
              </a:rPr>
              <a:t>If  plaintiff is in representative capacity, showing his actual existing interest.</a:t>
            </a:r>
          </a:p>
          <a:p>
            <a:pPr algn="just">
              <a:buFont typeface="Wingdings"/>
              <a:buChar char="Ø"/>
            </a:pPr>
            <a:r>
              <a:rPr lang="en-US" sz="4500" dirty="0" smtClean="0">
                <a:solidFill>
                  <a:schemeClr val="tx1"/>
                </a:solidFill>
              </a:rPr>
              <a:t>If it is money suit, details of  amount claimed.</a:t>
            </a:r>
          </a:p>
          <a:p>
            <a:pPr algn="just">
              <a:buFont typeface="Wingdings"/>
              <a:buChar char="Ø"/>
            </a:pPr>
            <a:r>
              <a:rPr lang="en-US" sz="4500" dirty="0" smtClean="0">
                <a:solidFill>
                  <a:schemeClr val="tx1"/>
                </a:solidFill>
              </a:rPr>
              <a:t>If the plaintiff is allowing set off or relinquished any portion of the claim, details of it.</a:t>
            </a:r>
          </a:p>
          <a:p>
            <a:pPr algn="just">
              <a:buFont typeface="Wingdings"/>
              <a:buChar char="Ø"/>
            </a:pPr>
            <a:r>
              <a:rPr lang="en-US" sz="4500" dirty="0" smtClean="0">
                <a:solidFill>
                  <a:schemeClr val="tx1"/>
                </a:solidFill>
              </a:rPr>
              <a:t>If the suit is for </a:t>
            </a:r>
            <a:r>
              <a:rPr lang="en-US" sz="4500" dirty="0" err="1" smtClean="0">
                <a:solidFill>
                  <a:schemeClr val="tx1"/>
                </a:solidFill>
              </a:rPr>
              <a:t>mesne</a:t>
            </a:r>
            <a:r>
              <a:rPr lang="en-US" sz="4500" dirty="0" smtClean="0">
                <a:solidFill>
                  <a:schemeClr val="tx1"/>
                </a:solidFill>
              </a:rPr>
              <a:t> profits or accounts ,details of approximate amount.</a:t>
            </a:r>
          </a:p>
          <a:p>
            <a:pPr algn="just">
              <a:buFont typeface="Wingdings"/>
              <a:buChar char="Ø"/>
            </a:pPr>
            <a:r>
              <a:rPr lang="en-US" sz="4500" dirty="0" smtClean="0">
                <a:solidFill>
                  <a:schemeClr val="tx1"/>
                </a:solidFill>
              </a:rPr>
              <a:t>If the suit is for immovable property its description, boundaries ,survey  number ,details etc.</a:t>
            </a:r>
          </a:p>
          <a:p>
            <a:pPr algn="just">
              <a:buFont typeface="Wingdings"/>
              <a:buChar char="Ø"/>
            </a:pPr>
            <a:r>
              <a:rPr lang="en-US" sz="4500" dirty="0" smtClean="0">
                <a:solidFill>
                  <a:schemeClr val="tx1"/>
                </a:solidFill>
              </a:rPr>
              <a:t>Interest and liability of the defendant.</a:t>
            </a:r>
          </a:p>
          <a:p>
            <a:pPr algn="just">
              <a:buFont typeface="Wingdings"/>
              <a:buChar char="Ø"/>
            </a:pPr>
            <a:r>
              <a:rPr lang="en-US" sz="4500" dirty="0" smtClean="0">
                <a:solidFill>
                  <a:schemeClr val="tx1"/>
                </a:solidFill>
              </a:rPr>
              <a:t>If the suit is barred by time , particulars of exemption claimed.</a:t>
            </a:r>
          </a:p>
          <a:p>
            <a:pPr algn="just"/>
            <a:endParaRPr lang="en-US" dirty="0">
              <a:solidFill>
                <a:schemeClr val="tx1"/>
              </a:solidFill>
            </a:endParaRPr>
          </a:p>
        </p:txBody>
      </p:sp>
      <p:sp>
        <p:nvSpPr>
          <p:cNvPr id="2" name="Title 1"/>
          <p:cNvSpPr>
            <a:spLocks noGrp="1"/>
          </p:cNvSpPr>
          <p:nvPr>
            <p:ph type="ctrTitle"/>
          </p:nvPr>
        </p:nvSpPr>
        <p:spPr>
          <a:xfrm>
            <a:off x="685800" y="304801"/>
            <a:ext cx="7772400" cy="838199"/>
          </a:xfrm>
        </p:spPr>
        <p:txBody>
          <a:bodyPr/>
          <a:lstStyle/>
          <a:p>
            <a:r>
              <a:rPr lang="en-US" dirty="0" smtClean="0"/>
              <a:t>Particulars of Plaint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524000"/>
            <a:ext cx="6400800" cy="4114800"/>
          </a:xfrm>
        </p:spPr>
        <p:txBody>
          <a:bodyPr>
            <a:normAutofit/>
          </a:bodyPr>
          <a:lstStyle/>
          <a:p>
            <a:pPr algn="just"/>
            <a:r>
              <a:rPr lang="en-US" dirty="0" smtClean="0">
                <a:solidFill>
                  <a:schemeClr val="tx1"/>
                </a:solidFill>
              </a:rPr>
              <a:t>Cause of action means a bundle of essential facts, which it is necessary for the plaintiff to prove before he can succeed the case. It is a media upon which upon which the plaintiff asks the courts to arrive at a conclusion in his favor. It must be antecedent to the institution of the suit and on the basis of that cause of action the suit must have been filed. Details must be given in suit when the cause of action </a:t>
            </a:r>
            <a:r>
              <a:rPr lang="en-US" dirty="0" err="1" smtClean="0">
                <a:solidFill>
                  <a:schemeClr val="tx1"/>
                </a:solidFill>
              </a:rPr>
              <a:t>arosed.It</a:t>
            </a:r>
            <a:r>
              <a:rPr lang="en-US" dirty="0" smtClean="0">
                <a:solidFill>
                  <a:schemeClr val="tx1"/>
                </a:solidFill>
              </a:rPr>
              <a:t> helps the court and defendant to ascertain from the plaintiff whether in fact or law the cause of action arisen. </a:t>
            </a:r>
          </a:p>
          <a:p>
            <a:endParaRPr lang="en-US" dirty="0">
              <a:solidFill>
                <a:schemeClr val="tx1"/>
              </a:solidFill>
            </a:endParaRPr>
          </a:p>
        </p:txBody>
      </p:sp>
      <p:sp>
        <p:nvSpPr>
          <p:cNvPr id="2" name="Title 1"/>
          <p:cNvSpPr>
            <a:spLocks noGrp="1"/>
          </p:cNvSpPr>
          <p:nvPr>
            <p:ph type="ctrTitle"/>
          </p:nvPr>
        </p:nvSpPr>
        <p:spPr>
          <a:xfrm>
            <a:off x="685800" y="228601"/>
            <a:ext cx="7772400" cy="838199"/>
          </a:xfrm>
        </p:spPr>
        <p:txBody>
          <a:bodyPr/>
          <a:lstStyle/>
          <a:p>
            <a:r>
              <a:rPr lang="en-US" b="1" u="sng" dirty="0" smtClean="0"/>
              <a:t>Cause of Action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The plaintiff must state all the facts showing how the court has pecuniary ,territorial or other jurisdictions are applicable to the subject matter of the suit</a:t>
            </a:r>
            <a:endParaRPr lang="en-US" dirty="0"/>
          </a:p>
        </p:txBody>
      </p:sp>
      <p:sp>
        <p:nvSpPr>
          <p:cNvPr id="4" name="Title 3"/>
          <p:cNvSpPr>
            <a:spLocks noGrp="1"/>
          </p:cNvSpPr>
          <p:nvPr>
            <p:ph type="title"/>
          </p:nvPr>
        </p:nvSpPr>
        <p:spPr/>
        <p:txBody>
          <a:bodyPr>
            <a:normAutofit fontScale="90000"/>
          </a:bodyPr>
          <a:lstStyle/>
          <a:p>
            <a:r>
              <a:rPr lang="en-US" b="1" u="sng" dirty="0" smtClean="0"/>
              <a:t>Jurisdiction of the court</a:t>
            </a:r>
            <a:br>
              <a:rPr lang="en-US" b="1" u="sng"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219200"/>
            <a:ext cx="6400800" cy="4419600"/>
          </a:xfrm>
        </p:spPr>
        <p:txBody>
          <a:bodyPr>
            <a:normAutofit fontScale="70000" lnSpcReduction="20000"/>
          </a:bodyPr>
          <a:lstStyle/>
          <a:p>
            <a:r>
              <a:rPr lang="en-US" dirty="0" smtClean="0">
                <a:solidFill>
                  <a:schemeClr val="tx1"/>
                </a:solidFill>
              </a:rPr>
              <a:t>The plaintiff must state in the plaint the valuation of the subject matter of the plaint where the suit is barred by limitation. </a:t>
            </a:r>
          </a:p>
          <a:p>
            <a:r>
              <a:rPr lang="en-US" dirty="0" smtClean="0">
                <a:solidFill>
                  <a:schemeClr val="tx1"/>
                </a:solidFill>
              </a:rPr>
              <a:t>                                </a:t>
            </a:r>
            <a:r>
              <a:rPr lang="en-US" sz="5100" b="1" u="sng" dirty="0" smtClean="0">
                <a:solidFill>
                  <a:schemeClr val="tx1"/>
                </a:solidFill>
              </a:rPr>
              <a:t>Limitation (Order VII,R.6)</a:t>
            </a:r>
          </a:p>
          <a:p>
            <a:r>
              <a:rPr lang="en-US" dirty="0" smtClean="0">
                <a:solidFill>
                  <a:schemeClr val="tx1"/>
                </a:solidFill>
              </a:rPr>
              <a:t>IT is necessary for the plaintiff to show the ground of exemption in the plaint where the suit is barred by limitation.</a:t>
            </a:r>
          </a:p>
          <a:p>
            <a:r>
              <a:rPr lang="en-US" sz="4600" dirty="0" smtClean="0">
                <a:solidFill>
                  <a:schemeClr val="tx1"/>
                </a:solidFill>
              </a:rPr>
              <a:t>                      </a:t>
            </a:r>
            <a:r>
              <a:rPr lang="en-US" sz="4600" b="1" u="sng" dirty="0" smtClean="0">
                <a:solidFill>
                  <a:schemeClr val="tx1"/>
                </a:solidFill>
              </a:rPr>
              <a:t>Relief </a:t>
            </a:r>
          </a:p>
          <a:p>
            <a:r>
              <a:rPr lang="en-US" dirty="0" smtClean="0">
                <a:solidFill>
                  <a:schemeClr val="tx1"/>
                </a:solidFill>
              </a:rPr>
              <a:t>Every plaint must state specifically the relief to show by the plaintiff. If the plaintiff is entitled to more than one relief in respect of same cause of action, it is open for him to claim all or any such reliefs. If omitted(except leave of court)he will not afterwards be allowed to sue for relief so omitted. Court may grant lesser relief prayed by him but court cannot grant a larger relief to the plaintiff than that claimed by him.</a:t>
            </a:r>
            <a:endParaRPr lang="en-US" dirty="0">
              <a:solidFill>
                <a:schemeClr val="tx1"/>
              </a:solidFill>
            </a:endParaRPr>
          </a:p>
        </p:txBody>
      </p:sp>
      <p:sp>
        <p:nvSpPr>
          <p:cNvPr id="2" name="Title 1"/>
          <p:cNvSpPr>
            <a:spLocks noGrp="1"/>
          </p:cNvSpPr>
          <p:nvPr>
            <p:ph type="ctrTitle"/>
          </p:nvPr>
        </p:nvSpPr>
        <p:spPr>
          <a:xfrm>
            <a:off x="685800" y="228601"/>
            <a:ext cx="7772400" cy="761999"/>
          </a:xfrm>
        </p:spPr>
        <p:txBody>
          <a:bodyPr>
            <a:normAutofit fontScale="90000"/>
          </a:bodyPr>
          <a:lstStyle/>
          <a:p>
            <a:r>
              <a:rPr lang="en-US" b="1" u="sng" dirty="0" smtClean="0"/>
              <a:t>Subject matter of the suit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Where at any stage of the suit, the court finds that it has no jurisdiction, either territorial or pecuniary or with regard to the  subject matter of the suit, it will return the plaint of is appealable. </a:t>
            </a:r>
          </a:p>
          <a:p>
            <a:endParaRPr lang="en-US" dirty="0"/>
          </a:p>
        </p:txBody>
      </p:sp>
      <p:sp>
        <p:nvSpPr>
          <p:cNvPr id="4" name="Title 3"/>
          <p:cNvSpPr>
            <a:spLocks noGrp="1"/>
          </p:cNvSpPr>
          <p:nvPr>
            <p:ph type="title"/>
          </p:nvPr>
        </p:nvSpPr>
        <p:spPr/>
        <p:txBody>
          <a:bodyPr/>
          <a:lstStyle/>
          <a:p>
            <a:r>
              <a:rPr lang="en-US" b="1" u="sng" dirty="0" smtClean="0"/>
              <a:t>Return of Plaint (O.VII,R.10)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Rejection of plaint may arise in any of the following circumstances.</a:t>
            </a:r>
          </a:p>
          <a:p>
            <a:r>
              <a:rPr lang="en-US" dirty="0" smtClean="0"/>
              <a:t>Where it does not disclose cause of action.</a:t>
            </a:r>
          </a:p>
          <a:p>
            <a:r>
              <a:rPr lang="en-US" dirty="0" smtClean="0"/>
              <a:t>Where the relief claimed is under valued.</a:t>
            </a:r>
          </a:p>
          <a:p>
            <a:r>
              <a:rPr lang="en-US" dirty="0" smtClean="0"/>
              <a:t>Where it is insufficiently stamped.</a:t>
            </a:r>
          </a:p>
          <a:p>
            <a:r>
              <a:rPr lang="en-US" dirty="0" smtClean="0"/>
              <a:t>Where it is barred by any law.</a:t>
            </a:r>
          </a:p>
          <a:p>
            <a:r>
              <a:rPr lang="en-US" dirty="0" smtClean="0"/>
              <a:t>An order of rejection of plaint is a decree within the meaning of Sec.2(2) of C.P.C. and  therefore it is appealable.</a:t>
            </a:r>
          </a:p>
          <a:p>
            <a:r>
              <a:rPr lang="en-US" dirty="0" smtClean="0"/>
              <a:t>When a suit or appeal is re-submitted  it is treated as if from first presentation. </a:t>
            </a:r>
          </a:p>
          <a:p>
            <a:endParaRPr lang="en-US" dirty="0"/>
          </a:p>
        </p:txBody>
      </p:sp>
      <p:sp>
        <p:nvSpPr>
          <p:cNvPr id="2" name="Title 1"/>
          <p:cNvSpPr>
            <a:spLocks noGrp="1"/>
          </p:cNvSpPr>
          <p:nvPr>
            <p:ph type="title"/>
          </p:nvPr>
        </p:nvSpPr>
        <p:spPr/>
        <p:txBody>
          <a:bodyPr/>
          <a:lstStyle/>
          <a:p>
            <a:r>
              <a:rPr lang="en-US" b="1" dirty="0" smtClean="0"/>
              <a:t> </a:t>
            </a:r>
            <a:r>
              <a:rPr lang="en-US" b="1" u="sng" dirty="0" smtClean="0"/>
              <a:t>Rejection of Plaint(O.VII R.11)</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TotalTime>
  <Words>638</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PLAINT Order VII</vt:lpstr>
      <vt:lpstr>Particulars of Plaint</vt:lpstr>
      <vt:lpstr>Cause of Action</vt:lpstr>
      <vt:lpstr>Jurisdiction of the court </vt:lpstr>
      <vt:lpstr>Subject matter of the suit</vt:lpstr>
      <vt:lpstr>Return of Plaint (O.VII,R.10)</vt:lpstr>
      <vt:lpstr> Rejection of Plaint(O.VII R.11)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5</cp:revision>
  <dcterms:created xsi:type="dcterms:W3CDTF">2006-08-16T00:00:00Z</dcterms:created>
  <dcterms:modified xsi:type="dcterms:W3CDTF">2021-03-17T04:59:08Z</dcterms:modified>
</cp:coreProperties>
</file>