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5" r:id="rId6"/>
    <p:sldId id="266" r:id="rId7"/>
    <p:sldId id="267" r:id="rId8"/>
    <p:sldId id="268" r:id="rId9"/>
    <p:sldId id="259" r:id="rId10"/>
    <p:sldId id="260" r:id="rId11"/>
    <p:sldId id="261" r:id="rId12"/>
    <p:sldId id="262"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97791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3073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8485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13142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1654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51883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07144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1110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170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46223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0679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3/21/2022</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8840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3/21/2022</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3998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688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627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2051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3/21/2022</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65747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14601"/>
            <a:ext cx="8382000" cy="2262781"/>
          </a:xfrm>
        </p:spPr>
        <p:txBody>
          <a:bodyPr/>
          <a:lstStyle/>
          <a:p>
            <a:r>
              <a:rPr lang="en-US" dirty="0"/>
              <a:t>Doctrine of </a:t>
            </a:r>
            <a:r>
              <a:rPr lang="en-US" i="1" dirty="0"/>
              <a:t>Res </a:t>
            </a:r>
            <a:r>
              <a:rPr lang="en-US" i="1" dirty="0" err="1"/>
              <a:t>Judicata</a:t>
            </a:r>
            <a:endParaRPr lang="en-US"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a:t>
            </a:r>
            <a:r>
              <a:rPr lang="en-US" dirty="0" err="1"/>
              <a:t>i</a:t>
            </a:r>
            <a:r>
              <a:rPr lang="en-US" dirty="0"/>
              <a:t>) Former suit</a:t>
            </a:r>
          </a:p>
        </p:txBody>
      </p:sp>
      <p:sp>
        <p:nvSpPr>
          <p:cNvPr id="3" name="Content Placeholder 2"/>
          <p:cNvSpPr>
            <a:spLocks noGrp="1"/>
          </p:cNvSpPr>
          <p:nvPr>
            <p:ph idx="1"/>
          </p:nvPr>
        </p:nvSpPr>
        <p:spPr>
          <a:xfrm>
            <a:off x="152400" y="990600"/>
            <a:ext cx="8763000" cy="5715000"/>
          </a:xfrm>
        </p:spPr>
        <p:txBody>
          <a:bodyPr>
            <a:normAutofit/>
          </a:bodyPr>
          <a:lstStyle/>
          <a:p>
            <a:r>
              <a:rPr lang="en-US" sz="1800" dirty="0"/>
              <a:t>The term "former suit" means previously decided suit though in fact that is instituted subsequent - </a:t>
            </a:r>
            <a:r>
              <a:rPr lang="en-US" sz="1800" dirty="0" err="1"/>
              <a:t>Prabha</a:t>
            </a:r>
            <a:r>
              <a:rPr lang="en-US" sz="1800" dirty="0"/>
              <a:t> Singh </a:t>
            </a:r>
            <a:r>
              <a:rPr lang="en-US" sz="1800" dirty="0" err="1"/>
              <a:t>Surjit</a:t>
            </a:r>
            <a:r>
              <a:rPr lang="en-US" sz="1800" dirty="0"/>
              <a:t> Singh v </a:t>
            </a:r>
            <a:r>
              <a:rPr lang="en-US" sz="1800" dirty="0" err="1"/>
              <a:t>Sanka</a:t>
            </a:r>
            <a:r>
              <a:rPr lang="en-US" sz="1800" dirty="0"/>
              <a:t> </a:t>
            </a:r>
            <a:r>
              <a:rPr lang="en-US" sz="1800" dirty="0" err="1"/>
              <a:t>Narasimha</a:t>
            </a:r>
            <a:r>
              <a:rPr lang="en-US" sz="1800" dirty="0"/>
              <a:t> </a:t>
            </a:r>
            <a:r>
              <a:rPr lang="en-US" sz="1800" dirty="0" err="1"/>
              <a:t>Rao</a:t>
            </a:r>
            <a:r>
              <a:rPr lang="en-US" sz="1800" dirty="0"/>
              <a:t>, AIR 1957 AP 992.</a:t>
            </a:r>
          </a:p>
          <a:p>
            <a:r>
              <a:rPr lang="en-US" sz="1800" dirty="0"/>
              <a:t>Explanation I attached to the section confirms the aforesaid view. </a:t>
            </a:r>
          </a:p>
          <a:p>
            <a:r>
              <a:rPr lang="en-US" sz="1800" dirty="0"/>
              <a:t>Expression "former suit" distinctly shows that there must be two suits or proceedings - </a:t>
            </a:r>
            <a:r>
              <a:rPr lang="en-US" sz="1800" dirty="0" err="1"/>
              <a:t>Maganbhai</a:t>
            </a:r>
            <a:r>
              <a:rPr lang="en-US" sz="1800" dirty="0"/>
              <a:t> v </a:t>
            </a:r>
            <a:r>
              <a:rPr lang="en-US" sz="1800" dirty="0" err="1"/>
              <a:t>Chetan</a:t>
            </a:r>
            <a:r>
              <a:rPr lang="en-US" sz="1800" dirty="0"/>
              <a:t> </a:t>
            </a:r>
            <a:r>
              <a:rPr lang="en-US" sz="1800" dirty="0" err="1"/>
              <a:t>Lal</a:t>
            </a:r>
            <a:r>
              <a:rPr lang="en-US" sz="1800" dirty="0"/>
              <a:t>, AIR 1968 Raj 81. </a:t>
            </a:r>
          </a:p>
          <a:p>
            <a:r>
              <a:rPr lang="en-US" sz="1800" dirty="0"/>
              <a:t>Even when there are two suits a decision given simultaneously cannot be a decision in the former suit  </a:t>
            </a:r>
          </a:p>
          <a:p>
            <a:r>
              <a:rPr lang="en-US" sz="1800" dirty="0"/>
              <a:t>The word "suit" means a valid suit. Thus, a suit against a dead man is not a valid suit at all and cannot be regarded for the purposes of this Section - (1907) 9 </a:t>
            </a:r>
            <a:r>
              <a:rPr lang="en-US" sz="1800" dirty="0" err="1"/>
              <a:t>Bom</a:t>
            </a:r>
            <a:r>
              <a:rPr lang="en-US" sz="1800" dirty="0"/>
              <a:t> LJ 274. </a:t>
            </a:r>
          </a:p>
          <a:p>
            <a:r>
              <a:rPr lang="en-US" sz="1800" dirty="0"/>
              <a:t>Further the word "suit“ means proceedings in action in Courts of first instance as distinguished from proceedings in Appellate Courts - </a:t>
            </a:r>
            <a:r>
              <a:rPr lang="en-US" sz="1800" dirty="0" err="1"/>
              <a:t>Lachhmi</a:t>
            </a:r>
            <a:r>
              <a:rPr lang="en-US" sz="1800" dirty="0"/>
              <a:t> v </a:t>
            </a:r>
            <a:r>
              <a:rPr lang="en-US" sz="1800" dirty="0" err="1"/>
              <a:t>Bhulli</a:t>
            </a:r>
            <a:r>
              <a:rPr lang="en-US" sz="1800" dirty="0"/>
              <a:t>, AIR 1927 </a:t>
            </a:r>
            <a:r>
              <a:rPr lang="en-US" sz="1800" dirty="0" err="1"/>
              <a:t>Lah</a:t>
            </a:r>
            <a:r>
              <a:rPr lang="en-US" sz="1800" dirty="0"/>
              <a:t> 289.</a:t>
            </a:r>
          </a:p>
          <a:p>
            <a:r>
              <a:rPr lang="en-US" sz="1800" dirty="0"/>
              <a:t>Thus, rule of res </a:t>
            </a:r>
            <a:r>
              <a:rPr lang="en-US" sz="1800" dirty="0" err="1"/>
              <a:t>judicata</a:t>
            </a:r>
            <a:r>
              <a:rPr lang="en-US" sz="1800" dirty="0"/>
              <a:t> refers not to the date of the commencement of the litigation but to the date when the judge is called upon to decide the issue - </a:t>
            </a:r>
            <a:r>
              <a:rPr lang="en-US" sz="1800" dirty="0" err="1"/>
              <a:t>Sheodan</a:t>
            </a:r>
            <a:r>
              <a:rPr lang="en-US" sz="1800" dirty="0"/>
              <a:t> Singh v </a:t>
            </a:r>
            <a:r>
              <a:rPr lang="en-US" sz="1800" dirty="0" err="1"/>
              <a:t>Daryao</a:t>
            </a:r>
            <a:r>
              <a:rPr lang="en-US" sz="1800" dirty="0"/>
              <a:t> </a:t>
            </a:r>
            <a:r>
              <a:rPr lang="en-US" sz="1800" dirty="0" err="1"/>
              <a:t>Kunwar</a:t>
            </a:r>
            <a:r>
              <a:rPr lang="en-US" sz="1800" dirty="0"/>
              <a:t>, AIR 1966 SC 1332. </a:t>
            </a:r>
          </a:p>
          <a:p>
            <a:pPr>
              <a:buNone/>
            </a:pP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a:t>(ii) Competency of Court trying former suit</a:t>
            </a:r>
          </a:p>
        </p:txBody>
      </p:sp>
      <p:sp>
        <p:nvSpPr>
          <p:cNvPr id="3" name="Content Placeholder 2"/>
          <p:cNvSpPr>
            <a:spLocks noGrp="1"/>
          </p:cNvSpPr>
          <p:nvPr>
            <p:ph idx="1"/>
          </p:nvPr>
        </p:nvSpPr>
        <p:spPr>
          <a:xfrm>
            <a:off x="457200" y="990600"/>
            <a:ext cx="8686800" cy="5867400"/>
          </a:xfrm>
        </p:spPr>
        <p:txBody>
          <a:bodyPr>
            <a:normAutofit fontScale="92500"/>
          </a:bodyPr>
          <a:lstStyle/>
          <a:p>
            <a:r>
              <a:rPr lang="en-US" dirty="0"/>
              <a:t>Under section 11, it is necessary that the Court trying the former suit should have been competent to try the subsequent suit Itself - </a:t>
            </a:r>
            <a:r>
              <a:rPr lang="en-US" dirty="0" err="1"/>
              <a:t>Mylavarapu</a:t>
            </a:r>
            <a:r>
              <a:rPr lang="en-US" dirty="0"/>
              <a:t> C </a:t>
            </a:r>
            <a:r>
              <a:rPr lang="en-US" dirty="0" err="1"/>
              <a:t>Sanyasi</a:t>
            </a:r>
            <a:r>
              <a:rPr lang="en-US" dirty="0"/>
              <a:t> Prasad </a:t>
            </a:r>
            <a:r>
              <a:rPr lang="en-US" dirty="0" err="1"/>
              <a:t>Rao</a:t>
            </a:r>
            <a:r>
              <a:rPr lang="en-US" dirty="0"/>
              <a:t> v </a:t>
            </a:r>
            <a:r>
              <a:rPr lang="en-US" dirty="0" err="1"/>
              <a:t>Runku</a:t>
            </a:r>
            <a:r>
              <a:rPr lang="en-US" dirty="0"/>
              <a:t> </a:t>
            </a:r>
            <a:r>
              <a:rPr lang="en-US" dirty="0" err="1"/>
              <a:t>Lakshamayya</a:t>
            </a:r>
            <a:r>
              <a:rPr lang="en-US" dirty="0"/>
              <a:t>, AIR 1977 AP 143. </a:t>
            </a:r>
          </a:p>
          <a:p>
            <a:r>
              <a:rPr lang="en-US" dirty="0"/>
              <a:t>The plain and grammatical meaning of the word "suit" occurring in clause "in a Court competent to try such subsequent suit or the suit in which such issue has been subsequently raised" of section 11 of Code of Civil Procedure, 1908 includes the whole of the suit and not a part of the suit. </a:t>
            </a:r>
          </a:p>
          <a:p>
            <a:r>
              <a:rPr lang="en-US" dirty="0"/>
              <a:t>It is the Court which decides the former suit, whose jurisdiction to try the subsequent suit has to be considered and not the Court in which the former suit may have been filed - </a:t>
            </a:r>
            <a:r>
              <a:rPr lang="en-US" dirty="0" err="1"/>
              <a:t>Sheodan</a:t>
            </a:r>
            <a:r>
              <a:rPr lang="en-US" dirty="0"/>
              <a:t> Singh v </a:t>
            </a:r>
            <a:r>
              <a:rPr lang="en-US" dirty="0" err="1"/>
              <a:t>Daryao</a:t>
            </a:r>
            <a:r>
              <a:rPr lang="en-US" dirty="0"/>
              <a:t> Kumar, AIR 1966 SC 1332.</a:t>
            </a:r>
          </a:p>
          <a:p>
            <a:r>
              <a:rPr lang="en-US" dirty="0"/>
              <a:t>In conclusion, we may say that in order that a decision in a former suit may operate as res </a:t>
            </a:r>
            <a:r>
              <a:rPr lang="en-US" dirty="0" err="1"/>
              <a:t>judicata</a:t>
            </a:r>
            <a:r>
              <a:rPr lang="en-US" dirty="0"/>
              <a:t>, the Court which decided that suit must have been either: (a) a Court of exclusive jurisdiction, or (b) a Court of concurrent jurisdiction "competent to try subsequent suit" at the time when the first suit was instituted - </a:t>
            </a:r>
            <a:r>
              <a:rPr lang="en-US" dirty="0" err="1"/>
              <a:t>Mohd</a:t>
            </a:r>
            <a:r>
              <a:rPr lang="en-US" dirty="0"/>
              <a:t> Khalid v Chief Commissioner, AIR 1968 Del 13</a:t>
            </a:r>
          </a:p>
          <a:p>
            <a:r>
              <a:rPr lang="en-US" dirty="0"/>
              <a:t>Explanation VIII was inserted by the Amending Act of 1976 in order to ensure that the decisions of the Courts of limited jurisdiction, in so far such decisions are within the competence of the Courts of limited jurisdiction, must operate as res </a:t>
            </a:r>
            <a:r>
              <a:rPr lang="en-US" dirty="0" err="1"/>
              <a:t>judicata</a:t>
            </a:r>
            <a:r>
              <a:rPr lang="en-US" dirty="0"/>
              <a:t> in a subsequent suit, although the Courts of limited jurisdiction may not be competent to try such subsequent suit.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lnSpcReduction="10000"/>
          </a:bodyPr>
          <a:lstStyle/>
          <a:p>
            <a:r>
              <a:rPr lang="en-US" b="1" dirty="0"/>
              <a:t>(c) Res </a:t>
            </a:r>
            <a:r>
              <a:rPr lang="en-US" b="1" dirty="0" err="1"/>
              <a:t>judicata</a:t>
            </a:r>
            <a:r>
              <a:rPr lang="en-US" b="1" dirty="0"/>
              <a:t> operates on judgments of Courts of Exclusion Jurisdiction.— </a:t>
            </a:r>
            <a:r>
              <a:rPr lang="en-US" dirty="0"/>
              <a:t>A plea of res </a:t>
            </a:r>
            <a:r>
              <a:rPr lang="en-US" dirty="0" err="1"/>
              <a:t>judicata</a:t>
            </a:r>
            <a:r>
              <a:rPr lang="en-US" dirty="0"/>
              <a:t> on general principles can be successfully taken in respect of judgments of Courts of exclusive jurisdiction. </a:t>
            </a:r>
          </a:p>
          <a:p>
            <a:r>
              <a:rPr lang="en-US" dirty="0"/>
              <a:t>These Courts are not entitled to try a regular suit and they only exercise special jurisdiction conferred on them by the statute - Raj Lakshmi </a:t>
            </a:r>
            <a:r>
              <a:rPr lang="en-US" dirty="0" err="1"/>
              <a:t>Dasi</a:t>
            </a:r>
            <a:r>
              <a:rPr lang="en-US" dirty="0"/>
              <a:t> v </a:t>
            </a:r>
            <a:r>
              <a:rPr lang="en-US" dirty="0" err="1"/>
              <a:t>Banamali</a:t>
            </a:r>
            <a:r>
              <a:rPr lang="en-US" dirty="0"/>
              <a:t> Sen, AIR 1953 SC 33  </a:t>
            </a:r>
          </a:p>
          <a:p>
            <a:r>
              <a:rPr lang="en-US" dirty="0"/>
              <a:t>(d) Expression "</a:t>
            </a:r>
            <a:r>
              <a:rPr lang="en-US" b="1" dirty="0"/>
              <a:t>the Court of Limited Jurisdiction</a:t>
            </a:r>
            <a:r>
              <a:rPr lang="en-US" dirty="0"/>
              <a:t>" is wide enough.—The expression "the Court of limited jurisdiction" in Explanation VIII is wide enough to include a Court whose jurisdiction is subject to pecuniary limitation and other cognate expressions analogous thereto. An order or an issue which had arisen directly and substantially between the parties or their privies and decided finally by a competent Court or tribunal, though of limited or special jurisdiction, which includes pecuniary jurisdiction, will operate as res </a:t>
            </a:r>
            <a:r>
              <a:rPr lang="en-US" dirty="0" err="1"/>
              <a:t>judicata</a:t>
            </a:r>
            <a:r>
              <a:rPr lang="en-US" dirty="0"/>
              <a:t> in a subsequent suit or proceeding - </a:t>
            </a:r>
            <a:r>
              <a:rPr lang="en-US" dirty="0" err="1"/>
              <a:t>Sulochana</a:t>
            </a:r>
            <a:r>
              <a:rPr lang="en-US" dirty="0"/>
              <a:t> </a:t>
            </a:r>
            <a:r>
              <a:rPr lang="en-US" dirty="0" err="1"/>
              <a:t>Amma</a:t>
            </a:r>
            <a:r>
              <a:rPr lang="en-US" dirty="0"/>
              <a:t> v Narayanan Nair, AIR 1994 SC 152</a:t>
            </a:r>
          </a:p>
          <a:p>
            <a:r>
              <a:rPr lang="en-US" dirty="0"/>
              <a:t>Where in a suit filed by the bank against a firm for recovery of balance on cash credit account, the firm had contended that it was entitled to the adjustment of the amount received by the Bank from the insurer in respect of the goods pledged by the firm with the bank and that claim was put in issue and decided in </a:t>
            </a:r>
            <a:r>
              <a:rPr lang="en-US" dirty="0" err="1"/>
              <a:t>favour</a:t>
            </a:r>
            <a:r>
              <a:rPr lang="en-US" dirty="0"/>
              <a:t> of the firm, it has been held by the Supreme Court in Gurbax Rai v Punjab National Bank, AIR 1984 SC 1012reversed that the finding inter parties become res judicata.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Autofit/>
          </a:bodyPr>
          <a:lstStyle/>
          <a:p>
            <a:r>
              <a:rPr lang="en-US" sz="2800" dirty="0"/>
              <a:t>(iii) Matter directly and substantially in issue</a:t>
            </a:r>
          </a:p>
        </p:txBody>
      </p:sp>
      <p:sp>
        <p:nvSpPr>
          <p:cNvPr id="3" name="Content Placeholder 2"/>
          <p:cNvSpPr>
            <a:spLocks noGrp="1"/>
          </p:cNvSpPr>
          <p:nvPr>
            <p:ph idx="1"/>
          </p:nvPr>
        </p:nvSpPr>
        <p:spPr>
          <a:xfrm>
            <a:off x="152400" y="685800"/>
            <a:ext cx="8763000" cy="6019800"/>
          </a:xfrm>
        </p:spPr>
        <p:txBody>
          <a:bodyPr>
            <a:normAutofit fontScale="85000" lnSpcReduction="20000"/>
          </a:bodyPr>
          <a:lstStyle/>
          <a:p>
            <a:r>
              <a:rPr lang="en-US" dirty="0"/>
              <a:t>-According to </a:t>
            </a:r>
            <a:r>
              <a:rPr lang="en-US" dirty="0" err="1"/>
              <a:t>Mulla</a:t>
            </a:r>
            <a:r>
              <a:rPr lang="en-US" dirty="0"/>
              <a:t>, the matters in issue may be classified in two broad heads—</a:t>
            </a:r>
          </a:p>
          <a:p>
            <a:r>
              <a:rPr lang="en-US" dirty="0"/>
              <a:t>(1) matters directly and substantially in issue and </a:t>
            </a:r>
          </a:p>
          <a:p>
            <a:r>
              <a:rPr lang="en-US" dirty="0"/>
              <a:t>(2) matters collaterally or incidentally in issue. </a:t>
            </a:r>
          </a:p>
          <a:p>
            <a:pPr lvl="1"/>
            <a:r>
              <a:rPr lang="en-US" dirty="0"/>
              <a:t>(a) Matters directly and substantially in issue - Matters directly and substantially in issue have further been sub-divided into: </a:t>
            </a:r>
          </a:p>
          <a:p>
            <a:pPr lvl="2"/>
            <a:r>
              <a:rPr lang="en-US" dirty="0"/>
              <a:t>(A) Actually in issue and </a:t>
            </a:r>
          </a:p>
          <a:p>
            <a:pPr lvl="2"/>
            <a:r>
              <a:rPr lang="en-US" dirty="0"/>
              <a:t>(B) Constructively in issue. </a:t>
            </a:r>
          </a:p>
          <a:p>
            <a:pPr marL="1371600" lvl="2" indent="-457200">
              <a:buAutoNum type="alphaUcParenBoth"/>
            </a:pPr>
            <a:r>
              <a:rPr lang="en-US" dirty="0"/>
              <a:t>Actually in issue - The question whether a matter was directly and substantially in issue in the former suit has to be decided </a:t>
            </a:r>
          </a:p>
          <a:p>
            <a:pPr marL="1371600" lvl="2" indent="-457200">
              <a:buAutoNum type="alphaLcParenBoth"/>
            </a:pPr>
            <a:r>
              <a:rPr lang="en-US" dirty="0"/>
              <a:t>on the pleadings in the former suit; </a:t>
            </a:r>
          </a:p>
          <a:p>
            <a:pPr marL="1371600" lvl="2" indent="-457200">
              <a:buAutoNum type="alphaLcParenBoth"/>
            </a:pPr>
            <a:r>
              <a:rPr lang="en-US" dirty="0"/>
              <a:t>The issue struck therein and; </a:t>
            </a:r>
          </a:p>
          <a:p>
            <a:pPr marL="1371600" lvl="2" indent="-457200">
              <a:buAutoNum type="alphaLcParenBoth"/>
            </a:pPr>
            <a:r>
              <a:rPr lang="en-US" dirty="0"/>
              <a:t>the decision in the suit.</a:t>
            </a:r>
          </a:p>
          <a:p>
            <a:pPr marL="571500" indent="-457200">
              <a:buNone/>
            </a:pPr>
            <a:r>
              <a:rPr lang="en-US" dirty="0"/>
              <a:t>The question whether a matter was directly and substantially in issue in the former suit has to be decided (a) on the pleadings in the former suit, (b) the issue struck therein, and (c) the decision in the suit.</a:t>
            </a:r>
          </a:p>
          <a:p>
            <a:pPr marL="571500" indent="-457200">
              <a:buNone/>
            </a:pPr>
            <a:r>
              <a:rPr lang="en-US" dirty="0"/>
              <a:t> Further, it depends upon whether a decision on such an issue will materially affect the decision of the suit - </a:t>
            </a:r>
            <a:r>
              <a:rPr lang="en-US" dirty="0" err="1"/>
              <a:t>Isher</a:t>
            </a:r>
            <a:r>
              <a:rPr lang="en-US" dirty="0"/>
              <a:t> Singh v </a:t>
            </a:r>
            <a:r>
              <a:rPr lang="en-US" dirty="0" err="1"/>
              <a:t>Sarwan</a:t>
            </a:r>
            <a:r>
              <a:rPr lang="en-US" dirty="0"/>
              <a:t> Singh, AIR 1965 SC 948. </a:t>
            </a:r>
          </a:p>
          <a:p>
            <a:pPr marL="571500" indent="-457200">
              <a:buNone/>
            </a:pPr>
            <a:r>
              <a:rPr lang="en-US" dirty="0"/>
              <a:t>If an issue was "necessary" to be decided for adjudicating on the principal issue and was decided. Then it would have to be treated as directly and substantially in issue and if it is clear that the judgment was in fact based upon that decision then it would be </a:t>
            </a:r>
            <a:r>
              <a:rPr lang="en-US" dirty="0" err="1"/>
              <a:t>resjudicata</a:t>
            </a:r>
            <a:r>
              <a:rPr lang="en-US" dirty="0"/>
              <a:t> in a later case. </a:t>
            </a:r>
          </a:p>
          <a:p>
            <a:pPr marL="571500" indent="-457200">
              <a:buNone/>
            </a:pPr>
            <a:r>
              <a:rPr lang="en-US" dirty="0"/>
              <a:t>The expression "Collaterally and incidentally" in issue implies that there is another matter which is "directly and substantially" in issue - </a:t>
            </a:r>
            <a:r>
              <a:rPr lang="en-US" dirty="0" err="1"/>
              <a:t>Sajjadnashin</a:t>
            </a:r>
            <a:r>
              <a:rPr lang="en-US" dirty="0"/>
              <a:t> </a:t>
            </a:r>
            <a:r>
              <a:rPr lang="en-US" dirty="0" err="1"/>
              <a:t>Syed</a:t>
            </a:r>
            <a:r>
              <a:rPr lang="en-US" dirty="0"/>
              <a:t> </a:t>
            </a:r>
            <a:r>
              <a:rPr lang="en-US" dirty="0" err="1"/>
              <a:t>Md</a:t>
            </a:r>
            <a:r>
              <a:rPr lang="en-US" dirty="0"/>
              <a:t>  v Musa </a:t>
            </a:r>
            <a:r>
              <a:rPr lang="en-US" dirty="0" err="1"/>
              <a:t>Dadabhai</a:t>
            </a:r>
            <a:r>
              <a:rPr lang="en-US" dirty="0"/>
              <a:t> </a:t>
            </a:r>
            <a:r>
              <a:rPr lang="en-US" dirty="0" err="1"/>
              <a:t>Ummer</a:t>
            </a:r>
            <a:r>
              <a:rPr lang="en-US" dirty="0"/>
              <a:t>, AIR 2000 SC 1238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sz="2000" dirty="0"/>
              <a:t>Sec.11 of the CPC embodies the doctrine of res </a:t>
            </a:r>
            <a:r>
              <a:rPr lang="en-US" sz="2000" dirty="0" err="1"/>
              <a:t>judicata</a:t>
            </a:r>
            <a:r>
              <a:rPr lang="en-US" sz="2000" dirty="0"/>
              <a:t> or the </a:t>
            </a:r>
            <a:r>
              <a:rPr lang="en-US" sz="2000" b="1" dirty="0"/>
              <a:t>Rule of conclusiveness of a judgment</a:t>
            </a:r>
            <a:r>
              <a:rPr lang="en-US" sz="2000" dirty="0"/>
              <a:t>, as to the points decided either of fact, or of law, or of fact and law, in every subsequent suit between the parties. </a:t>
            </a:r>
          </a:p>
          <a:p>
            <a:r>
              <a:rPr lang="en-US" sz="2000" dirty="0"/>
              <a:t>It enacts that once a matter is finally decided by a competent Court, no party can be permitted to reopen it in a subsequent litigation.</a:t>
            </a:r>
          </a:p>
          <a:p>
            <a:r>
              <a:rPr lang="en-US" sz="2000" dirty="0"/>
              <a:t>In the absence of such a Rule there will be no end to litigation and the parties would be put to constant trouble and harassment and expenses –</a:t>
            </a:r>
            <a:r>
              <a:rPr lang="en-US" sz="2000" dirty="0" err="1"/>
              <a:t>Satyadhyan</a:t>
            </a:r>
            <a:r>
              <a:rPr lang="en-US" sz="2000" dirty="0"/>
              <a:t> </a:t>
            </a:r>
            <a:r>
              <a:rPr lang="en-US" sz="2000" dirty="0" err="1"/>
              <a:t>Ghosal</a:t>
            </a:r>
            <a:r>
              <a:rPr lang="en-US" sz="2000" dirty="0"/>
              <a:t> v. </a:t>
            </a:r>
            <a:r>
              <a:rPr lang="en-US" sz="2000" dirty="0" err="1"/>
              <a:t>Deorjin</a:t>
            </a:r>
            <a:r>
              <a:rPr lang="en-US" sz="2000" dirty="0"/>
              <a:t> Debi, AIR 1960 SC 941.</a:t>
            </a:r>
          </a:p>
          <a:p>
            <a:r>
              <a:rPr lang="en-US" sz="2000" dirty="0"/>
              <a:t>It is accepted by all civilized legal systems.</a:t>
            </a:r>
          </a:p>
          <a:p>
            <a:r>
              <a:rPr lang="en-US" sz="2000" dirty="0"/>
              <a:t>According to Spencer Bower – RJ means a final judicial decision pronounced by a judicial tribunal having competent jurisdiction over the cause / matter in litigation and over the parties thereto</a:t>
            </a:r>
            <a:r>
              <a:rPr 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a:t>
            </a:r>
          </a:p>
        </p:txBody>
      </p:sp>
      <p:sp>
        <p:nvSpPr>
          <p:cNvPr id="3" name="Content Placeholder 2"/>
          <p:cNvSpPr>
            <a:spLocks noGrp="1"/>
          </p:cNvSpPr>
          <p:nvPr>
            <p:ph idx="1"/>
          </p:nvPr>
        </p:nvSpPr>
        <p:spPr>
          <a:xfrm>
            <a:off x="457201" y="1066800"/>
            <a:ext cx="8077200" cy="4844422"/>
          </a:xfrm>
        </p:spPr>
        <p:txBody>
          <a:bodyPr>
            <a:normAutofit/>
          </a:bodyPr>
          <a:lstStyle/>
          <a:p>
            <a:r>
              <a:rPr lang="en-US" sz="2400" dirty="0"/>
              <a:t>The doctrine of res </a:t>
            </a:r>
            <a:r>
              <a:rPr lang="en-US" sz="2400" dirty="0" err="1"/>
              <a:t>judicata</a:t>
            </a:r>
            <a:r>
              <a:rPr lang="en-US" sz="2400" dirty="0"/>
              <a:t> is based on three maxims: </a:t>
            </a:r>
          </a:p>
          <a:p>
            <a:r>
              <a:rPr lang="en-US" sz="2400" dirty="0"/>
              <a:t>a) </a:t>
            </a:r>
            <a:r>
              <a:rPr lang="en-US" sz="2400" i="1" dirty="0" err="1"/>
              <a:t>Nemo</a:t>
            </a:r>
            <a:r>
              <a:rPr lang="en-US" sz="2400" i="1" dirty="0"/>
              <a:t> </a:t>
            </a:r>
            <a:r>
              <a:rPr lang="en-US" sz="2400" i="1" dirty="0" err="1"/>
              <a:t>debet</a:t>
            </a:r>
            <a:r>
              <a:rPr lang="en-US" sz="2400" i="1" dirty="0"/>
              <a:t> </a:t>
            </a:r>
            <a:r>
              <a:rPr lang="en-US" sz="2400" i="1" dirty="0" err="1"/>
              <a:t>bis</a:t>
            </a:r>
            <a:r>
              <a:rPr lang="en-US" sz="2400" i="1" dirty="0"/>
              <a:t> </a:t>
            </a:r>
            <a:r>
              <a:rPr lang="en-US" sz="2400" i="1" dirty="0" err="1"/>
              <a:t>vexari</a:t>
            </a:r>
            <a:r>
              <a:rPr lang="en-US" sz="2400" i="1" dirty="0"/>
              <a:t> pro </a:t>
            </a:r>
            <a:r>
              <a:rPr lang="en-US" sz="2400" i="1" dirty="0" err="1"/>
              <a:t>una</a:t>
            </a:r>
            <a:r>
              <a:rPr lang="en-US" sz="2400" i="1" dirty="0"/>
              <a:t> et </a:t>
            </a:r>
            <a:r>
              <a:rPr lang="en-US" sz="2400" i="1" dirty="0" err="1"/>
              <a:t>eadem</a:t>
            </a:r>
            <a:r>
              <a:rPr lang="en-US" sz="2400" i="1" dirty="0"/>
              <a:t> </a:t>
            </a:r>
            <a:r>
              <a:rPr lang="en-US" sz="2400" i="1" dirty="0" err="1"/>
              <a:t>causa</a:t>
            </a:r>
            <a:r>
              <a:rPr lang="en-US" sz="2400" i="1" dirty="0"/>
              <a:t> </a:t>
            </a:r>
            <a:r>
              <a:rPr lang="en-US" sz="2400" dirty="0"/>
              <a:t>– No man should be vexed twice for the same cause. </a:t>
            </a:r>
          </a:p>
          <a:p>
            <a:r>
              <a:rPr lang="en-US" sz="2400" dirty="0"/>
              <a:t>b) </a:t>
            </a:r>
            <a:r>
              <a:rPr lang="en-US" sz="2400" i="1" dirty="0"/>
              <a:t>Interest </a:t>
            </a:r>
            <a:r>
              <a:rPr lang="en-US" sz="2400" i="1" dirty="0" err="1"/>
              <a:t>republicae</a:t>
            </a:r>
            <a:r>
              <a:rPr lang="en-US" sz="2400" i="1" dirty="0"/>
              <a:t> </a:t>
            </a:r>
            <a:r>
              <a:rPr lang="en-US" sz="2400" i="1" dirty="0" err="1"/>
              <a:t>ut</a:t>
            </a:r>
            <a:r>
              <a:rPr lang="en-US" sz="2400" i="1" dirty="0"/>
              <a:t> sit finis </a:t>
            </a:r>
            <a:r>
              <a:rPr lang="en-US" sz="2400" i="1" dirty="0" err="1"/>
              <a:t>litium</a:t>
            </a:r>
            <a:r>
              <a:rPr lang="en-US" sz="2400" i="1" dirty="0"/>
              <a:t> </a:t>
            </a:r>
            <a:r>
              <a:rPr lang="en-US" sz="2400" dirty="0"/>
              <a:t>–It is in the interest of the state that there should be an end to litigation. </a:t>
            </a:r>
          </a:p>
          <a:p>
            <a:r>
              <a:rPr lang="en-US" sz="2400" dirty="0"/>
              <a:t>c) </a:t>
            </a:r>
            <a:r>
              <a:rPr lang="en-US" sz="2400" i="1" dirty="0"/>
              <a:t>Res </a:t>
            </a:r>
            <a:r>
              <a:rPr lang="en-US" sz="2400" i="1" dirty="0" err="1"/>
              <a:t>judicata</a:t>
            </a:r>
            <a:r>
              <a:rPr lang="en-US" sz="2400" i="1" dirty="0"/>
              <a:t> pro </a:t>
            </a:r>
            <a:r>
              <a:rPr lang="en-US" sz="2400" i="1" dirty="0" err="1"/>
              <a:t>veritate</a:t>
            </a:r>
            <a:r>
              <a:rPr lang="en-US" sz="2400" i="1" dirty="0"/>
              <a:t> </a:t>
            </a:r>
            <a:r>
              <a:rPr lang="en-US" sz="2400" i="1" dirty="0" err="1"/>
              <a:t>accipitur</a:t>
            </a:r>
            <a:r>
              <a:rPr lang="en-US" sz="2400" i="1" dirty="0"/>
              <a:t> </a:t>
            </a:r>
            <a:r>
              <a:rPr lang="en-US" sz="2400" dirty="0"/>
              <a:t>–a judicial decision must be accepted as true and correct.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Applicability of RJ</a:t>
            </a:r>
          </a:p>
        </p:txBody>
      </p:sp>
      <p:sp>
        <p:nvSpPr>
          <p:cNvPr id="3" name="Content Placeholder 2"/>
          <p:cNvSpPr>
            <a:spLocks noGrp="1"/>
          </p:cNvSpPr>
          <p:nvPr>
            <p:ph idx="1"/>
          </p:nvPr>
        </p:nvSpPr>
        <p:spPr>
          <a:xfrm>
            <a:off x="762001" y="1371600"/>
            <a:ext cx="7772400" cy="5715000"/>
          </a:xfrm>
        </p:spPr>
        <p:txBody>
          <a:bodyPr>
            <a:normAutofit/>
          </a:bodyPr>
          <a:lstStyle/>
          <a:p>
            <a:r>
              <a:rPr lang="en-US" sz="2400" dirty="0"/>
              <a:t>Civil Suits</a:t>
            </a:r>
          </a:p>
          <a:p>
            <a:r>
              <a:rPr lang="en-US" sz="2400" dirty="0"/>
              <a:t>Execution Proceedings</a:t>
            </a:r>
          </a:p>
          <a:p>
            <a:r>
              <a:rPr lang="en-US" sz="2400" dirty="0"/>
              <a:t>Arbitration proceedings</a:t>
            </a:r>
          </a:p>
          <a:p>
            <a:r>
              <a:rPr lang="en-US" sz="2400" dirty="0"/>
              <a:t>Taxation matters</a:t>
            </a:r>
          </a:p>
          <a:p>
            <a:r>
              <a:rPr lang="en-US" sz="2400" dirty="0"/>
              <a:t>Industrial adjudication</a:t>
            </a:r>
          </a:p>
          <a:p>
            <a:r>
              <a:rPr lang="en-US" sz="2400" dirty="0"/>
              <a:t>Writ Petitions</a:t>
            </a:r>
          </a:p>
          <a:p>
            <a:r>
              <a:rPr lang="en-US" sz="2400" dirty="0"/>
              <a:t>Administrative Orders</a:t>
            </a:r>
          </a:p>
          <a:p>
            <a:r>
              <a:rPr lang="en-US" sz="2400" dirty="0"/>
              <a:t>Interim Orders</a:t>
            </a:r>
          </a:p>
          <a:p>
            <a:r>
              <a:rPr lang="en-US" sz="2400" dirty="0"/>
              <a:t>Criminal Proceedings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457200"/>
            <a:ext cx="8229600" cy="6248400"/>
          </a:xfrm>
        </p:spPr>
        <p:txBody>
          <a:bodyPr>
            <a:normAutofit/>
          </a:bodyPr>
          <a:lstStyle/>
          <a:p>
            <a:pPr marL="514350" indent="-514350">
              <a:buAutoNum type="arabicPeriod"/>
            </a:pPr>
            <a:r>
              <a:rPr lang="en-US" sz="2400" dirty="0"/>
              <a:t>RJ and Res </a:t>
            </a:r>
            <a:r>
              <a:rPr lang="en-US" sz="2400" dirty="0" err="1"/>
              <a:t>subjudice</a:t>
            </a:r>
            <a:endParaRPr lang="en-US" sz="2400" dirty="0"/>
          </a:p>
          <a:p>
            <a:pPr marL="514350" indent="-514350">
              <a:buAutoNum type="arabicPeriod"/>
            </a:pPr>
            <a:r>
              <a:rPr lang="en-US" sz="2400" dirty="0"/>
              <a:t>RJ and Rule of Law : </a:t>
            </a:r>
            <a:r>
              <a:rPr lang="en-US" sz="2400" dirty="0" err="1"/>
              <a:t>Daryao</a:t>
            </a:r>
            <a:r>
              <a:rPr lang="en-US" sz="2400" dirty="0"/>
              <a:t> </a:t>
            </a:r>
            <a:r>
              <a:rPr lang="en-US" sz="2400" dirty="0" err="1"/>
              <a:t>v.St</a:t>
            </a:r>
            <a:r>
              <a:rPr lang="en-US" sz="2400" dirty="0"/>
              <a:t> of UP AIR 1961 SC1457</a:t>
            </a:r>
          </a:p>
          <a:p>
            <a:pPr marL="514350" indent="-514350">
              <a:buAutoNum type="arabicPeriod"/>
            </a:pPr>
            <a:r>
              <a:rPr lang="en-US" sz="2400" dirty="0"/>
              <a:t>RJ and </a:t>
            </a:r>
            <a:r>
              <a:rPr lang="en-US" sz="2400" dirty="0" err="1"/>
              <a:t>Lis</a:t>
            </a:r>
            <a:r>
              <a:rPr lang="en-US" sz="2400" dirty="0"/>
              <a:t> </a:t>
            </a:r>
            <a:r>
              <a:rPr lang="en-US" sz="2400" dirty="0" err="1"/>
              <a:t>Pendens</a:t>
            </a:r>
            <a:r>
              <a:rPr lang="en-US" sz="2400" dirty="0"/>
              <a:t> (Sec.52 of TP Act 1882) :</a:t>
            </a:r>
          </a:p>
          <a:p>
            <a:pPr marL="914400" lvl="1" indent="-514350">
              <a:buAutoNum type="arabicPeriod"/>
            </a:pPr>
            <a:r>
              <a:rPr lang="en-US" sz="2000" dirty="0"/>
              <a:t>An </a:t>
            </a:r>
            <a:r>
              <a:rPr lang="en-US" sz="2000" dirty="0" err="1"/>
              <a:t>alienee</a:t>
            </a:r>
            <a:r>
              <a:rPr lang="en-US" sz="2000" dirty="0"/>
              <a:t> </a:t>
            </a:r>
            <a:r>
              <a:rPr lang="en-US" sz="2000" dirty="0" err="1"/>
              <a:t>pendednte</a:t>
            </a:r>
            <a:r>
              <a:rPr lang="en-US" sz="2000" dirty="0"/>
              <a:t> </a:t>
            </a:r>
            <a:r>
              <a:rPr lang="en-US" sz="2000" dirty="0" err="1"/>
              <a:t>lite</a:t>
            </a:r>
            <a:r>
              <a:rPr lang="en-US" sz="2000" dirty="0"/>
              <a:t> is bound by outcome of litigation</a:t>
            </a:r>
          </a:p>
          <a:p>
            <a:pPr marL="914400" lvl="1" indent="-514350" algn="just">
              <a:buAutoNum type="arabicPeriod"/>
            </a:pPr>
            <a:r>
              <a:rPr lang="en-US" sz="2000" dirty="0"/>
              <a:t>Once a conflict arises between RJ and </a:t>
            </a:r>
            <a:r>
              <a:rPr lang="en-US" sz="2000" dirty="0" err="1"/>
              <a:t>lis</a:t>
            </a:r>
            <a:r>
              <a:rPr lang="en-US" sz="2000" dirty="0"/>
              <a:t> </a:t>
            </a:r>
            <a:r>
              <a:rPr lang="en-US" sz="2000" dirty="0" err="1"/>
              <a:t>pendens</a:t>
            </a:r>
            <a:r>
              <a:rPr lang="en-US" sz="2000" dirty="0"/>
              <a:t>, former will prevail over later. It means once a judgment is duly pronounced by a competent court in regard to the subject matter of the suit in which the doctrine of </a:t>
            </a:r>
            <a:r>
              <a:rPr lang="en-US" sz="2000" dirty="0" err="1"/>
              <a:t>lis</a:t>
            </a:r>
            <a:r>
              <a:rPr lang="en-US" sz="2000" dirty="0"/>
              <a:t> </a:t>
            </a:r>
            <a:r>
              <a:rPr lang="en-US" sz="2000" dirty="0" err="1"/>
              <a:t>pendens</a:t>
            </a:r>
            <a:r>
              <a:rPr lang="en-US" sz="2000" dirty="0"/>
              <a:t> applies, said decision would operate as RJ and would bind not only parties thereto but also transferee </a:t>
            </a:r>
            <a:r>
              <a:rPr lang="en-US" sz="2000" dirty="0" err="1"/>
              <a:t>pendente</a:t>
            </a:r>
            <a:r>
              <a:rPr lang="en-US" sz="2000" dirty="0"/>
              <a:t> </a:t>
            </a:r>
            <a:r>
              <a:rPr lang="en-US" sz="2000" dirty="0" err="1"/>
              <a:t>lite</a:t>
            </a:r>
            <a:r>
              <a:rPr lang="en-US" sz="2000" dirty="0"/>
              <a:t>.</a:t>
            </a:r>
          </a:p>
          <a:p>
            <a:pPr marL="914400" lvl="1" indent="-514350" algn="just">
              <a:buNone/>
            </a:pPr>
            <a:r>
              <a:rPr lang="en-US" sz="2000" dirty="0"/>
              <a:t>Illustrations --------------</a:t>
            </a:r>
          </a:p>
          <a:p>
            <a:pPr marL="914400" lvl="1" indent="-514350">
              <a:buAutoNum type="arabicPeriod"/>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dirty="0"/>
              <a:t>4. </a:t>
            </a:r>
            <a:r>
              <a:rPr lang="en-US" sz="2800" dirty="0"/>
              <a:t>RJ and withdrawal of suit : Order 23 Rule 1 deals with withdrawal of suit under CPC : where plaintiff withdraws the suit or abandons his claim without the leave of the court, he will be precluded from instituting a fresh suit in respect of the same cause of action.</a:t>
            </a:r>
          </a:p>
          <a:p>
            <a:pPr>
              <a:buNone/>
            </a:pPr>
            <a:r>
              <a:rPr lang="en-US" sz="2800" dirty="0"/>
              <a:t>	-- IN RJ matter is heard and finally decided between the parties but in withdrawal of suit plaintiff voluntarily does it before adjudication.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dirty="0"/>
              <a:t>5</a:t>
            </a:r>
            <a:r>
              <a:rPr lang="en-US" sz="3200" dirty="0"/>
              <a:t>. RJ and Estoppel : RJ is often treated as a branch of the law of estoppel.</a:t>
            </a:r>
          </a:p>
          <a:p>
            <a:pPr>
              <a:buNone/>
            </a:pPr>
            <a:r>
              <a:rPr lang="en-US" sz="3200" dirty="0"/>
              <a:t>RJ results from decision of court while estoppel flows from the act of parties.</a:t>
            </a:r>
          </a:p>
          <a:p>
            <a:pPr>
              <a:buNone/>
            </a:pPr>
            <a:r>
              <a:rPr lang="en-US" sz="3200" dirty="0"/>
              <a:t>RJ prohibits a man averring the same thing twice in a successive litigations while estoppel prevents him from saying one thing at one time and the opposite at another.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RJ and Stare </a:t>
            </a:r>
            <a:r>
              <a:rPr lang="en-US" dirty="0" err="1"/>
              <a:t>decisis</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sz="2800" dirty="0"/>
              <a:t>It means stand by decided cases, to uphold precedents.</a:t>
            </a:r>
          </a:p>
          <a:p>
            <a:r>
              <a:rPr lang="en-US" sz="2800" dirty="0"/>
              <a:t>Both principles relate to adjudication and have binding effect on future litigation.</a:t>
            </a:r>
          </a:p>
          <a:p>
            <a:r>
              <a:rPr lang="en-US" sz="2800" dirty="0"/>
              <a:t>RJ binds parties while Stare </a:t>
            </a:r>
            <a:r>
              <a:rPr lang="en-US" sz="2800" dirty="0" err="1"/>
              <a:t>decisis</a:t>
            </a:r>
            <a:r>
              <a:rPr lang="en-US" sz="2800" dirty="0"/>
              <a:t> operates between strangers also and binds courts from taking a contrary view on the point of law already decided</a:t>
            </a:r>
          </a:p>
          <a:p>
            <a:r>
              <a:rPr lang="en-US" sz="2800" dirty="0"/>
              <a:t>RJ under Sec 11 is mandatory in nature and a finding on that plea oust the jurisdiction of a court.</a:t>
            </a:r>
          </a:p>
          <a:p>
            <a:r>
              <a:rPr lang="en-US" sz="2800" dirty="0"/>
              <a:t>Illustrations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Conditions to apply  res </a:t>
            </a:r>
            <a:r>
              <a:rPr lang="en-US" dirty="0" err="1"/>
              <a:t>judicata</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a:t>In order to constitute a matter as </a:t>
            </a:r>
            <a:r>
              <a:rPr lang="en-US" i="1" dirty="0"/>
              <a:t>res </a:t>
            </a:r>
            <a:r>
              <a:rPr lang="en-US" i="1" dirty="0" err="1"/>
              <a:t>judicata</a:t>
            </a:r>
            <a:r>
              <a:rPr lang="en-US" dirty="0"/>
              <a:t>, the following conditions must be there: </a:t>
            </a:r>
          </a:p>
          <a:p>
            <a:r>
              <a:rPr lang="en-US" dirty="0"/>
              <a:t>(</a:t>
            </a:r>
            <a:r>
              <a:rPr lang="en-US" dirty="0" err="1"/>
              <a:t>i</a:t>
            </a:r>
            <a:r>
              <a:rPr lang="en-US" dirty="0"/>
              <a:t>) There must be two suits one former suit and the other subsequent suit; </a:t>
            </a:r>
          </a:p>
          <a:p>
            <a:r>
              <a:rPr lang="en-US" dirty="0"/>
              <a:t>(ii) The Court which decided the former suit must be competent to try the subsequent suit;</a:t>
            </a:r>
          </a:p>
          <a:p>
            <a:r>
              <a:rPr lang="en-US" dirty="0"/>
              <a:t> (iii) The matter directly and substantially in issue must be the same either actually or constructively in both the suits; </a:t>
            </a:r>
          </a:p>
          <a:p>
            <a:r>
              <a:rPr lang="en-US" dirty="0"/>
              <a:t>(iv) The matter directly and substantially in issue in the subsequent suit must have been heard and finally decided by the Court in the former suit; </a:t>
            </a:r>
          </a:p>
          <a:p>
            <a:r>
              <a:rPr lang="en-US" dirty="0"/>
              <a:t>(v) The parties to the suits or the parties under whom they or any of them claim must be the same in both the suits; </a:t>
            </a:r>
          </a:p>
          <a:p>
            <a:r>
              <a:rPr lang="en-US" dirty="0"/>
              <a:t>(vi) The parties in both the suits must have litigated under the same title</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304</TotalTime>
  <Words>1805</Words>
  <Application>Microsoft Office PowerPoint</Application>
  <PresentationFormat>On-screen Show (4:3)</PresentationFormat>
  <Paragraphs>79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Doctrine of Res Judicata</vt:lpstr>
      <vt:lpstr>PowerPoint Presentation</vt:lpstr>
      <vt:lpstr>Object</vt:lpstr>
      <vt:lpstr>Applicability of RJ</vt:lpstr>
      <vt:lpstr>PowerPoint Presentation</vt:lpstr>
      <vt:lpstr>PowerPoint Presentation</vt:lpstr>
      <vt:lpstr>PowerPoint Presentation</vt:lpstr>
      <vt:lpstr>RJ and Stare decisis</vt:lpstr>
      <vt:lpstr>Conditions to apply  res judicata</vt:lpstr>
      <vt:lpstr>(i) Former suit</vt:lpstr>
      <vt:lpstr>(ii) Competency of Court trying former suit</vt:lpstr>
      <vt:lpstr>PowerPoint Presentation</vt:lpstr>
      <vt:lpstr>(iii) Matter directly and substantially in issue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Doctrine of Res Judicata</dc:title>
  <dc:creator>admin</dc:creator>
  <cp:lastModifiedBy>Dell</cp:lastModifiedBy>
  <cp:revision>31</cp:revision>
  <dcterms:created xsi:type="dcterms:W3CDTF">2006-08-16T00:00:00Z</dcterms:created>
  <dcterms:modified xsi:type="dcterms:W3CDTF">2022-03-21T14:20:08Z</dcterms:modified>
</cp:coreProperties>
</file>