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10/10/2020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10/10/2020</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10/10/2020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10/10/2020</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10/10/2020</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10/10/2020</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10/10/2020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Anatomy of administrative action</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sz="quarter" idx="1"/>
          </p:nvPr>
        </p:nvSpPr>
        <p:spPr/>
        <p:txBody>
          <a:bodyPr/>
          <a:lstStyle/>
          <a:p>
            <a:r>
              <a:rPr lang="en-US" dirty="0" smtClean="0"/>
              <a:t>Administrative action is comprehensive term, hence difficult to define</a:t>
            </a:r>
          </a:p>
          <a:p>
            <a:r>
              <a:rPr lang="en-US" dirty="0" smtClean="0"/>
              <a:t>Administrative Actions  </a:t>
            </a:r>
            <a:r>
              <a:rPr lang="en-US" dirty="0" smtClean="0"/>
              <a:t>can be classified as </a:t>
            </a:r>
            <a:r>
              <a:rPr lang="en-US" dirty="0" err="1" smtClean="0"/>
              <a:t>shon</a:t>
            </a:r>
            <a:r>
              <a:rPr lang="en-US" dirty="0" smtClean="0"/>
              <a:t> in the following </a:t>
            </a:r>
            <a:r>
              <a:rPr lang="en-US" dirty="0" smtClean="0"/>
              <a:t>categories –</a:t>
            </a:r>
          </a:p>
          <a:p>
            <a:pPr marL="514350" indent="-514350">
              <a:buAutoNum type="arabicPeriod"/>
            </a:pPr>
            <a:r>
              <a:rPr lang="en-US" dirty="0" smtClean="0"/>
              <a:t>Rule making action / quasi legislative action</a:t>
            </a:r>
          </a:p>
          <a:p>
            <a:pPr marL="514350" indent="-514350">
              <a:buAutoNum type="arabicPeriod"/>
            </a:pPr>
            <a:r>
              <a:rPr lang="en-US" dirty="0" smtClean="0"/>
              <a:t>Rule decision / quasi judicial action</a:t>
            </a:r>
          </a:p>
          <a:p>
            <a:pPr marL="514350" indent="-514350">
              <a:buAutoNum type="arabicPeriod"/>
            </a:pPr>
            <a:r>
              <a:rPr lang="en-US" dirty="0" smtClean="0"/>
              <a:t>Rule-application / administrative action</a:t>
            </a:r>
          </a:p>
          <a:p>
            <a:pPr marL="514350" indent="-514350">
              <a:buAutoNum type="arabicPeriod"/>
            </a:pPr>
            <a:r>
              <a:rPr lang="en-US" dirty="0" smtClean="0"/>
              <a:t>Ministerial / Pure administrative action</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en-US" sz="2400" dirty="0" smtClean="0"/>
              <a:t>1. Rule – making action  /  Quasi-legislative action</a:t>
            </a:r>
            <a:endParaRPr lang="en-US" sz="2400" dirty="0"/>
          </a:p>
        </p:txBody>
      </p:sp>
      <p:sp>
        <p:nvSpPr>
          <p:cNvPr id="3" name="Content Placeholder 2"/>
          <p:cNvSpPr>
            <a:spLocks noGrp="1"/>
          </p:cNvSpPr>
          <p:nvPr>
            <p:ph sz="quarter" idx="1"/>
          </p:nvPr>
        </p:nvSpPr>
        <p:spPr>
          <a:xfrm>
            <a:off x="457200" y="838200"/>
            <a:ext cx="8229600" cy="6019800"/>
          </a:xfrm>
        </p:spPr>
        <p:txBody>
          <a:bodyPr>
            <a:normAutofit fontScale="77500" lnSpcReduction="20000"/>
          </a:bodyPr>
          <a:lstStyle/>
          <a:p>
            <a:r>
              <a:rPr lang="en-US" dirty="0" smtClean="0"/>
              <a:t>Legislature is law making organ, but in India it is not expressly vested in Legislature but the combined effect of Art.107 to 111 and 196 to 201 i.e. law making power can be exercised for Union by the Parliament and for States by the State Legislature</a:t>
            </a:r>
          </a:p>
          <a:p>
            <a:r>
              <a:rPr lang="en-US" dirty="0" smtClean="0"/>
              <a:t>Though constitution expects only Legislature should make law but in 21</a:t>
            </a:r>
            <a:r>
              <a:rPr lang="en-US" baseline="30000" dirty="0" smtClean="0"/>
              <a:t>st</a:t>
            </a:r>
            <a:r>
              <a:rPr lang="en-US" dirty="0" smtClean="0"/>
              <a:t> century legislative bodies cannot give  that quality / quantity of the laws required for efficient working govt., hence delegation of law-making power to administration is necessary.</a:t>
            </a:r>
          </a:p>
          <a:p>
            <a:r>
              <a:rPr lang="en-US" dirty="0" smtClean="0"/>
              <a:t>Definition – When any administrative authority exercises law making power delegated to it by the Legislature it is known as ‘Rule Making / quasi-legislative action’.</a:t>
            </a:r>
          </a:p>
          <a:p>
            <a:r>
              <a:rPr lang="en-US" dirty="0" smtClean="0"/>
              <a:t>Reasons for the exercise of rule-making power-</a:t>
            </a:r>
          </a:p>
          <a:p>
            <a:pPr marL="1371600" lvl="2" indent="-571500">
              <a:buAutoNum type="romanLcPeriod"/>
            </a:pPr>
            <a:r>
              <a:rPr lang="en-US" sz="2100" dirty="0" smtClean="0"/>
              <a:t>Generality	ii. Prospectivity</a:t>
            </a:r>
            <a:r>
              <a:rPr lang="en-US" sz="2600" dirty="0" smtClean="0"/>
              <a:t> 		</a:t>
            </a:r>
          </a:p>
          <a:p>
            <a:pPr marL="571500" indent="-571500">
              <a:buNone/>
            </a:pPr>
            <a:r>
              <a:rPr lang="en-US" sz="2100" dirty="0" smtClean="0"/>
              <a:t>		iii. Public interest	iv. Rights and obligations</a:t>
            </a:r>
          </a:p>
          <a:p>
            <a:r>
              <a:rPr lang="en-US" sz="2100" dirty="0" smtClean="0"/>
              <a:t>Ex.</a:t>
            </a:r>
            <a:r>
              <a:rPr lang="en-US" dirty="0" smtClean="0"/>
              <a:t> Deciding a territorial area of a </a:t>
            </a:r>
            <a:r>
              <a:rPr lang="en-US" dirty="0" err="1" smtClean="0"/>
              <a:t>Gramsabha</a:t>
            </a:r>
            <a:r>
              <a:rPr lang="en-US" dirty="0" smtClean="0"/>
              <a:t> and later establishing a </a:t>
            </a:r>
            <a:r>
              <a:rPr lang="en-US" dirty="0" err="1" smtClean="0"/>
              <a:t>Gramsabha</a:t>
            </a:r>
            <a:r>
              <a:rPr lang="en-US" dirty="0" smtClean="0"/>
              <a:t> for that area is a quasi-legislative act of the administration.</a:t>
            </a:r>
          </a:p>
          <a:p>
            <a:pPr>
              <a:buNone/>
            </a:pPr>
            <a:r>
              <a:rPr lang="en-US" dirty="0" smtClean="0"/>
              <a:t>--- Principles of natural justice don’t apply to legislative actions, yet reasonableness and fair play in action must be observed as Art.14 equally applies to legislative actions.</a:t>
            </a:r>
          </a:p>
          <a:p>
            <a:pPr>
              <a:buNone/>
            </a:pPr>
            <a:r>
              <a:rPr lang="en-US" dirty="0" smtClean="0"/>
              <a:t>--- Administrative Rule making action is controlled by the Parliament and the Courts.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dirty="0" smtClean="0"/>
              <a:t>Rule-decision / Quasi-judicial action</a:t>
            </a:r>
            <a:endParaRPr lang="en-US" dirty="0"/>
          </a:p>
        </p:txBody>
      </p:sp>
      <p:sp>
        <p:nvSpPr>
          <p:cNvPr id="3" name="Content Placeholder 2"/>
          <p:cNvSpPr>
            <a:spLocks noGrp="1"/>
          </p:cNvSpPr>
          <p:nvPr>
            <p:ph sz="quarter" idx="1"/>
          </p:nvPr>
        </p:nvSpPr>
        <p:spPr>
          <a:xfrm>
            <a:off x="228600" y="914400"/>
            <a:ext cx="8915400" cy="5638800"/>
          </a:xfrm>
        </p:spPr>
        <p:txBody>
          <a:bodyPr>
            <a:normAutofit/>
          </a:bodyPr>
          <a:lstStyle/>
          <a:p>
            <a:r>
              <a:rPr lang="en-US" dirty="0" smtClean="0"/>
              <a:t>Rule-decision making is a power to perform acts administrative in nature but requiring incidentally some characteristics of judicial traditions.</a:t>
            </a:r>
          </a:p>
          <a:p>
            <a:r>
              <a:rPr lang="en-US" dirty="0" smtClean="0"/>
              <a:t>Following are the rule-decision actions:</a:t>
            </a:r>
          </a:p>
          <a:p>
            <a:pPr marL="514350" indent="-514350">
              <a:buAutoNum type="arabicPeriod"/>
            </a:pPr>
            <a:r>
              <a:rPr lang="en-US" dirty="0" smtClean="0"/>
              <a:t>Disciplinary proceedings against a student</a:t>
            </a:r>
          </a:p>
          <a:p>
            <a:pPr marL="514350" indent="-514350">
              <a:buAutoNum type="arabicPeriod"/>
            </a:pPr>
            <a:r>
              <a:rPr lang="en-US" dirty="0" smtClean="0"/>
              <a:t>Disciplinary proceedings against an employee for misconduct</a:t>
            </a:r>
          </a:p>
          <a:p>
            <a:pPr marL="514350" indent="-514350">
              <a:buAutoNum type="arabicPeriod"/>
            </a:pPr>
            <a:r>
              <a:rPr lang="en-US" dirty="0" smtClean="0"/>
              <a:t>Confiscation of goods under the Sea Customs Act</a:t>
            </a:r>
          </a:p>
          <a:p>
            <a:pPr marL="514350" indent="-514350">
              <a:buAutoNum type="arabicPeriod"/>
            </a:pPr>
            <a:r>
              <a:rPr lang="en-US" dirty="0" smtClean="0"/>
              <a:t>Cancellation, suspension, revocation , refusal to renew </a:t>
            </a:r>
            <a:r>
              <a:rPr lang="en-US" dirty="0" err="1" smtClean="0"/>
              <a:t>licence</a:t>
            </a:r>
            <a:r>
              <a:rPr lang="en-US" dirty="0" smtClean="0"/>
              <a:t> or permit by licensing authority.</a:t>
            </a:r>
          </a:p>
          <a:p>
            <a:pPr marL="514350" indent="-514350">
              <a:buAutoNum type="arabicPeriod"/>
            </a:pPr>
            <a:r>
              <a:rPr lang="en-US" dirty="0" smtClean="0"/>
              <a:t>Registration of political parties by the Election commission</a:t>
            </a:r>
          </a:p>
          <a:p>
            <a:pPr marL="514350" indent="-514350">
              <a:buNone/>
            </a:pPr>
            <a:endParaRPr lang="en-US" dirty="0" smtClean="0"/>
          </a:p>
          <a:p>
            <a:pPr marL="514350" indent="-514350"/>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sp>
        <p:nvSpPr>
          <p:cNvPr id="3" name="Content Placeholder 2"/>
          <p:cNvSpPr>
            <a:spLocks noGrp="1"/>
          </p:cNvSpPr>
          <p:nvPr>
            <p:ph sz="quarter" idx="1"/>
          </p:nvPr>
        </p:nvSpPr>
        <p:spPr/>
        <p:txBody>
          <a:bodyPr>
            <a:normAutofit/>
          </a:bodyPr>
          <a:lstStyle/>
          <a:p>
            <a:r>
              <a:rPr lang="en-US" dirty="0" smtClean="0"/>
              <a:t>In rule-decision making actions there is no legal obligation to consider and weight submissions and arguments / collect evidence / solve issue.</a:t>
            </a:r>
          </a:p>
          <a:p>
            <a:r>
              <a:rPr lang="en-US" dirty="0" smtClean="0"/>
              <a:t>The grounds upon which the action is taken and procedure for taking the action are left entirely to the discretion of the authority</a:t>
            </a:r>
          </a:p>
          <a:p>
            <a:r>
              <a:rPr lang="en-US" dirty="0" smtClean="0"/>
              <a:t>Rule-decision makers have to act judiciously.       In A K </a:t>
            </a:r>
            <a:r>
              <a:rPr lang="en-US" dirty="0" err="1" smtClean="0"/>
              <a:t>Kripak</a:t>
            </a:r>
            <a:r>
              <a:rPr lang="en-US" dirty="0" smtClean="0"/>
              <a:t> case- it was held that action of making selection for govt. services is administrative action yet selection committee is under a duty to act judiciously.</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86800" cy="1143000"/>
          </a:xfrm>
        </p:spPr>
        <p:txBody>
          <a:bodyPr>
            <a:normAutofit/>
          </a:bodyPr>
          <a:lstStyle/>
          <a:p>
            <a:r>
              <a:rPr lang="en-US" dirty="0" smtClean="0"/>
              <a:t>Rule-application / Administrative action</a:t>
            </a:r>
            <a:endParaRPr lang="en-US" dirty="0"/>
          </a:p>
        </p:txBody>
      </p:sp>
      <p:sp>
        <p:nvSpPr>
          <p:cNvPr id="3" name="Content Placeholder 2"/>
          <p:cNvSpPr>
            <a:spLocks noGrp="1"/>
          </p:cNvSpPr>
          <p:nvPr>
            <p:ph sz="quarter" idx="1"/>
          </p:nvPr>
        </p:nvSpPr>
        <p:spPr/>
        <p:txBody>
          <a:bodyPr>
            <a:normAutofit fontScale="92500"/>
          </a:bodyPr>
          <a:lstStyle/>
          <a:p>
            <a:r>
              <a:rPr lang="en-US" dirty="0" smtClean="0"/>
              <a:t>Though quasi-judicial and administrative action can’t be differentiated so clearly but still they are different.</a:t>
            </a:r>
          </a:p>
          <a:p>
            <a:r>
              <a:rPr lang="en-US" dirty="0" smtClean="0"/>
              <a:t>To determine question of quasi-judicial / administrative, one has to see nature of power conferred to whom it is conferred, framework within which it is conferred and consequences.</a:t>
            </a:r>
          </a:p>
          <a:p>
            <a:r>
              <a:rPr lang="en-US" dirty="0" smtClean="0"/>
              <a:t>Ex. </a:t>
            </a:r>
            <a:r>
              <a:rPr lang="en-US" dirty="0" err="1" smtClean="0"/>
              <a:t>i</a:t>
            </a:r>
            <a:r>
              <a:rPr lang="en-US" dirty="0" smtClean="0"/>
              <a:t>. Issuing directions to subordinate officers making reference to tribunal under ID Act. </a:t>
            </a:r>
          </a:p>
          <a:p>
            <a:pPr>
              <a:buNone/>
            </a:pPr>
            <a:r>
              <a:rPr lang="en-US" dirty="0" smtClean="0"/>
              <a:t>ii. Internment(confining a person), confinement(confining in a nation) and deportation (excluding a </a:t>
            </a:r>
            <a:r>
              <a:rPr lang="en-US" dirty="0" err="1" smtClean="0"/>
              <a:t>foriegner</a:t>
            </a:r>
            <a:r>
              <a:rPr lang="en-US" dirty="0" smtClean="0"/>
              <a:t>) </a:t>
            </a:r>
          </a:p>
          <a:p>
            <a:pPr>
              <a:buNone/>
            </a:pPr>
            <a:r>
              <a:rPr lang="en-US" dirty="0" smtClean="0"/>
              <a:t>iii. Acquisition and allotment</a:t>
            </a:r>
          </a:p>
          <a:p>
            <a:pPr>
              <a:buNone/>
            </a:pPr>
            <a:r>
              <a:rPr lang="en-US" dirty="0" smtClean="0"/>
              <a:t>iv. Power of Chancellor  under the University Act</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4. Ministerial / Pure administrative action</a:t>
            </a:r>
            <a:endParaRPr lang="en-US" dirty="0"/>
          </a:p>
        </p:txBody>
      </p:sp>
      <p:sp>
        <p:nvSpPr>
          <p:cNvPr id="3" name="Content Placeholder 2"/>
          <p:cNvSpPr>
            <a:spLocks noGrp="1"/>
          </p:cNvSpPr>
          <p:nvPr>
            <p:ph sz="quarter" idx="1"/>
          </p:nvPr>
        </p:nvSpPr>
        <p:spPr/>
        <p:txBody>
          <a:bodyPr/>
          <a:lstStyle/>
          <a:p>
            <a:r>
              <a:rPr lang="en-US" dirty="0" smtClean="0"/>
              <a:t>It is that action of administrative agency which is taken as a matter of duty imposed upon it by the law devoid of any discretion / judgment i.e. performance of a definite duty in respect of which there is no choice.</a:t>
            </a:r>
          </a:p>
          <a:p>
            <a:r>
              <a:rPr lang="en-US" dirty="0" smtClean="0"/>
              <a:t>Ex. Collection of revenue, opening bank account , doing audit</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90</TotalTime>
  <Words>502</Words>
  <Application>Microsoft Office PowerPoint</Application>
  <PresentationFormat>On-screen Show (4:3)</PresentationFormat>
  <Paragraphs>40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Oriel</vt:lpstr>
      <vt:lpstr>Anatomy of administrative action</vt:lpstr>
      <vt:lpstr>Introduction</vt:lpstr>
      <vt:lpstr>1. Rule – making action  /  Quasi-legislative action</vt:lpstr>
      <vt:lpstr>Rule-decision / Quasi-judicial action</vt:lpstr>
      <vt:lpstr>Contd---</vt:lpstr>
      <vt:lpstr>Rule-application / Administrative action</vt:lpstr>
      <vt:lpstr>4. Ministerial / Pure administrative action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Anatomy of administrative action</dc:title>
  <dc:creator>user</dc:creator>
  <cp:lastModifiedBy>Jyoti</cp:lastModifiedBy>
  <cp:revision>10</cp:revision>
  <dcterms:created xsi:type="dcterms:W3CDTF">2006-08-16T00:00:00Z</dcterms:created>
  <dcterms:modified xsi:type="dcterms:W3CDTF">2020-10-10T06:47:11Z</dcterms:modified>
</cp:coreProperties>
</file>