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Definition of Industry Under Section 2 (j) of Industrial Disputes Act 1947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X. Professional </a:t>
            </a:r>
            <a:r>
              <a:rPr lang="en-US" dirty="0" smtClean="0"/>
              <a:t>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200" dirty="0" smtClean="0"/>
              <a:t>1. Solicitors firm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en-US" sz="3200" dirty="0" smtClean="0"/>
              <a:t>National Union of Commercial </a:t>
            </a:r>
            <a:r>
              <a:rPr lang="en-US" sz="3200" dirty="0" smtClean="0"/>
              <a:t>Employees </a:t>
            </a:r>
            <a:r>
              <a:rPr lang="en-US" sz="3200" dirty="0" smtClean="0"/>
              <a:t>VS M.R. </a:t>
            </a:r>
            <a:r>
              <a:rPr lang="en-US" sz="3200" dirty="0" err="1" smtClean="0"/>
              <a:t>Mehar</a:t>
            </a:r>
            <a:r>
              <a:rPr lang="en-US" sz="3200" dirty="0" smtClean="0"/>
              <a:t> (1962) 1 LLJ 241 (SC)</a:t>
            </a:r>
            <a:endParaRPr lang="en-US" sz="3200" dirty="0" smtClean="0"/>
          </a:p>
          <a:p>
            <a:pPr marL="880110" lvl="1" indent="-514350">
              <a:buFont typeface="Arial" pitchFamily="34" charset="0"/>
              <a:buChar char="•"/>
            </a:pPr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2. Chartered Accounts </a:t>
            </a:r>
            <a:r>
              <a:rPr lang="en-US" sz="3200" dirty="0" smtClean="0"/>
              <a:t>Firm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   Bangalore </a:t>
            </a:r>
            <a:r>
              <a:rPr lang="en-US" sz="3200" dirty="0" smtClean="0"/>
              <a:t>Water </a:t>
            </a:r>
            <a:r>
              <a:rPr lang="en-US" sz="3200" dirty="0" smtClean="0"/>
              <a:t>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XI. Effect </a:t>
            </a:r>
            <a:r>
              <a:rPr lang="en-US" dirty="0" smtClean="0"/>
              <a:t>of Substituted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Industrial Disputes (Amendment) Act 1982</a:t>
            </a:r>
          </a:p>
          <a:p>
            <a:pPr>
              <a:buNone/>
            </a:pPr>
            <a:r>
              <a:rPr lang="en-US" sz="5000" dirty="0" smtClean="0">
                <a:solidFill>
                  <a:schemeClr val="tx2"/>
                </a:solidFill>
              </a:rPr>
              <a:t>XII. Conclusion</a:t>
            </a:r>
            <a:endParaRPr lang="en-US" sz="5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II. </a:t>
            </a:r>
            <a:r>
              <a:rPr lang="en-US" dirty="0" smtClean="0"/>
              <a:t>Definition of Industry    Sec 2(j)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State of Bombay VS Hospital </a:t>
            </a:r>
            <a:r>
              <a:rPr lang="en-US" sz="3200" dirty="0" err="1" smtClean="0"/>
              <a:t>Mazdoor</a:t>
            </a:r>
            <a:r>
              <a:rPr lang="en-US" sz="3200" dirty="0" smtClean="0"/>
              <a:t> </a:t>
            </a:r>
            <a:r>
              <a:rPr lang="en-US" sz="3200" dirty="0" err="1" smtClean="0"/>
              <a:t>Sabha</a:t>
            </a:r>
            <a:r>
              <a:rPr lang="en-US" sz="3200" dirty="0" smtClean="0"/>
              <a:t> (AIR 1960 SC 610)</a:t>
            </a:r>
          </a:p>
          <a:p>
            <a:r>
              <a:rPr lang="en-US" sz="3200" dirty="0" smtClean="0"/>
              <a:t>Bangalore Water Supply &amp; Sewerage Board VS A </a:t>
            </a:r>
            <a:r>
              <a:rPr lang="en-US" sz="3200" dirty="0" err="1" smtClean="0"/>
              <a:t>Rajappa</a:t>
            </a:r>
            <a:r>
              <a:rPr lang="en-US" sz="3200" dirty="0" smtClean="0"/>
              <a:t> </a:t>
            </a:r>
            <a:r>
              <a:rPr lang="en-US" sz="3200" dirty="0" smtClean="0"/>
              <a:t>(AIR </a:t>
            </a:r>
            <a:r>
              <a:rPr lang="en-US" sz="3200" dirty="0" smtClean="0"/>
              <a:t>1978 SC </a:t>
            </a:r>
            <a:r>
              <a:rPr lang="en-US" sz="3200" dirty="0" smtClean="0"/>
              <a:t>548)</a:t>
            </a:r>
            <a:endParaRPr lang="en-US" sz="3200" dirty="0" smtClean="0"/>
          </a:p>
          <a:p>
            <a:r>
              <a:rPr lang="en-US" sz="3200" dirty="0" smtClean="0"/>
              <a:t>Triple Test</a:t>
            </a:r>
          </a:p>
          <a:p>
            <a:r>
              <a:rPr lang="en-US" sz="3200" dirty="0" smtClean="0"/>
              <a:t>Substituted Definition of Industry</a:t>
            </a:r>
          </a:p>
          <a:p>
            <a:pPr lvl="1"/>
            <a:r>
              <a:rPr lang="en-US" sz="3000" dirty="0" smtClean="0"/>
              <a:t>Industrial Disputes (Amendment) Act, 1982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III. Whether </a:t>
            </a:r>
            <a:r>
              <a:rPr lang="en-US" dirty="0" smtClean="0"/>
              <a:t>Municipal Corporation is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D.N. </a:t>
            </a:r>
            <a:r>
              <a:rPr lang="en-US" sz="3200" dirty="0" err="1" smtClean="0"/>
              <a:t>Banaraji</a:t>
            </a:r>
            <a:r>
              <a:rPr lang="en-US" sz="3200" dirty="0" smtClean="0"/>
              <a:t> VS P.R. </a:t>
            </a:r>
            <a:r>
              <a:rPr lang="en-US" sz="3200" dirty="0" err="1" smtClean="0"/>
              <a:t>Mukharji</a:t>
            </a:r>
            <a:r>
              <a:rPr lang="en-US" sz="3200" dirty="0" smtClean="0"/>
              <a:t> (AIR 1953 SC 58)</a:t>
            </a:r>
          </a:p>
          <a:p>
            <a:r>
              <a:rPr lang="en-US" sz="3200" dirty="0" smtClean="0"/>
              <a:t>Baroda Borough Municipality VS Its Workmen ( AIR 1957 SC 110)</a:t>
            </a:r>
          </a:p>
          <a:p>
            <a:r>
              <a:rPr lang="en-US" sz="3200" dirty="0" smtClean="0"/>
              <a:t>Corporation of City of Nagpur VS Its Employees ( AIR 1960 SC 675)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IV. Whether </a:t>
            </a:r>
            <a:r>
              <a:rPr lang="en-US" dirty="0" smtClean="0"/>
              <a:t>Hospital is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 of Bombay VS Hospital </a:t>
            </a:r>
            <a:r>
              <a:rPr lang="en-US" sz="3200" dirty="0" err="1" smtClean="0"/>
              <a:t>Mazdoor</a:t>
            </a:r>
            <a:r>
              <a:rPr lang="en-US" sz="3200" dirty="0" smtClean="0"/>
              <a:t> </a:t>
            </a:r>
            <a:r>
              <a:rPr lang="en-US" sz="3200" dirty="0" err="1" smtClean="0"/>
              <a:t>Sabha</a:t>
            </a:r>
            <a:r>
              <a:rPr lang="en-US" sz="3200" dirty="0" smtClean="0"/>
              <a:t> (AIR 1960 SC 610)</a:t>
            </a:r>
          </a:p>
          <a:p>
            <a:r>
              <a:rPr lang="en-US" sz="3200" dirty="0" err="1" smtClean="0"/>
              <a:t>Safdarjung</a:t>
            </a:r>
            <a:r>
              <a:rPr lang="en-US" sz="3200" dirty="0" smtClean="0"/>
              <a:t> Hospital VS </a:t>
            </a:r>
            <a:r>
              <a:rPr lang="en-US" sz="3200" dirty="0" err="1" smtClean="0"/>
              <a:t>Kuldeep</a:t>
            </a:r>
            <a:r>
              <a:rPr lang="en-US" sz="3200" dirty="0" smtClean="0"/>
              <a:t> Singh ( AIR 1970 SC 1407)</a:t>
            </a:r>
          </a:p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V. Whether </a:t>
            </a:r>
            <a:r>
              <a:rPr lang="en-US" dirty="0" smtClean="0"/>
              <a:t>University or Educational institution are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University of Delhi VS Ram </a:t>
            </a:r>
            <a:r>
              <a:rPr lang="en-US" sz="3200" dirty="0" err="1" smtClean="0"/>
              <a:t>Nath</a:t>
            </a:r>
            <a:r>
              <a:rPr lang="en-US" sz="3200" dirty="0" smtClean="0"/>
              <a:t> AIR1963 SC 1873)</a:t>
            </a:r>
          </a:p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r>
              <a:rPr lang="en-US" sz="3200" dirty="0" err="1" smtClean="0"/>
              <a:t>Ramkrishan</a:t>
            </a:r>
            <a:r>
              <a:rPr lang="en-US" sz="3200" dirty="0" smtClean="0"/>
              <a:t> VS Ashok </a:t>
            </a:r>
            <a:r>
              <a:rPr lang="en-US" sz="3200" dirty="0" err="1" smtClean="0"/>
              <a:t>Samrat</a:t>
            </a:r>
            <a:r>
              <a:rPr lang="en-US" sz="3200" dirty="0" smtClean="0"/>
              <a:t> Technical Institution ( 1995) 1 LLJ 944 (MP)</a:t>
            </a:r>
          </a:p>
          <a:p>
            <a:r>
              <a:rPr lang="en-US" sz="3200" dirty="0" smtClean="0"/>
              <a:t>Miss. A </a:t>
            </a:r>
            <a:r>
              <a:rPr lang="en-US" sz="3200" dirty="0" err="1" smtClean="0"/>
              <a:t>Sundrambal</a:t>
            </a:r>
            <a:r>
              <a:rPr lang="en-US" sz="3200" dirty="0" smtClean="0"/>
              <a:t> VS </a:t>
            </a:r>
            <a:r>
              <a:rPr lang="en-US" sz="3200" dirty="0" err="1" smtClean="0"/>
              <a:t>Govt</a:t>
            </a:r>
            <a:r>
              <a:rPr lang="en-US" sz="3200" dirty="0" smtClean="0"/>
              <a:t> of Goa, Daman &amp; Div (1988) 1 LLJ 61 (SC)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dirty="0" smtClean="0"/>
              <a:t>VI. Whether </a:t>
            </a:r>
            <a:r>
              <a:rPr lang="en-US" dirty="0" smtClean="0"/>
              <a:t>Club is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Madras Gymkhana Club &amp; Employees Union VS Management of Madras Gymkhana Club (AIR 1968 SC 554)</a:t>
            </a:r>
          </a:p>
          <a:p>
            <a:r>
              <a:rPr lang="en-US" sz="3200" dirty="0" smtClean="0"/>
              <a:t>Cricket Club of India VS Bombay Labour Union (AIR 1969 SC 276)</a:t>
            </a:r>
          </a:p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VII. Whether </a:t>
            </a:r>
            <a:r>
              <a:rPr lang="en-US" dirty="0" smtClean="0"/>
              <a:t>Agriculture Operation is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Hari</a:t>
            </a:r>
            <a:r>
              <a:rPr lang="en-US" sz="3200" dirty="0" smtClean="0"/>
              <a:t> Nagar Cane Farm VS State of Bihar (AIR 1960 SC 903)</a:t>
            </a:r>
          </a:p>
          <a:p>
            <a:r>
              <a:rPr lang="en-US" sz="3200" dirty="0" err="1" smtClean="0"/>
              <a:t>Motipur</a:t>
            </a:r>
            <a:r>
              <a:rPr lang="en-US" sz="3200" dirty="0" smtClean="0"/>
              <a:t> </a:t>
            </a:r>
            <a:r>
              <a:rPr lang="en-US" sz="3200" dirty="0" err="1" smtClean="0"/>
              <a:t>Zamindari</a:t>
            </a:r>
            <a:r>
              <a:rPr lang="en-US" sz="3200" dirty="0" smtClean="0"/>
              <a:t> VS State of Bihar (1960) 1 LLJ 634 (PAT)</a:t>
            </a:r>
          </a:p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VIII. Whether </a:t>
            </a:r>
            <a:r>
              <a:rPr lang="en-US" dirty="0" smtClean="0"/>
              <a:t>Charitable Institution is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Bombay </a:t>
            </a:r>
            <a:r>
              <a:rPr lang="en-US" sz="3200" dirty="0" err="1" smtClean="0"/>
              <a:t>Pinjrapole</a:t>
            </a:r>
            <a:r>
              <a:rPr lang="en-US" sz="3200" dirty="0" smtClean="0"/>
              <a:t> VS The </a:t>
            </a:r>
            <a:r>
              <a:rPr lang="en-US" sz="3200" dirty="0" smtClean="0"/>
              <a:t>Workmen ( AIR 1971 SC 2422)</a:t>
            </a:r>
            <a:endParaRPr lang="en-US" sz="3200" dirty="0" smtClean="0"/>
          </a:p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 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IX. Whether </a:t>
            </a:r>
            <a:r>
              <a:rPr lang="en-US" dirty="0" smtClean="0"/>
              <a:t>Religious &amp; Spiritual Institution are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Bangalore Water Supply </a:t>
            </a:r>
            <a:r>
              <a:rPr lang="en-US" sz="3200" dirty="0" smtClean="0"/>
              <a:t>Case (AIR 1978 SC 548)</a:t>
            </a:r>
            <a:endParaRPr lang="en-US" sz="3200" dirty="0" smtClean="0"/>
          </a:p>
          <a:p>
            <a:r>
              <a:rPr lang="en-US" sz="3200" dirty="0" err="1" smtClean="0"/>
              <a:t>Tirumala</a:t>
            </a:r>
            <a:r>
              <a:rPr lang="en-US" sz="3200" dirty="0" smtClean="0"/>
              <a:t> </a:t>
            </a:r>
            <a:r>
              <a:rPr lang="en-US" sz="3200" dirty="0" err="1" smtClean="0"/>
              <a:t>Tirupati</a:t>
            </a:r>
            <a:r>
              <a:rPr lang="en-US" sz="3200" dirty="0" smtClean="0"/>
              <a:t> </a:t>
            </a:r>
            <a:r>
              <a:rPr lang="en-US" sz="3200" dirty="0" err="1" smtClean="0"/>
              <a:t>Devstanam</a:t>
            </a:r>
            <a:r>
              <a:rPr lang="en-US" sz="3200" dirty="0" smtClean="0"/>
              <a:t> VS </a:t>
            </a:r>
            <a:r>
              <a:rPr lang="en-US" sz="3200" dirty="0" err="1" smtClean="0"/>
              <a:t>Commissionar</a:t>
            </a:r>
            <a:r>
              <a:rPr lang="en-US" sz="3200" dirty="0" smtClean="0"/>
              <a:t> of </a:t>
            </a:r>
            <a:r>
              <a:rPr lang="en-US" sz="3200" dirty="0" smtClean="0"/>
              <a:t>Labour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431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Definition of Industry Under Section 2 (j) of Industrial Disputes Act 1947</vt:lpstr>
      <vt:lpstr>I. Introduction II. Definition of Industry    Sec 2(j)</vt:lpstr>
      <vt:lpstr>III. Whether Municipal Corporation is an Industry</vt:lpstr>
      <vt:lpstr>IV. Whether Hospital is an Industry</vt:lpstr>
      <vt:lpstr>V. Whether University or Educational institution are Industry</vt:lpstr>
      <vt:lpstr>VI. Whether Club is an Industry</vt:lpstr>
      <vt:lpstr>VII. Whether Agriculture Operation is an Industry</vt:lpstr>
      <vt:lpstr>VIII. Whether Charitable Institution is an Industry</vt:lpstr>
      <vt:lpstr>IX. Whether Religious &amp; Spiritual Institution are Industry</vt:lpstr>
      <vt:lpstr>X. Professional Activities </vt:lpstr>
      <vt:lpstr>XI. Effect of Substituted Definition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7</dc:creator>
  <cp:lastModifiedBy>Windows 7</cp:lastModifiedBy>
  <cp:revision>20</cp:revision>
  <dcterms:created xsi:type="dcterms:W3CDTF">2006-08-16T00:00:00Z</dcterms:created>
  <dcterms:modified xsi:type="dcterms:W3CDTF">2013-07-13T04:30:32Z</dcterms:modified>
</cp:coreProperties>
</file>