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A8511-7ECD-47DD-B257-8D5ECECF60A5}" type="datetimeFigureOut">
              <a:rPr lang="en-US" smtClean="0"/>
              <a:t>6/16/2018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331170-E56F-442A-826D-66282F2CEF2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331170-E56F-442A-826D-66282F2CEF2D}"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fontScale="90000"/>
          </a:bodyPr>
          <a:lstStyle/>
          <a:p>
            <a:r>
              <a:rPr lang="en-US" dirty="0" smtClean="0"/>
              <a:t>PERILS OF THE SEA UNDER MARINE INSURANCE </a:t>
            </a:r>
            <a:endParaRPr lang="en-US" dirty="0"/>
          </a:p>
        </p:txBody>
      </p:sp>
      <p:sp>
        <p:nvSpPr>
          <p:cNvPr id="3" name="Subtitle 2"/>
          <p:cNvSpPr>
            <a:spLocks noGrp="1"/>
          </p:cNvSpPr>
          <p:nvPr>
            <p:ph type="subTitle" idx="1"/>
          </p:nvPr>
        </p:nvSpPr>
        <p:spPr>
          <a:xfrm>
            <a:off x="762000" y="2057400"/>
            <a:ext cx="7848600" cy="3581400"/>
          </a:xfrm>
        </p:spPr>
        <p:txBody>
          <a:bodyPr/>
          <a:lstStyle/>
          <a:p>
            <a:pPr marL="571500" indent="-571500" algn="l">
              <a:buFont typeface="+mj-lt"/>
              <a:buAutoNum type="romanUcPeriod"/>
            </a:pPr>
            <a:r>
              <a:rPr lang="en-US" b="1" dirty="0" smtClean="0">
                <a:solidFill>
                  <a:schemeClr val="tx1"/>
                </a:solidFill>
              </a:rPr>
              <a:t>Introduction</a:t>
            </a:r>
          </a:p>
          <a:p>
            <a:pPr marL="571500" indent="-571500" algn="l">
              <a:buFont typeface="+mj-lt"/>
              <a:buAutoNum type="romanUcPeriod"/>
            </a:pPr>
            <a:r>
              <a:rPr lang="en-US" b="1" dirty="0" smtClean="0">
                <a:solidFill>
                  <a:schemeClr val="tx1"/>
                </a:solidFill>
              </a:rPr>
              <a:t>Meaning and Scope</a:t>
            </a:r>
          </a:p>
          <a:p>
            <a:pPr marL="571500" indent="-571500" algn="l">
              <a:buFont typeface="+mj-lt"/>
              <a:buAutoNum type="romanUcPeriod"/>
            </a:pPr>
            <a:r>
              <a:rPr lang="en-US" b="1" dirty="0" smtClean="0">
                <a:solidFill>
                  <a:schemeClr val="tx1"/>
                </a:solidFill>
              </a:rPr>
              <a:t>The applicable Laws </a:t>
            </a:r>
          </a:p>
          <a:p>
            <a:pPr marL="571500" indent="-571500" algn="l">
              <a:buFont typeface="+mj-lt"/>
              <a:buAutoNum type="romanUcPeriod"/>
            </a:pPr>
            <a:r>
              <a:rPr lang="en-US" b="1" dirty="0" smtClean="0">
                <a:solidFill>
                  <a:schemeClr val="tx1"/>
                </a:solidFill>
              </a:rPr>
              <a:t>Perils of the Sea</a:t>
            </a:r>
          </a:p>
          <a:p>
            <a:pPr marL="571500" indent="-571500" algn="l">
              <a:buFont typeface="+mj-lt"/>
              <a:buAutoNum type="romanUcPeriod"/>
            </a:pPr>
            <a:r>
              <a:rPr lang="en-US" b="1" dirty="0" smtClean="0">
                <a:solidFill>
                  <a:schemeClr val="tx1"/>
                </a:solidFill>
              </a:rPr>
              <a:t>Excluded from Perils of the Sea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The marine policy is proposed to cover the risk from maritime perils like perils of the sea, fire, etc. The perils are laid down in the standard policy given in the Schedule of Marine Insurance Act, 1963. In order to make the policy suitable to individual other perils are included or some perils excluded from the policy. Thus, the policy must clearly count the perils insured and the excluded perils. Due to this, the exact scope of the </a:t>
            </a:r>
            <a:r>
              <a:rPr lang="en-US" dirty="0" smtClean="0"/>
              <a:t>insurance </a:t>
            </a:r>
            <a:r>
              <a:rPr lang="en-US" dirty="0" smtClean="0"/>
              <a:t>is made known both to the </a:t>
            </a:r>
            <a:r>
              <a:rPr lang="en-US" dirty="0" smtClean="0"/>
              <a:t>underwriter </a:t>
            </a:r>
            <a:r>
              <a:rPr lang="en-US" dirty="0" smtClean="0"/>
              <a:t>and the insured. There are many perils which take place on the sea and these perils could be distinguished from perils of </a:t>
            </a:r>
            <a:r>
              <a:rPr lang="en-US" dirty="0" smtClean="0"/>
              <a:t>the sea.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and definition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Meaning</a:t>
            </a:r>
          </a:p>
          <a:p>
            <a:r>
              <a:rPr lang="en-US" dirty="0" smtClean="0"/>
              <a:t>Perils of the sea means injury ,loss destruction,  immanent  or impending dangers, risk, hazard or jeopardy which affects the marine transactions</a:t>
            </a:r>
          </a:p>
          <a:p>
            <a:r>
              <a:rPr lang="en-US" dirty="0" smtClean="0"/>
              <a:t>They are natural accidents that are peculiar to water. A marine policy covers the risk to insurable property from the Maritime perils like perils of the sea, fire, etc. Some perils are expressly mentioned in the marine policy and some are not. An idea of Perils of the Sea could be gathered mainly from the judicial decisions and from the Marine Insurance Act.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Dfinition</a:t>
            </a:r>
            <a:endParaRPr lang="en-US" dirty="0"/>
          </a:p>
        </p:txBody>
      </p:sp>
      <p:sp>
        <p:nvSpPr>
          <p:cNvPr id="3" name="Content Placeholder 2"/>
          <p:cNvSpPr>
            <a:spLocks noGrp="1"/>
          </p:cNvSpPr>
          <p:nvPr>
            <p:ph idx="1"/>
          </p:nvPr>
        </p:nvSpPr>
        <p:spPr/>
        <p:txBody>
          <a:bodyPr>
            <a:normAutofit lnSpcReduction="10000"/>
          </a:bodyPr>
          <a:lstStyle/>
          <a:p>
            <a:r>
              <a:rPr lang="en-US" dirty="0" smtClean="0"/>
              <a:t>Section 2(e) of the Marine Insurance Act,1963 defines marine perils as anything which affects the  ship </a:t>
            </a:r>
            <a:r>
              <a:rPr lang="en-US" dirty="0" smtClean="0"/>
              <a:t>in the course of a voyage by the immediate Act of God without the intervention of human agency. Perils of the Sea refers only to </a:t>
            </a:r>
            <a:r>
              <a:rPr lang="en-US" dirty="0" smtClean="0"/>
              <a:t>fortuitous accidents </a:t>
            </a:r>
            <a:r>
              <a:rPr lang="en-US" dirty="0" smtClean="0"/>
              <a:t>or casualties not attributable to the free will and want of a human being. Even in Acts of God, it does not include the natural and ordinary action of the winds and waves.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APPLICABLE LAWS  </a:t>
            </a:r>
            <a:br>
              <a:rPr lang="en-US" dirty="0" smtClean="0"/>
            </a:br>
            <a:endParaRPr lang="en-US" dirty="0"/>
          </a:p>
        </p:txBody>
      </p:sp>
      <p:sp>
        <p:nvSpPr>
          <p:cNvPr id="3" name="Content Placeholder 2"/>
          <p:cNvSpPr>
            <a:spLocks noGrp="1"/>
          </p:cNvSpPr>
          <p:nvPr>
            <p:ph idx="1"/>
          </p:nvPr>
        </p:nvSpPr>
        <p:spPr/>
        <p:txBody>
          <a:bodyPr/>
          <a:lstStyle/>
          <a:p>
            <a:r>
              <a:rPr lang="en-US" dirty="0" smtClean="0"/>
              <a:t>1</a:t>
            </a:r>
            <a:r>
              <a:rPr lang="en-US" dirty="0" smtClean="0"/>
              <a:t>. The English Marine Insurance Act, 1906. </a:t>
            </a:r>
          </a:p>
          <a:p>
            <a:r>
              <a:rPr lang="en-US" dirty="0" smtClean="0"/>
              <a:t>2. The Indian Marine Insurance Act, </a:t>
            </a:r>
            <a:r>
              <a:rPr lang="en-US" dirty="0" smtClean="0"/>
              <a:t>1963</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PERILS OF THE SEA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Foundering at Sea </a:t>
            </a:r>
            <a:r>
              <a:rPr lang="en-US" dirty="0" smtClean="0"/>
              <a:t>:</a:t>
            </a:r>
          </a:p>
          <a:p>
            <a:pPr>
              <a:buNone/>
            </a:pPr>
            <a:r>
              <a:rPr lang="en-US" dirty="0" smtClean="0"/>
              <a:t> </a:t>
            </a:r>
            <a:r>
              <a:rPr lang="en-US" dirty="0" smtClean="0"/>
              <a:t>    If </a:t>
            </a:r>
            <a:r>
              <a:rPr lang="en-US" dirty="0" smtClean="0"/>
              <a:t>a ship (vessel) is found missing for a considerable period of time and no news is received </a:t>
            </a:r>
            <a:r>
              <a:rPr lang="en-US" dirty="0" smtClean="0"/>
              <a:t>about the missing Ship is known as foundering of </a:t>
            </a:r>
            <a:r>
              <a:rPr lang="en-US" dirty="0" err="1" smtClean="0"/>
              <a:t>ship.The</a:t>
            </a:r>
            <a:r>
              <a:rPr lang="en-US" dirty="0" smtClean="0"/>
              <a:t> loss is presumed as caused by the perils of the sea.</a:t>
            </a:r>
          </a:p>
          <a:p>
            <a:pPr>
              <a:buNone/>
            </a:pPr>
            <a:r>
              <a:rPr lang="en-US" dirty="0" smtClean="0"/>
              <a:t>. Ship Wrecks </a:t>
            </a:r>
          </a:p>
          <a:p>
            <a:pPr>
              <a:buNone/>
            </a:pPr>
            <a:r>
              <a:rPr lang="en-US" dirty="0" smtClean="0"/>
              <a:t>    When </a:t>
            </a:r>
            <a:r>
              <a:rPr lang="en-US" dirty="0" smtClean="0"/>
              <a:t>the ship strikes against a rock or hill and is driven to shore by violent action of the winds, it can be known Ship Wrecks </a:t>
            </a:r>
            <a:r>
              <a:rPr lang="en-US" dirty="0" smtClean="0"/>
              <a:t>.</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
            <a:ext cx="9144000" cy="1938992"/>
          </a:xfrm>
          <a:prstGeom prst="rect">
            <a:avLst/>
          </a:prstGeom>
        </p:spPr>
        <p:txBody>
          <a:bodyPr wrap="square">
            <a:spAutoFit/>
          </a:bodyPr>
          <a:lstStyle/>
          <a:p>
            <a:r>
              <a:rPr lang="en-US" sz="2000" dirty="0" smtClean="0"/>
              <a:t>Stranding </a:t>
            </a:r>
          </a:p>
          <a:p>
            <a:r>
              <a:rPr lang="en-US" sz="2000" dirty="0" smtClean="0"/>
              <a:t>When the ship gets out of control (from ordinary course of voyage) owing to an accident and  </a:t>
            </a:r>
            <a:r>
              <a:rPr lang="en-US" sz="2000" dirty="0" smtClean="0"/>
              <a:t>gets struck up in shallow region of sand is known as Stranding</a:t>
            </a:r>
            <a:endParaRPr lang="en-US" sz="2000" dirty="0" smtClean="0"/>
          </a:p>
          <a:p>
            <a:r>
              <a:rPr lang="en-US" sz="2000" dirty="0" smtClean="0"/>
              <a:t>Collision </a:t>
            </a:r>
          </a:p>
          <a:p>
            <a:r>
              <a:rPr lang="en-US" sz="2000" dirty="0" smtClean="0"/>
              <a:t>When a ship strikes against another ship, it is known as </a:t>
            </a:r>
            <a:endParaRPr lang="en-US" sz="2000" dirty="0" smtClean="0"/>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EXCLUDED FROM PERILS OF THE SEA</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sz="2000" dirty="0" smtClean="0"/>
              <a:t>Wear and Tear </a:t>
            </a:r>
          </a:p>
          <a:p>
            <a:pPr>
              <a:buNone/>
            </a:pPr>
            <a:r>
              <a:rPr lang="en-US" sz="2000" dirty="0" smtClean="0"/>
              <a:t>    Ordinary </a:t>
            </a:r>
            <a:r>
              <a:rPr lang="en-US" sz="2000" dirty="0" smtClean="0"/>
              <a:t>wear and </a:t>
            </a:r>
            <a:r>
              <a:rPr lang="en-US" sz="2000" dirty="0" smtClean="0"/>
              <a:t>tear </a:t>
            </a:r>
            <a:r>
              <a:rPr lang="en-US" sz="2000" dirty="0" smtClean="0"/>
              <a:t>to the vessel is due to ordinary action of the winds and waves. It means natural decay or deterioration which takes place in usual course. </a:t>
            </a:r>
            <a:endParaRPr lang="en-US" sz="2000" dirty="0" smtClean="0"/>
          </a:p>
          <a:p>
            <a:pPr>
              <a:buNone/>
            </a:pPr>
            <a:r>
              <a:rPr lang="en-US" sz="2000" dirty="0" smtClean="0"/>
              <a:t>.Springing </a:t>
            </a:r>
            <a:r>
              <a:rPr lang="en-US" sz="2000" dirty="0" smtClean="0"/>
              <a:t>a Leak </a:t>
            </a:r>
          </a:p>
          <a:p>
            <a:pPr>
              <a:buNone/>
            </a:pPr>
            <a:r>
              <a:rPr lang="en-US" sz="2000" dirty="0" smtClean="0"/>
              <a:t>    The </a:t>
            </a:r>
            <a:r>
              <a:rPr lang="en-US" sz="2000" dirty="0" smtClean="0"/>
              <a:t>ship may develop a leakage, not as a result of an accident or peril of the sea</a:t>
            </a:r>
            <a:r>
              <a:rPr lang="en-US" sz="2000" dirty="0" smtClean="0"/>
              <a:t>.</a:t>
            </a:r>
          </a:p>
          <a:p>
            <a:pPr>
              <a:buNone/>
            </a:pPr>
            <a:r>
              <a:rPr lang="en-US" sz="2000" dirty="0" smtClean="0"/>
              <a:t>.Breakage </a:t>
            </a:r>
            <a:r>
              <a:rPr lang="en-US" sz="2000" dirty="0" smtClean="0"/>
              <a:t>of Goods </a:t>
            </a:r>
          </a:p>
          <a:p>
            <a:pPr>
              <a:buNone/>
            </a:pPr>
            <a:r>
              <a:rPr lang="en-US" sz="2000" dirty="0" smtClean="0"/>
              <a:t>      Due </a:t>
            </a:r>
            <a:r>
              <a:rPr lang="en-US" sz="2000" dirty="0" smtClean="0"/>
              <a:t>to movement of the ship, if the goods were broken or damaged during the voyage, </a:t>
            </a:r>
            <a:r>
              <a:rPr lang="en-US" sz="2000" dirty="0" smtClean="0"/>
              <a:t>it </a:t>
            </a:r>
            <a:r>
              <a:rPr lang="en-US" sz="2000" dirty="0" smtClean="0"/>
              <a:t>is not a peril of the sea. But, if it is due to violent action of the waves and consequent </a:t>
            </a:r>
            <a:r>
              <a:rPr lang="en-US" sz="2000" dirty="0" err="1" smtClean="0"/>
              <a:t>labouring</a:t>
            </a:r>
            <a:r>
              <a:rPr lang="en-US" sz="2000" dirty="0" smtClean="0"/>
              <a:t> of the ship, it is a peril of the sea</a:t>
            </a:r>
            <a:r>
              <a:rPr lang="en-US" sz="2000" dirty="0" smtClean="0"/>
              <a:t>.</a:t>
            </a:r>
          </a:p>
          <a:p>
            <a:pPr>
              <a:buNone/>
            </a:pPr>
            <a:r>
              <a:rPr lang="en-US" sz="2000" dirty="0" smtClean="0"/>
              <a:t>.Inherent </a:t>
            </a:r>
            <a:r>
              <a:rPr lang="en-US" sz="2000" dirty="0" smtClean="0"/>
              <a:t>Vice </a:t>
            </a:r>
          </a:p>
          <a:p>
            <a:pPr>
              <a:buNone/>
            </a:pPr>
            <a:r>
              <a:rPr lang="en-US" sz="2000" dirty="0" smtClean="0"/>
              <a:t>      The </a:t>
            </a:r>
            <a:r>
              <a:rPr lang="en-US" sz="2000" dirty="0" smtClean="0"/>
              <a:t>underwriter would not be liable for any loss caused due to the defect in the goods, e.g., if the fruits become rotten or wine becomes bad due to inherent decomposition. </a:t>
            </a:r>
            <a:r>
              <a:rPr lang="en-US" sz="2000" dirty="0" smtClean="0"/>
              <a:t> </a:t>
            </a:r>
          </a:p>
          <a:p>
            <a:pPr>
              <a:buNone/>
            </a:pPr>
            <a:r>
              <a:rPr lang="en-US" sz="2000" dirty="0" smtClean="0"/>
              <a:t>         </a:t>
            </a:r>
            <a:r>
              <a:rPr lang="en-US" sz="2000" b="1" i="1" dirty="0" smtClean="0"/>
              <a:t>Overseas </a:t>
            </a:r>
            <a:r>
              <a:rPr lang="en-US" sz="2000" b="1" i="1" dirty="0" smtClean="0"/>
              <a:t>Commodities Ltd </a:t>
            </a:r>
            <a:r>
              <a:rPr lang="en-US" sz="2000" b="1" i="1" dirty="0" smtClean="0"/>
              <a:t>v. Style</a:t>
            </a:r>
          </a:p>
          <a:p>
            <a:pPr>
              <a:buNone/>
            </a:pP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7924800" cy="1477328"/>
          </a:xfrm>
          <a:prstGeom prst="rect">
            <a:avLst/>
          </a:prstGeom>
        </p:spPr>
        <p:txBody>
          <a:bodyPr wrap="square">
            <a:spAutoFit/>
          </a:bodyPr>
          <a:lstStyle/>
          <a:p>
            <a:r>
              <a:rPr lang="en-US" b="1" dirty="0" smtClean="0"/>
              <a:t>Death of Animals on Board due to Natural Course </a:t>
            </a:r>
          </a:p>
          <a:p>
            <a:r>
              <a:rPr lang="en-US" dirty="0" smtClean="0"/>
              <a:t>The cargo containing animals may die due to natural course. It is noted that death of animals, etc., due to natural causes, is not a peril of the sea</a:t>
            </a:r>
            <a:r>
              <a:rPr lang="en-US" dirty="0" smtClean="0"/>
              <a:t>.</a:t>
            </a:r>
          </a:p>
          <a:p>
            <a:endParaRPr lang="en-US" dirty="0" smtClean="0"/>
          </a:p>
          <a:p>
            <a:r>
              <a:rPr lang="en-US" dirty="0" smtClean="0"/>
              <a:t> </a:t>
            </a:r>
            <a:endParaRPr lang="en-US" dirty="0"/>
          </a:p>
        </p:txBody>
      </p:sp>
      <p:sp>
        <p:nvSpPr>
          <p:cNvPr id="4" name="Rectangle 3"/>
          <p:cNvSpPr/>
          <p:nvPr/>
        </p:nvSpPr>
        <p:spPr>
          <a:xfrm>
            <a:off x="457200" y="1752600"/>
            <a:ext cx="6400800" cy="646331"/>
          </a:xfrm>
          <a:prstGeom prst="rect">
            <a:avLst/>
          </a:prstGeom>
        </p:spPr>
        <p:txBody>
          <a:bodyPr wrap="square">
            <a:spAutoFit/>
          </a:bodyPr>
          <a:lstStyle/>
          <a:p>
            <a:r>
              <a:rPr lang="en-US" b="1" dirty="0" smtClean="0"/>
              <a:t>Loss by Delay </a:t>
            </a:r>
          </a:p>
          <a:p>
            <a:r>
              <a:rPr lang="en-US" dirty="0" smtClean="0"/>
              <a:t>Section 55(2) (b) of the English </a:t>
            </a:r>
            <a:r>
              <a:rPr lang="en-US" dirty="0" smtClean="0"/>
              <a:t>Marine Insurance Act : </a:t>
            </a:r>
            <a:endParaRPr lang="en-US" dirty="0"/>
          </a:p>
        </p:txBody>
      </p:sp>
      <p:sp>
        <p:nvSpPr>
          <p:cNvPr id="5" name="Rectangle 4"/>
          <p:cNvSpPr/>
          <p:nvPr/>
        </p:nvSpPr>
        <p:spPr>
          <a:xfrm>
            <a:off x="457200" y="2274838"/>
            <a:ext cx="6400800" cy="2585323"/>
          </a:xfrm>
          <a:prstGeom prst="rect">
            <a:avLst/>
          </a:prstGeom>
        </p:spPr>
        <p:txBody>
          <a:bodyPr wrap="square">
            <a:spAutoFit/>
          </a:bodyPr>
          <a:lstStyle/>
          <a:p>
            <a:r>
              <a:rPr lang="en-US" dirty="0" smtClean="0"/>
              <a:t>The Section enunciates the rule that an insurer is not liable for damage caused by delay, though the delay results from a peril insured against. At present, special clauses are often inserted to protect the insurer or the assured, from the consequences of delay. The uncertainty about loss of freight is now cleared by inserting there </a:t>
            </a:r>
            <a:r>
              <a:rPr lang="en-US" dirty="0" smtClean="0"/>
              <a:t>clauses</a:t>
            </a:r>
          </a:p>
          <a:p>
            <a:endParaRPr lang="en-US" dirty="0" smtClean="0"/>
          </a:p>
          <a:p>
            <a:endParaRPr lang="en-US" dirty="0" smtClean="0"/>
          </a:p>
          <a:p>
            <a:endParaRPr lang="en-US" dirty="0"/>
          </a:p>
        </p:txBody>
      </p:sp>
      <p:sp>
        <p:nvSpPr>
          <p:cNvPr id="7" name="Rectangle 6"/>
          <p:cNvSpPr/>
          <p:nvPr/>
        </p:nvSpPr>
        <p:spPr>
          <a:xfrm>
            <a:off x="533400" y="4114800"/>
            <a:ext cx="5638800" cy="2308324"/>
          </a:xfrm>
          <a:prstGeom prst="rect">
            <a:avLst/>
          </a:prstGeom>
        </p:spPr>
        <p:txBody>
          <a:bodyPr wrap="square">
            <a:spAutoFit/>
          </a:bodyPr>
          <a:lstStyle/>
          <a:p>
            <a:r>
              <a:rPr lang="en-US" b="1" dirty="0" smtClean="0"/>
              <a:t>Loss by Rats and Vermin </a:t>
            </a:r>
          </a:p>
          <a:p>
            <a:r>
              <a:rPr lang="en-US" dirty="0" smtClean="0"/>
              <a:t>If loss was caused by rats, etc., it will not be deemed as peril of the sea.19 In Hamilton v. Pandorf,20 where the rats gnawed a hole in a pipe and sea water entered damaging the cargo of rice and there was no negligence on the part of the carrier, it was held that the insurer was not liable</a:t>
            </a:r>
          </a:p>
          <a:p>
            <a:r>
              <a:rPr lang="en-US" dirty="0"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839</Words>
  <Application>Microsoft Office PowerPoint</Application>
  <PresentationFormat>On-screen Show (4:3)</PresentationFormat>
  <Paragraphs>48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PERILS OF THE SEA UNDER MARINE INSURANCE </vt:lpstr>
      <vt:lpstr>Introduction</vt:lpstr>
      <vt:lpstr>Meaning and definition</vt:lpstr>
      <vt:lpstr>Dfinition</vt:lpstr>
      <vt:lpstr>THE APPLICABLE LAWS   </vt:lpstr>
      <vt:lpstr>PERILS OF THE SEA </vt:lpstr>
      <vt:lpstr>Slide 7</vt:lpstr>
      <vt:lpstr>EXCLUDED FROM PERILS OF THE SEA</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PERILS OF THE SEA UNDER MARINE INSURANCE </dc:title>
  <dc:creator>law</dc:creator>
  <cp:lastModifiedBy>Admin</cp:lastModifiedBy>
  <cp:revision>13</cp:revision>
  <dcterms:created xsi:type="dcterms:W3CDTF">2006-08-16T00:00:00Z</dcterms:created>
  <dcterms:modified xsi:type="dcterms:W3CDTF">2018-06-16T10:55:32Z</dcterms:modified>
</cp:coreProperties>
</file>