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03/05/2016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03/05/2016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Corruption in Modern India:</a:t>
            </a:r>
            <a:br>
              <a:rPr lang="en-US" dirty="0" smtClean="0"/>
            </a:br>
            <a:r>
              <a:rPr lang="en-US" dirty="0" smtClean="0"/>
              <a:t>Political or Cultural</a:t>
            </a:r>
            <a:br>
              <a:rPr lang="en-US" dirty="0" smtClean="0"/>
            </a:br>
            <a:r>
              <a:rPr lang="en-US" dirty="0" smtClean="0"/>
              <a:t>phenomenon?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Mafia Raj</a:t>
            </a:r>
            <a:br>
              <a:rPr lang="en-US" dirty="0" smtClean="0"/>
            </a:br>
            <a:endParaRPr lang="en-US" dirty="0"/>
          </a:p>
        </p:txBody>
      </p:sp>
      <p:sp>
        <p:nvSpPr>
          <p:cNvPr id="3" name="Content Placeholder 2"/>
          <p:cNvSpPr>
            <a:spLocks noGrp="1"/>
          </p:cNvSpPr>
          <p:nvPr>
            <p:ph sz="quarter" idx="1"/>
          </p:nvPr>
        </p:nvSpPr>
        <p:spPr>
          <a:xfrm>
            <a:off x="0" y="990600"/>
            <a:ext cx="8686800" cy="5257800"/>
          </a:xfrm>
        </p:spPr>
        <p:txBody>
          <a:bodyPr>
            <a:normAutofit fontScale="70000" lnSpcReduction="20000"/>
          </a:bodyPr>
          <a:lstStyle/>
          <a:p>
            <a:r>
              <a:rPr lang="en-US" dirty="0" smtClean="0"/>
              <a:t>- </a:t>
            </a:r>
            <a:r>
              <a:rPr lang="en-US" dirty="0" err="1" smtClean="0">
                <a:latin typeface="Cambria" pitchFamily="18" charset="0"/>
              </a:rPr>
              <a:t>Organised</a:t>
            </a:r>
            <a:r>
              <a:rPr lang="en-US" dirty="0" smtClean="0">
                <a:latin typeface="Cambria" pitchFamily="18" charset="0"/>
              </a:rPr>
              <a:t> crime.: - Rule of a group of powerful people, in connivance with local law, revenue and police officials (corrupt). - Getting their way by virtue of cash, caste and muscle.</a:t>
            </a:r>
          </a:p>
          <a:p>
            <a:r>
              <a:rPr lang="en-US" dirty="0" smtClean="0">
                <a:latin typeface="Cambria" pitchFamily="18" charset="0"/>
              </a:rPr>
              <a:t>- Mafia Raj encompasses almost all sectors in India. Land mafia, builder mafia, </a:t>
            </a:r>
            <a:r>
              <a:rPr lang="en-US" dirty="0" err="1" smtClean="0">
                <a:latin typeface="Cambria" pitchFamily="18" charset="0"/>
              </a:rPr>
              <a:t>hawala</a:t>
            </a:r>
            <a:r>
              <a:rPr lang="en-US" dirty="0" smtClean="0">
                <a:latin typeface="Cambria" pitchFamily="18" charset="0"/>
              </a:rPr>
              <a:t> mafia, drug mafia, forest mafia, coal mafia, granite mafia, betting mafia, tender mafia, you name it.</a:t>
            </a:r>
          </a:p>
          <a:p>
            <a:r>
              <a:rPr lang="en-US" dirty="0" smtClean="0">
                <a:latin typeface="Cambria" pitchFamily="18" charset="0"/>
              </a:rPr>
              <a:t>- Mafia serve as a feeder for local political parties, lending them money and manpower during elections. Indeed, mafia serves as a starting point for a lot of young people today who aspire to be politicians someday.</a:t>
            </a:r>
          </a:p>
          <a:p>
            <a:r>
              <a:rPr lang="en-US" dirty="0" smtClean="0">
                <a:latin typeface="Cambria" pitchFamily="18" charset="0"/>
              </a:rPr>
              <a:t>- This leads to </a:t>
            </a:r>
            <a:r>
              <a:rPr lang="en-US" dirty="0" err="1" smtClean="0">
                <a:latin typeface="Cambria" pitchFamily="18" charset="0"/>
              </a:rPr>
              <a:t>criminalisation</a:t>
            </a:r>
            <a:r>
              <a:rPr lang="en-US" dirty="0" smtClean="0">
                <a:latin typeface="Cambria" pitchFamily="18" charset="0"/>
              </a:rPr>
              <a:t> of politics, with a lot of MPs today, either accused or convicted in one or many crimes.</a:t>
            </a:r>
          </a:p>
          <a:p>
            <a:r>
              <a:rPr lang="en-US" dirty="0" smtClean="0">
                <a:latin typeface="Cambria" pitchFamily="18" charset="0"/>
              </a:rPr>
              <a:t>- </a:t>
            </a:r>
            <a:r>
              <a:rPr lang="en-US" dirty="0" err="1" smtClean="0">
                <a:latin typeface="Cambria" pitchFamily="18" charset="0"/>
              </a:rPr>
              <a:t>Satyendra</a:t>
            </a:r>
            <a:r>
              <a:rPr lang="en-US" dirty="0" smtClean="0">
                <a:latin typeface="Cambria" pitchFamily="18" charset="0"/>
              </a:rPr>
              <a:t> </a:t>
            </a:r>
            <a:r>
              <a:rPr lang="en-US" dirty="0" err="1" smtClean="0">
                <a:latin typeface="Cambria" pitchFamily="18" charset="0"/>
              </a:rPr>
              <a:t>Dubey</a:t>
            </a:r>
            <a:r>
              <a:rPr lang="en-US" dirty="0" smtClean="0">
                <a:latin typeface="Cambria" pitchFamily="18" charset="0"/>
              </a:rPr>
              <a:t> case: </a:t>
            </a:r>
            <a:r>
              <a:rPr lang="en-US" dirty="0" err="1" smtClean="0">
                <a:latin typeface="Cambria" pitchFamily="18" charset="0"/>
              </a:rPr>
              <a:t>Dubey</a:t>
            </a:r>
            <a:r>
              <a:rPr lang="en-US" dirty="0" smtClean="0">
                <a:latin typeface="Cambria" pitchFamily="18" charset="0"/>
              </a:rPr>
              <a:t>, a 31-year old project director with National Highways Authority of India, wrote a letter to PMO, exposing the corruption in Golden quadrilateral project. He was shot dead in Gaya, shocking the entire nation.</a:t>
            </a:r>
          </a:p>
          <a:p>
            <a:r>
              <a:rPr lang="en-US" dirty="0" smtClean="0">
                <a:latin typeface="Cambria" pitchFamily="18" charset="0"/>
              </a:rPr>
              <a:t>- The case of </a:t>
            </a:r>
            <a:r>
              <a:rPr lang="en-US" dirty="0" err="1" smtClean="0">
                <a:latin typeface="Cambria" pitchFamily="18" charset="0"/>
              </a:rPr>
              <a:t>Veerappan</a:t>
            </a:r>
            <a:r>
              <a:rPr lang="en-US" dirty="0" smtClean="0">
                <a:latin typeface="Cambria" pitchFamily="18" charset="0"/>
              </a:rPr>
              <a:t>: </a:t>
            </a:r>
            <a:r>
              <a:rPr lang="en-US" dirty="0" err="1" smtClean="0">
                <a:latin typeface="Cambria" pitchFamily="18" charset="0"/>
              </a:rPr>
              <a:t>Veerappan</a:t>
            </a:r>
            <a:r>
              <a:rPr lang="en-US" dirty="0" smtClean="0">
                <a:latin typeface="Cambria" pitchFamily="18" charset="0"/>
              </a:rPr>
              <a:t>, a dacoit living in the forests covering parts of Karnataka, </a:t>
            </a:r>
            <a:r>
              <a:rPr lang="en-US" dirty="0" err="1" smtClean="0">
                <a:latin typeface="Cambria" pitchFamily="18" charset="0"/>
              </a:rPr>
              <a:t>Tamilnadu</a:t>
            </a:r>
            <a:r>
              <a:rPr lang="en-US" dirty="0" smtClean="0">
                <a:latin typeface="Cambria" pitchFamily="18" charset="0"/>
              </a:rPr>
              <a:t> &amp; Kerala. He managed to evade police for a ridiculously long 34 years, assisted by local politicians and land mafia. The kidnap episode of </a:t>
            </a:r>
            <a:r>
              <a:rPr lang="en-US" dirty="0" err="1" smtClean="0">
                <a:latin typeface="Cambria" pitchFamily="18" charset="0"/>
              </a:rPr>
              <a:t>Rajkumar</a:t>
            </a:r>
            <a:r>
              <a:rPr lang="en-US" dirty="0" smtClean="0">
                <a:latin typeface="Cambria" pitchFamily="18" charset="0"/>
              </a:rPr>
              <a:t> for 109 days is one of the worst chapters of Indian Police history.</a:t>
            </a:r>
          </a:p>
          <a:p>
            <a:r>
              <a:rPr lang="en-US" dirty="0" smtClean="0">
                <a:latin typeface="Cambria" pitchFamily="18" charset="0"/>
              </a:rPr>
              <a:t>- </a:t>
            </a:r>
            <a:r>
              <a:rPr lang="en-US" dirty="0" err="1" smtClean="0">
                <a:latin typeface="Cambria" pitchFamily="18" charset="0"/>
              </a:rPr>
              <a:t>Janardhan</a:t>
            </a:r>
            <a:r>
              <a:rPr lang="en-US" dirty="0" smtClean="0">
                <a:latin typeface="Cambria" pitchFamily="18" charset="0"/>
              </a:rPr>
              <a:t>, </a:t>
            </a:r>
            <a:r>
              <a:rPr lang="en-US" dirty="0" err="1" smtClean="0">
                <a:latin typeface="Cambria" pitchFamily="18" charset="0"/>
              </a:rPr>
              <a:t>Somashekar</a:t>
            </a:r>
            <a:r>
              <a:rPr lang="en-US" dirty="0" smtClean="0">
                <a:latin typeface="Cambria" pitchFamily="18" charset="0"/>
              </a:rPr>
              <a:t> and </a:t>
            </a:r>
            <a:r>
              <a:rPr lang="en-US" dirty="0" err="1" smtClean="0">
                <a:latin typeface="Cambria" pitchFamily="18" charset="0"/>
              </a:rPr>
              <a:t>Karunakara</a:t>
            </a:r>
            <a:r>
              <a:rPr lang="en-US" dirty="0" smtClean="0">
                <a:latin typeface="Cambria" pitchFamily="18" charset="0"/>
              </a:rPr>
              <a:t> Reddy (known as Reddy brothers) built their wealth from mining mafia in Bellary, Karnataka and now yield phenomenal influence in South Indian politics.</a:t>
            </a:r>
            <a:endParaRPr lang="en-US"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Black money</a:t>
            </a:r>
            <a:br>
              <a:rPr lang="en-US" dirty="0" smtClean="0"/>
            </a:br>
            <a:endParaRPr lang="en-US" dirty="0"/>
          </a:p>
        </p:txBody>
      </p:sp>
      <p:sp>
        <p:nvSpPr>
          <p:cNvPr id="3" name="Content Placeholder 2"/>
          <p:cNvSpPr>
            <a:spLocks noGrp="1"/>
          </p:cNvSpPr>
          <p:nvPr>
            <p:ph sz="quarter" idx="1"/>
          </p:nvPr>
        </p:nvSpPr>
        <p:spPr>
          <a:xfrm>
            <a:off x="304800" y="1447800"/>
            <a:ext cx="8382000" cy="5029200"/>
          </a:xfrm>
        </p:spPr>
        <p:txBody>
          <a:bodyPr>
            <a:normAutofit fontScale="77500" lnSpcReduction="20000"/>
          </a:bodyPr>
          <a:lstStyle/>
          <a:p>
            <a:r>
              <a:rPr lang="en-US" dirty="0" smtClean="0">
                <a:latin typeface="Cambria" pitchFamily="18" charset="0"/>
              </a:rPr>
              <a:t>- Unaccounted money.</a:t>
            </a:r>
          </a:p>
          <a:p>
            <a:r>
              <a:rPr lang="en-US" dirty="0" smtClean="0">
                <a:latin typeface="Cambria" pitchFamily="18" charset="0"/>
              </a:rPr>
              <a:t>- India has more black money than the rest of the world combined. India's underground economy today is estimated to be about half of country's GDP.</a:t>
            </a:r>
          </a:p>
          <a:p>
            <a:r>
              <a:rPr lang="en-US" dirty="0" smtClean="0">
                <a:latin typeface="Cambria" pitchFamily="18" charset="0"/>
              </a:rPr>
              <a:t>- Global financial Integrity Study in 2006 showed that the average amount stashed away from India annually during 2002-06 is $27.3 billion (about 136,466 </a:t>
            </a:r>
            <a:r>
              <a:rPr lang="en-US" dirty="0" err="1" smtClean="0">
                <a:latin typeface="Cambria" pitchFamily="18" charset="0"/>
              </a:rPr>
              <a:t>crore</a:t>
            </a:r>
            <a:r>
              <a:rPr lang="en-US" dirty="0" smtClean="0">
                <a:latin typeface="Cambria" pitchFamily="18" charset="0"/>
              </a:rPr>
              <a:t>).</a:t>
            </a:r>
          </a:p>
          <a:p>
            <a:r>
              <a:rPr lang="en-US" dirty="0" smtClean="0">
                <a:latin typeface="Cambria" pitchFamily="18" charset="0"/>
              </a:rPr>
              <a:t>- External tax havens like </a:t>
            </a:r>
            <a:r>
              <a:rPr lang="en-US" dirty="0" err="1" smtClean="0">
                <a:latin typeface="Cambria" pitchFamily="18" charset="0"/>
              </a:rPr>
              <a:t>switzerland</a:t>
            </a:r>
            <a:r>
              <a:rPr lang="en-US" dirty="0" smtClean="0">
                <a:latin typeface="Cambria" pitchFamily="18" charset="0"/>
              </a:rPr>
              <a:t> are only part of the problem.</a:t>
            </a:r>
          </a:p>
          <a:p>
            <a:r>
              <a:rPr lang="en-US" dirty="0" smtClean="0">
                <a:latin typeface="Cambria" pitchFamily="18" charset="0"/>
              </a:rPr>
              <a:t>- Its extremely common in India to skip that bill at the grocery store to escape sales tax. - Extremely common in India to evade income taxes.</a:t>
            </a:r>
          </a:p>
          <a:p>
            <a:r>
              <a:rPr lang="en-US" dirty="0" smtClean="0">
                <a:latin typeface="Cambria" pitchFamily="18" charset="0"/>
              </a:rPr>
              <a:t>- Unclear laws in this matter and lack of political will makes it easy for culprits to get away. The Central government is shying away from acting against </a:t>
            </a:r>
            <a:r>
              <a:rPr lang="en-US" dirty="0" err="1" smtClean="0">
                <a:latin typeface="Cambria" pitchFamily="18" charset="0"/>
              </a:rPr>
              <a:t>Hasan</a:t>
            </a:r>
            <a:r>
              <a:rPr lang="en-US" dirty="0" smtClean="0">
                <a:latin typeface="Cambria" pitchFamily="18" charset="0"/>
              </a:rPr>
              <a:t> Ali Khan, even though his accounts in Swiss Bank has been verified, because the laws were not in effect when his crimes were committed.</a:t>
            </a:r>
          </a:p>
          <a:p>
            <a:r>
              <a:rPr lang="en-US" dirty="0" smtClean="0">
                <a:latin typeface="Cambria" pitchFamily="18" charset="0"/>
              </a:rPr>
              <a:t>- </a:t>
            </a:r>
            <a:r>
              <a:rPr lang="en-US" dirty="0" err="1" smtClean="0">
                <a:latin typeface="Cambria" pitchFamily="18" charset="0"/>
              </a:rPr>
              <a:t>Dawood</a:t>
            </a:r>
            <a:r>
              <a:rPr lang="en-US" dirty="0" smtClean="0">
                <a:latin typeface="Cambria" pitchFamily="18" charset="0"/>
              </a:rPr>
              <a:t> Ibrahim is believed to be responsible for the flow of large amounts of </a:t>
            </a:r>
            <a:r>
              <a:rPr lang="en-US" dirty="0" err="1" smtClean="0">
                <a:latin typeface="Cambria" pitchFamily="18" charset="0"/>
              </a:rPr>
              <a:t>hawala</a:t>
            </a:r>
            <a:r>
              <a:rPr lang="en-US" dirty="0" smtClean="0">
                <a:latin typeface="Cambria" pitchFamily="18" charset="0"/>
              </a:rPr>
              <a:t> money into Mumbai stock market.</a:t>
            </a:r>
          </a:p>
          <a:p>
            <a:r>
              <a:rPr lang="en-US" dirty="0" smtClean="0">
                <a:latin typeface="Cambria" pitchFamily="18" charset="0"/>
              </a:rPr>
              <a:t>- Black money is one of the chief sources of funding for terrorists.</a:t>
            </a:r>
          </a:p>
          <a:p>
            <a:pPr>
              <a:buNone/>
            </a:pPr>
            <a:endParaRPr lang="en-US"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Ugly bureaucracy</a:t>
            </a:r>
            <a:br>
              <a:rPr lang="en-US" dirty="0" smtClean="0"/>
            </a:br>
            <a:endParaRPr lang="en-US" dirty="0"/>
          </a:p>
        </p:txBody>
      </p:sp>
      <p:sp>
        <p:nvSpPr>
          <p:cNvPr id="3" name="Content Placeholder 2"/>
          <p:cNvSpPr>
            <a:spLocks noGrp="1"/>
          </p:cNvSpPr>
          <p:nvPr>
            <p:ph sz="quarter" idx="1"/>
          </p:nvPr>
        </p:nvSpPr>
        <p:spPr>
          <a:xfrm>
            <a:off x="0" y="914400"/>
            <a:ext cx="8686800" cy="5486400"/>
          </a:xfrm>
        </p:spPr>
        <p:txBody>
          <a:bodyPr>
            <a:normAutofit fontScale="85000" lnSpcReduction="20000"/>
          </a:bodyPr>
          <a:lstStyle/>
          <a:p>
            <a:r>
              <a:rPr lang="en-US" dirty="0" smtClean="0">
                <a:latin typeface="Cambria" pitchFamily="18" charset="0"/>
              </a:rPr>
              <a:t>- Indian bureaucracy is ranked worst in Asia. Its largely unresponsive, inefficient, lacks accountability and abuses authority.</a:t>
            </a:r>
          </a:p>
          <a:p>
            <a:r>
              <a:rPr lang="en-US" dirty="0" smtClean="0">
                <a:latin typeface="Cambria" pitchFamily="18" charset="0"/>
              </a:rPr>
              <a:t>- In spite of laws being sound and relevant, they are not implemented properly.</a:t>
            </a:r>
          </a:p>
          <a:p>
            <a:r>
              <a:rPr lang="en-US" dirty="0" smtClean="0">
                <a:latin typeface="Cambria" pitchFamily="18" charset="0"/>
              </a:rPr>
              <a:t>- “The system often suffers from problems of excessive </a:t>
            </a:r>
            <a:r>
              <a:rPr lang="en-US" dirty="0" err="1" smtClean="0">
                <a:latin typeface="Cambria" pitchFamily="18" charset="0"/>
              </a:rPr>
              <a:t>centralisation</a:t>
            </a:r>
            <a:r>
              <a:rPr lang="en-US" dirty="0" smtClean="0">
                <a:latin typeface="Cambria" pitchFamily="18" charset="0"/>
              </a:rPr>
              <a:t> and policies and action plans are far removed from the needs of the citizens. This results in a mismatch between what is required and what is being provided” - Administrative Reforms Commission.</a:t>
            </a:r>
          </a:p>
          <a:p>
            <a:r>
              <a:rPr lang="en-US" dirty="0" smtClean="0">
                <a:latin typeface="Cambria" pitchFamily="18" charset="0"/>
              </a:rPr>
              <a:t>- "Customer (citizen) is the king" - attitude lacking among bureaucrats. - Almost everybody has their own personal tale about Indian bureaucracy. </a:t>
            </a:r>
            <a:r>
              <a:rPr lang="en-US" dirty="0" err="1" smtClean="0">
                <a:latin typeface="Cambria" pitchFamily="18" charset="0"/>
              </a:rPr>
              <a:t>Whats</a:t>
            </a:r>
            <a:r>
              <a:rPr lang="en-US" dirty="0" smtClean="0">
                <a:latin typeface="Cambria" pitchFamily="18" charset="0"/>
              </a:rPr>
              <a:t> yours?</a:t>
            </a:r>
          </a:p>
          <a:p>
            <a:r>
              <a:rPr lang="en-US" dirty="0" smtClean="0">
                <a:latin typeface="Cambria" pitchFamily="18" charset="0"/>
              </a:rPr>
              <a:t>- Union Minister of State for Health </a:t>
            </a:r>
            <a:r>
              <a:rPr lang="en-US" dirty="0" err="1" smtClean="0">
                <a:latin typeface="Cambria" pitchFamily="18" charset="0"/>
              </a:rPr>
              <a:t>Dinesh</a:t>
            </a:r>
            <a:r>
              <a:rPr lang="en-US" dirty="0" smtClean="0">
                <a:latin typeface="Cambria" pitchFamily="18" charset="0"/>
              </a:rPr>
              <a:t> </a:t>
            </a:r>
            <a:r>
              <a:rPr lang="en-US" dirty="0" err="1" smtClean="0">
                <a:latin typeface="Cambria" pitchFamily="18" charset="0"/>
              </a:rPr>
              <a:t>Trivedi</a:t>
            </a:r>
            <a:r>
              <a:rPr lang="en-US" dirty="0" smtClean="0">
                <a:latin typeface="Cambria" pitchFamily="18" charset="0"/>
              </a:rPr>
              <a:t> accused the bureaucracy in his own ministry of “red-</a:t>
            </a:r>
            <a:r>
              <a:rPr lang="en-US" dirty="0" err="1" smtClean="0">
                <a:latin typeface="Cambria" pitchFamily="18" charset="0"/>
              </a:rPr>
              <a:t>tapism</a:t>
            </a:r>
            <a:r>
              <a:rPr lang="en-US" dirty="0" smtClean="0">
                <a:latin typeface="Cambria" pitchFamily="18" charset="0"/>
              </a:rPr>
              <a:t>” last year (regarding H1N1 control).</a:t>
            </a:r>
          </a:p>
          <a:p>
            <a:r>
              <a:rPr lang="en-US" dirty="0" smtClean="0">
                <a:latin typeface="Cambria" pitchFamily="18" charset="0"/>
              </a:rPr>
              <a:t>- Indian bureaucracy was created by the British to serve their vested interests and exploit Indians. That attitude continues partly to this day where bureaucrats identify themselves more with the term 'elite' than </a:t>
            </a:r>
            <a:r>
              <a:rPr lang="en-US" dirty="0" smtClean="0">
                <a:latin typeface="Cambria" pitchFamily="18" charset="0"/>
              </a:rPr>
              <a:t>'service‘.</a:t>
            </a:r>
            <a:endParaRPr lang="en-US" dirty="0" smtClean="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rmAutofit fontScale="90000"/>
          </a:bodyPr>
          <a:lstStyle/>
          <a:p>
            <a:r>
              <a:rPr lang="en-US" b="1" dirty="0" smtClean="0"/>
              <a:t>Hard facts</a:t>
            </a:r>
            <a:br>
              <a:rPr lang="en-US" b="1" dirty="0" smtClean="0"/>
            </a:br>
            <a:endParaRPr lang="en-US" dirty="0"/>
          </a:p>
        </p:txBody>
      </p:sp>
      <p:sp>
        <p:nvSpPr>
          <p:cNvPr id="3" name="Content Placeholder 2"/>
          <p:cNvSpPr>
            <a:spLocks noGrp="1"/>
          </p:cNvSpPr>
          <p:nvPr>
            <p:ph sz="quarter" idx="1"/>
          </p:nvPr>
        </p:nvSpPr>
        <p:spPr>
          <a:xfrm>
            <a:off x="304800" y="914400"/>
            <a:ext cx="8382000" cy="5486400"/>
          </a:xfrm>
        </p:spPr>
        <p:txBody>
          <a:bodyPr>
            <a:noAutofit/>
          </a:bodyPr>
          <a:lstStyle/>
          <a:p>
            <a:pPr algn="just"/>
            <a:r>
              <a:rPr lang="en-US" sz="1600" dirty="0" smtClean="0">
                <a:latin typeface="Cambria" pitchFamily="18" charset="0"/>
              </a:rPr>
              <a:t>- According to data provided by the Swiss Bankers Association, (but not confirmed by Swiss authorities), India has more black money than rest of the world combined ($1456 billion).</a:t>
            </a:r>
          </a:p>
          <a:p>
            <a:pPr algn="just"/>
            <a:r>
              <a:rPr lang="en-US" sz="1600" dirty="0" smtClean="0">
                <a:latin typeface="Cambria" pitchFamily="18" charset="0"/>
              </a:rPr>
              <a:t>- In July 2008 The Washington Post reported that nearly a fourth of the 540 Indian Parliament members faced criminal charges including human trafficking, immigration rackets, embezzlement, rape and even murder".</a:t>
            </a:r>
          </a:p>
          <a:p>
            <a:pPr algn="just"/>
            <a:r>
              <a:rPr lang="en-US" sz="1600" dirty="0" smtClean="0">
                <a:latin typeface="Cambria" pitchFamily="18" charset="0"/>
              </a:rPr>
              <a:t>- A 2005 study done by Transparency International in India found that more than 50% of the people had firsthand experience of paying bribe or peddling influence to get a job done in a public office.</a:t>
            </a:r>
          </a:p>
          <a:p>
            <a:pPr algn="just"/>
            <a:r>
              <a:rPr lang="en-US" sz="1600" dirty="0" smtClean="0">
                <a:latin typeface="Cambria" pitchFamily="18" charset="0"/>
              </a:rPr>
              <a:t>- No hope among masses: Two-thirds of Indian respondents in the Global Corruption Barometer 2007 labelled its effort to fight corruption as “ineffective”.</a:t>
            </a:r>
          </a:p>
          <a:p>
            <a:pPr algn="just"/>
            <a:r>
              <a:rPr lang="en-US" sz="1600" dirty="0" smtClean="0">
                <a:latin typeface="Cambria" pitchFamily="18" charset="0"/>
              </a:rPr>
              <a:t>- The Anti-corruption Chief, PJ Thomas himself was forced to resign by Supreme Court this month since he faces Corruption charges (dating to 1992).</a:t>
            </a:r>
          </a:p>
          <a:p>
            <a:pPr algn="just"/>
            <a:r>
              <a:rPr lang="en-US" sz="1600" dirty="0" smtClean="0">
                <a:latin typeface="Cambria" pitchFamily="18" charset="0"/>
              </a:rPr>
              <a:t>- According to Forbes, more than 80% of subsidized food aid to poor is stolen by government officials.</a:t>
            </a:r>
          </a:p>
          <a:p>
            <a:pPr algn="just"/>
            <a:r>
              <a:rPr lang="en-US" sz="1600" dirty="0" smtClean="0">
                <a:latin typeface="Cambria" pitchFamily="18" charset="0"/>
              </a:rPr>
              <a:t>- Not a single case of judicial corruption has been put on trial in India.</a:t>
            </a:r>
          </a:p>
          <a:p>
            <a:pPr algn="just"/>
            <a:r>
              <a:rPr lang="en-US" sz="1600" dirty="0" smtClean="0">
                <a:latin typeface="Cambria" pitchFamily="18" charset="0"/>
              </a:rPr>
              <a:t>- There are no sectors in India which doesn't have major corruption scandals.</a:t>
            </a:r>
            <a:endParaRPr lang="en-US" sz="1600"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685800"/>
          </a:xfrm>
        </p:spPr>
        <p:txBody>
          <a:bodyPr>
            <a:normAutofit fontScale="90000"/>
          </a:bodyPr>
          <a:lstStyle/>
          <a:p>
            <a:r>
              <a:rPr lang="en-US" dirty="0" smtClean="0"/>
              <a:t/>
            </a:r>
            <a:br>
              <a:rPr lang="en-US" dirty="0" smtClean="0"/>
            </a:br>
            <a:r>
              <a:rPr lang="en-US" dirty="0" smtClean="0"/>
              <a:t/>
            </a:r>
            <a:br>
              <a:rPr lang="en-US" dirty="0" smtClean="0"/>
            </a:br>
            <a:r>
              <a:rPr lang="en-US" dirty="0" smtClean="0"/>
              <a:t>Extent of corruption</a:t>
            </a:r>
            <a:br>
              <a:rPr lang="en-US" dirty="0" smtClean="0"/>
            </a:br>
            <a:endParaRPr lang="en-US" dirty="0"/>
          </a:p>
        </p:txBody>
      </p:sp>
      <p:sp>
        <p:nvSpPr>
          <p:cNvPr id="3" name="Content Placeholder 2"/>
          <p:cNvSpPr>
            <a:spLocks noGrp="1"/>
          </p:cNvSpPr>
          <p:nvPr>
            <p:ph sz="quarter" idx="1"/>
          </p:nvPr>
        </p:nvSpPr>
        <p:spPr>
          <a:xfrm>
            <a:off x="381000" y="990600"/>
            <a:ext cx="8534400" cy="5638800"/>
          </a:xfrm>
        </p:spPr>
        <p:txBody>
          <a:bodyPr>
            <a:noAutofit/>
          </a:bodyPr>
          <a:lstStyle/>
          <a:p>
            <a:pPr algn="just"/>
            <a:r>
              <a:rPr lang="en-US" sz="1400" dirty="0" smtClean="0">
                <a:latin typeface="Cambria" pitchFamily="18" charset="0"/>
              </a:rPr>
              <a:t>- Sports sector: Match fixing, Commonwealth games screw-up, Nepotism in IPL.</a:t>
            </a:r>
          </a:p>
          <a:p>
            <a:pPr algn="just"/>
            <a:r>
              <a:rPr lang="en-US" sz="1400" dirty="0" smtClean="0">
                <a:latin typeface="Cambria" pitchFamily="18" charset="0"/>
              </a:rPr>
              <a:t>- Health sector: In 2008, World Bank said it had uncovered serious acts of corruption in its five health</a:t>
            </a:r>
          </a:p>
          <a:p>
            <a:pPr algn="just">
              <a:buNone/>
            </a:pPr>
            <a:r>
              <a:rPr lang="en-US" sz="1400" dirty="0" smtClean="0">
                <a:latin typeface="Cambria" pitchFamily="18" charset="0"/>
              </a:rPr>
              <a:t>	projects in India amounting to $500 million.</a:t>
            </a:r>
          </a:p>
          <a:p>
            <a:pPr algn="just"/>
            <a:r>
              <a:rPr lang="en-US" sz="1400" dirty="0" smtClean="0">
                <a:latin typeface="Cambria" pitchFamily="18" charset="0"/>
              </a:rPr>
              <a:t>- Telecom sector: A Raja was recently sacked after a CAG report said his ministry sold 2G licenses below</a:t>
            </a:r>
          </a:p>
          <a:p>
            <a:pPr algn="just">
              <a:buNone/>
            </a:pPr>
            <a:r>
              <a:rPr lang="en-US" sz="1400" dirty="0" smtClean="0">
                <a:latin typeface="Cambria" pitchFamily="18" charset="0"/>
              </a:rPr>
              <a:t>	market prices costing India nearly $40 billion dollars.</a:t>
            </a:r>
          </a:p>
          <a:p>
            <a:pPr algn="just"/>
            <a:r>
              <a:rPr lang="en-US" sz="1400" dirty="0" smtClean="0">
                <a:latin typeface="Cambria" pitchFamily="18" charset="0"/>
              </a:rPr>
              <a:t>- Software Services: The founder of Satyam Co, one of the top service firms in India admitted he had</a:t>
            </a:r>
          </a:p>
          <a:p>
            <a:pPr algn="just">
              <a:buNone/>
            </a:pPr>
            <a:r>
              <a:rPr lang="en-US" sz="1400" dirty="0" smtClean="0">
                <a:latin typeface="Cambria" pitchFamily="18" charset="0"/>
              </a:rPr>
              <a:t>	falsely inflated profits for years and resigned in Jan 2009.</a:t>
            </a:r>
          </a:p>
          <a:p>
            <a:pPr algn="just"/>
            <a:r>
              <a:rPr lang="en-US" sz="1400" dirty="0" smtClean="0">
                <a:latin typeface="Cambria" pitchFamily="18" charset="0"/>
              </a:rPr>
              <a:t>- </a:t>
            </a:r>
            <a:r>
              <a:rPr lang="en-US" sz="1400" dirty="0" err="1" smtClean="0">
                <a:latin typeface="Cambria" pitchFamily="18" charset="0"/>
              </a:rPr>
              <a:t>Defence</a:t>
            </a:r>
            <a:r>
              <a:rPr lang="en-US" sz="1400" dirty="0" smtClean="0">
                <a:latin typeface="Cambria" pitchFamily="18" charset="0"/>
              </a:rPr>
              <a:t> sector: In the 1980’s, the then Prime Minister Rajiv Gandhi and several other officials were</a:t>
            </a:r>
          </a:p>
          <a:p>
            <a:pPr algn="just">
              <a:buNone/>
            </a:pPr>
            <a:r>
              <a:rPr lang="en-US" sz="1400" dirty="0" smtClean="0">
                <a:latin typeface="Cambria" pitchFamily="18" charset="0"/>
              </a:rPr>
              <a:t>	accused of receiving kickbacks from Swedish arms manufacturer AB </a:t>
            </a:r>
            <a:r>
              <a:rPr lang="en-US" sz="1400" dirty="0" err="1" smtClean="0">
                <a:latin typeface="Cambria" pitchFamily="18" charset="0"/>
              </a:rPr>
              <a:t>Bofors</a:t>
            </a:r>
            <a:r>
              <a:rPr lang="en-US" sz="1400" dirty="0" smtClean="0">
                <a:latin typeface="Cambria" pitchFamily="18" charset="0"/>
              </a:rPr>
              <a:t> for winning a bid to supply</a:t>
            </a:r>
          </a:p>
          <a:p>
            <a:pPr algn="just">
              <a:buNone/>
            </a:pPr>
            <a:r>
              <a:rPr lang="en-US" sz="1400" dirty="0" smtClean="0">
                <a:latin typeface="Cambria" pitchFamily="18" charset="0"/>
              </a:rPr>
              <a:t>	India with 400 howitzers.</a:t>
            </a:r>
          </a:p>
          <a:p>
            <a:pPr algn="just"/>
            <a:r>
              <a:rPr lang="en-US" sz="1400" dirty="0" smtClean="0">
                <a:latin typeface="Cambria" pitchFamily="18" charset="0"/>
              </a:rPr>
              <a:t>- Police sector: Indian police is largely inefficient and unreformed. The police act of 1861 has remained</a:t>
            </a:r>
          </a:p>
          <a:p>
            <a:pPr algn="just">
              <a:buNone/>
            </a:pPr>
            <a:r>
              <a:rPr lang="en-US" sz="1400" dirty="0" smtClean="0">
                <a:latin typeface="Cambria" pitchFamily="18" charset="0"/>
              </a:rPr>
              <a:t>	unchanged over the past 150 years.</a:t>
            </a:r>
          </a:p>
          <a:p>
            <a:pPr algn="just"/>
            <a:r>
              <a:rPr lang="en-US" sz="1400" dirty="0" smtClean="0">
                <a:latin typeface="Cambria" pitchFamily="18" charset="0"/>
              </a:rPr>
              <a:t>- Real estate sector: Three of Maharashtra CM Ashok </a:t>
            </a:r>
            <a:r>
              <a:rPr lang="en-US" sz="1400" dirty="0" err="1" smtClean="0">
                <a:latin typeface="Cambria" pitchFamily="18" charset="0"/>
              </a:rPr>
              <a:t>Chavan's</a:t>
            </a:r>
            <a:r>
              <a:rPr lang="en-US" sz="1400" dirty="0" smtClean="0">
                <a:latin typeface="Cambria" pitchFamily="18" charset="0"/>
              </a:rPr>
              <a:t> relatives were involved in </a:t>
            </a:r>
            <a:r>
              <a:rPr lang="en-US" sz="1400" dirty="0" err="1" smtClean="0">
                <a:latin typeface="Cambria" pitchFamily="18" charset="0"/>
              </a:rPr>
              <a:t>Adarsh</a:t>
            </a:r>
            <a:r>
              <a:rPr lang="en-US" sz="1400" dirty="0" smtClean="0">
                <a:latin typeface="Cambria" pitchFamily="18" charset="0"/>
              </a:rPr>
              <a:t> scam. In Bangalore, CM </a:t>
            </a:r>
            <a:r>
              <a:rPr lang="en-US" sz="1400" dirty="0" err="1" smtClean="0">
                <a:latin typeface="Cambria" pitchFamily="18" charset="0"/>
              </a:rPr>
              <a:t>Yeddyurappa</a:t>
            </a:r>
            <a:r>
              <a:rPr lang="en-US" sz="1400" dirty="0" smtClean="0">
                <a:latin typeface="Cambria" pitchFamily="18" charset="0"/>
              </a:rPr>
              <a:t> is accused of allotting land to his relatives.</a:t>
            </a:r>
          </a:p>
          <a:p>
            <a:pPr algn="just"/>
            <a:r>
              <a:rPr lang="en-US" sz="1400" dirty="0" smtClean="0">
                <a:latin typeface="Cambria" pitchFamily="18" charset="0"/>
              </a:rPr>
              <a:t>- Judiciary: In Jan 02, S.P </a:t>
            </a:r>
            <a:r>
              <a:rPr lang="en-US" sz="1400" dirty="0" err="1" smtClean="0">
                <a:latin typeface="Cambria" pitchFamily="18" charset="0"/>
              </a:rPr>
              <a:t>Bharucha</a:t>
            </a:r>
            <a:r>
              <a:rPr lang="en-US" sz="1400" dirty="0" smtClean="0">
                <a:latin typeface="Cambria" pitchFamily="18" charset="0"/>
              </a:rPr>
              <a:t>, then India's chief justice said 20% of the higher judiciary might be</a:t>
            </a:r>
          </a:p>
          <a:p>
            <a:pPr algn="just">
              <a:buNone/>
            </a:pPr>
            <a:r>
              <a:rPr lang="en-US" sz="1400" dirty="0" smtClean="0">
                <a:latin typeface="Cambria" pitchFamily="18" charset="0"/>
              </a:rPr>
              <a:t>	corrupt. As of </a:t>
            </a:r>
            <a:r>
              <a:rPr lang="en-US" sz="1400" dirty="0" err="1" smtClean="0">
                <a:latin typeface="Cambria" pitchFamily="18" charset="0"/>
              </a:rPr>
              <a:t>feb</a:t>
            </a:r>
            <a:r>
              <a:rPr lang="en-US" sz="1400" dirty="0" smtClean="0">
                <a:latin typeface="Cambria" pitchFamily="18" charset="0"/>
              </a:rPr>
              <a:t> 2006, 33635 cases were pending in the </a:t>
            </a:r>
            <a:r>
              <a:rPr lang="en-US" sz="1400" dirty="0" err="1" smtClean="0">
                <a:latin typeface="Cambria" pitchFamily="18" charset="0"/>
              </a:rPr>
              <a:t>the</a:t>
            </a:r>
            <a:r>
              <a:rPr lang="en-US" sz="1400" dirty="0" smtClean="0">
                <a:latin typeface="Cambria" pitchFamily="18" charset="0"/>
              </a:rPr>
              <a:t> Supreme court and more than 3 million cases were pending in high courts.</a:t>
            </a:r>
            <a:endParaRPr lang="en-US" sz="1400"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blinds(horizontal)">
                                      <p:cBhvr>
                                        <p:cTn id="4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Political corruption</a:t>
            </a:r>
            <a:br>
              <a:rPr lang="en-US" dirty="0" smtClean="0"/>
            </a:br>
            <a:endParaRPr lang="en-US" dirty="0"/>
          </a:p>
        </p:txBody>
      </p:sp>
      <p:sp>
        <p:nvSpPr>
          <p:cNvPr id="3" name="Content Placeholder 2"/>
          <p:cNvSpPr>
            <a:spLocks noGrp="1"/>
          </p:cNvSpPr>
          <p:nvPr>
            <p:ph sz="quarter" idx="1"/>
          </p:nvPr>
        </p:nvSpPr>
        <p:spPr>
          <a:xfrm>
            <a:off x="304800" y="685800"/>
            <a:ext cx="8382000" cy="5334000"/>
          </a:xfrm>
        </p:spPr>
        <p:txBody>
          <a:bodyPr>
            <a:normAutofit fontScale="92500" lnSpcReduction="10000"/>
          </a:bodyPr>
          <a:lstStyle/>
          <a:p>
            <a:r>
              <a:rPr lang="en-US" dirty="0" smtClean="0"/>
              <a:t>- Misuse of power by government officials for their private gain.</a:t>
            </a:r>
          </a:p>
          <a:p>
            <a:r>
              <a:rPr lang="en-US" dirty="0" smtClean="0"/>
              <a:t>- Various forms: Bribery, influence peddling, patronage, nepotism, embezzlement, electoral fraud, kickbacks, so on.</a:t>
            </a:r>
          </a:p>
          <a:p>
            <a:r>
              <a:rPr lang="en-US" dirty="0" smtClean="0"/>
              <a:t>- Political corruption - trickles down to every aspect of the society.</a:t>
            </a:r>
          </a:p>
          <a:p>
            <a:r>
              <a:rPr lang="en-US" dirty="0" smtClean="0"/>
              <a:t>- Political corruption was the main reason behind the fall of Roman empire, triggered </a:t>
            </a:r>
            <a:r>
              <a:rPr lang="en-US" dirty="0" err="1" smtClean="0"/>
              <a:t>french</a:t>
            </a:r>
            <a:r>
              <a:rPr lang="en-US" dirty="0" smtClean="0"/>
              <a:t> revolution and started October revolution in Russia.</a:t>
            </a:r>
          </a:p>
          <a:p>
            <a:r>
              <a:rPr lang="en-US" dirty="0" smtClean="0"/>
              <a:t>- Any kind of government intervention is a recipe for political corruption.</a:t>
            </a:r>
          </a:p>
          <a:p>
            <a:r>
              <a:rPr lang="en-US" dirty="0" smtClean="0"/>
              <a:t>- The history of independent India is rampant with cases of political corruption:</a:t>
            </a:r>
          </a:p>
          <a:p>
            <a:r>
              <a:rPr lang="en-US" dirty="0" smtClean="0"/>
              <a:t>- As Indian economy grows at a rapid pace, the stakes have got higher and the money involved in scams have blown up to gargantuan proportions.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457200"/>
          </a:xfrm>
        </p:spPr>
        <p:txBody>
          <a:bodyPr>
            <a:normAutofit fontScale="90000"/>
          </a:bodyPr>
          <a:lstStyle/>
          <a:p>
            <a:r>
              <a:rPr lang="en-US" sz="2700" b="1" dirty="0" smtClean="0"/>
              <a:t>Factors that led to rise of political corruption in India</a:t>
            </a:r>
            <a:r>
              <a:rPr lang="en-US" dirty="0" smtClean="0"/>
              <a:t/>
            </a:r>
            <a:br>
              <a:rPr lang="en-US" dirty="0" smtClean="0"/>
            </a:br>
            <a:endParaRPr lang="en-US" dirty="0"/>
          </a:p>
        </p:txBody>
      </p:sp>
      <p:sp>
        <p:nvSpPr>
          <p:cNvPr id="3" name="Content Placeholder 2"/>
          <p:cNvSpPr>
            <a:spLocks noGrp="1"/>
          </p:cNvSpPr>
          <p:nvPr>
            <p:ph sz="quarter" idx="1"/>
          </p:nvPr>
        </p:nvSpPr>
        <p:spPr>
          <a:xfrm>
            <a:off x="304800" y="762000"/>
            <a:ext cx="8382000" cy="5257800"/>
          </a:xfrm>
        </p:spPr>
        <p:txBody>
          <a:bodyPr>
            <a:normAutofit/>
          </a:bodyPr>
          <a:lstStyle/>
          <a:p>
            <a:r>
              <a:rPr lang="en-US" dirty="0" smtClean="0"/>
              <a:t>- First </a:t>
            </a:r>
            <a:r>
              <a:rPr lang="en-US" dirty="0" err="1" smtClean="0"/>
              <a:t>Governmnet’s</a:t>
            </a:r>
            <a:r>
              <a:rPr lang="en-US" dirty="0" smtClean="0"/>
              <a:t> tolerant attitude towards corruption.</a:t>
            </a:r>
          </a:p>
          <a:p>
            <a:r>
              <a:rPr lang="en-US" dirty="0" smtClean="0"/>
              <a:t>- License Raj.</a:t>
            </a:r>
          </a:p>
          <a:p>
            <a:r>
              <a:rPr lang="en-US" dirty="0" smtClean="0"/>
              <a:t>- Lack of accountability in Judiciary.</a:t>
            </a:r>
          </a:p>
          <a:p>
            <a:r>
              <a:rPr lang="en-US" dirty="0" smtClean="0"/>
              <a:t>- Labor aristocracy.</a:t>
            </a:r>
          </a:p>
          <a:p>
            <a:r>
              <a:rPr lang="en-US" dirty="0" smtClean="0"/>
              <a:t>- Mafia Raj (or </a:t>
            </a:r>
            <a:r>
              <a:rPr lang="en-US" dirty="0" err="1" smtClean="0"/>
              <a:t>Goonda</a:t>
            </a:r>
            <a:r>
              <a:rPr lang="en-US" dirty="0" smtClean="0"/>
              <a:t> Raj or Jungle Raj)</a:t>
            </a:r>
          </a:p>
          <a:p>
            <a:r>
              <a:rPr lang="en-US" dirty="0" smtClean="0"/>
              <a:t>- Black money</a:t>
            </a:r>
          </a:p>
          <a:p>
            <a:r>
              <a:rPr lang="en-US" dirty="0" smtClean="0"/>
              <a:t>- Malfunctioning bureaucracy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563562"/>
          </a:xfrm>
        </p:spPr>
        <p:txBody>
          <a:bodyPr>
            <a:normAutofit fontScale="90000"/>
          </a:bodyPr>
          <a:lstStyle/>
          <a:p>
            <a:r>
              <a:rPr lang="en-US" dirty="0" smtClean="0"/>
              <a:t>Corruption in First </a:t>
            </a:r>
            <a:r>
              <a:rPr lang="en-US" dirty="0" err="1" smtClean="0"/>
              <a:t>Governmnet’s</a:t>
            </a:r>
            <a:r>
              <a:rPr lang="en-US" dirty="0" smtClean="0"/>
              <a:t> regime </a:t>
            </a:r>
            <a:endParaRPr lang="en-US" dirty="0"/>
          </a:p>
        </p:txBody>
      </p:sp>
      <p:sp>
        <p:nvSpPr>
          <p:cNvPr id="3" name="Content Placeholder 2"/>
          <p:cNvSpPr>
            <a:spLocks noGrp="1"/>
          </p:cNvSpPr>
          <p:nvPr>
            <p:ph sz="quarter" idx="1"/>
          </p:nvPr>
        </p:nvSpPr>
        <p:spPr>
          <a:xfrm>
            <a:off x="381000" y="838200"/>
            <a:ext cx="8534400" cy="6019800"/>
          </a:xfrm>
        </p:spPr>
        <p:txBody>
          <a:bodyPr>
            <a:noAutofit/>
          </a:bodyPr>
          <a:lstStyle/>
          <a:p>
            <a:pPr algn="just"/>
            <a:r>
              <a:rPr lang="en-US" sz="1400" dirty="0" smtClean="0">
                <a:latin typeface="Cambria" pitchFamily="18" charset="0"/>
              </a:rPr>
              <a:t>- It was believed that Nehru had a tolerant attitude towards corruption in his ranks. - A.D </a:t>
            </a:r>
            <a:r>
              <a:rPr lang="en-US" sz="1400" dirty="0" err="1" smtClean="0">
                <a:latin typeface="Cambria" pitchFamily="18" charset="0"/>
              </a:rPr>
              <a:t>Gorwala</a:t>
            </a:r>
            <a:r>
              <a:rPr lang="en-US" sz="1400" dirty="0" smtClean="0">
                <a:latin typeface="Cambria" pitchFamily="18" charset="0"/>
              </a:rPr>
              <a:t>, a civil servant says in his report he submitted to </a:t>
            </a:r>
            <a:r>
              <a:rPr lang="en-US" sz="1400" dirty="0" err="1" smtClean="0">
                <a:latin typeface="Cambria" pitchFamily="18" charset="0"/>
              </a:rPr>
              <a:t>Govt</a:t>
            </a:r>
            <a:r>
              <a:rPr lang="en-US" sz="1400" dirty="0" smtClean="0">
                <a:latin typeface="Cambria" pitchFamily="18" charset="0"/>
              </a:rPr>
              <a:t> of India in 1951 - "Quite a few of Nehru's ministers were corrupt and it was common knowledge".</a:t>
            </a:r>
          </a:p>
          <a:p>
            <a:pPr algn="just"/>
            <a:r>
              <a:rPr lang="en-US" sz="1400" dirty="0" smtClean="0">
                <a:latin typeface="Cambria" pitchFamily="18" charset="0"/>
              </a:rPr>
              <a:t>- The </a:t>
            </a:r>
            <a:r>
              <a:rPr lang="en-US" sz="1400" dirty="0" err="1" smtClean="0">
                <a:latin typeface="Cambria" pitchFamily="18" charset="0"/>
              </a:rPr>
              <a:t>Santhanam</a:t>
            </a:r>
            <a:r>
              <a:rPr lang="en-US" sz="1400" dirty="0" smtClean="0">
                <a:latin typeface="Cambria" pitchFamily="18" charset="0"/>
              </a:rPr>
              <a:t> committee, appointed by the </a:t>
            </a:r>
            <a:r>
              <a:rPr lang="en-US" sz="1400" dirty="0" err="1" smtClean="0">
                <a:latin typeface="Cambria" pitchFamily="18" charset="0"/>
              </a:rPr>
              <a:t>Govt</a:t>
            </a:r>
            <a:r>
              <a:rPr lang="en-US" sz="1400" dirty="0" smtClean="0">
                <a:latin typeface="Cambria" pitchFamily="18" charset="0"/>
              </a:rPr>
              <a:t> in 1962 to examine corruption said " There is widespread impression that failure of integrity is not uncommon among ministers and that some ministers, who have held office during the last sixteen years have enriched themselves illegitimately, obtained good jobs for their sons and relations through nepotism and have reaped other advantages inconsistent with any notion of purity in public life."</a:t>
            </a:r>
          </a:p>
          <a:p>
            <a:pPr algn="just"/>
            <a:r>
              <a:rPr lang="en-US" sz="1400" dirty="0" smtClean="0">
                <a:latin typeface="Cambria" pitchFamily="18" charset="0"/>
              </a:rPr>
              <a:t>- Comments of Nehru on charges against </a:t>
            </a:r>
            <a:r>
              <a:rPr lang="en-US" sz="1400" dirty="0" err="1" smtClean="0">
                <a:latin typeface="Cambria" pitchFamily="18" charset="0"/>
              </a:rPr>
              <a:t>Pratap</a:t>
            </a:r>
            <a:r>
              <a:rPr lang="en-US" sz="1400" dirty="0" smtClean="0">
                <a:latin typeface="Cambria" pitchFamily="18" charset="0"/>
              </a:rPr>
              <a:t> Singh </a:t>
            </a:r>
            <a:r>
              <a:rPr lang="en-US" sz="1400" dirty="0" err="1" smtClean="0">
                <a:latin typeface="Cambria" pitchFamily="18" charset="0"/>
              </a:rPr>
              <a:t>Kairon</a:t>
            </a:r>
            <a:r>
              <a:rPr lang="en-US" sz="1400" dirty="0" smtClean="0">
                <a:latin typeface="Cambria" pitchFamily="18" charset="0"/>
              </a:rPr>
              <a:t> - “The question thus arises as to whether the chief minister is compelled to resign because of adverse findings on some questions of fact by Supreme Court. The ministers are collectively responsible to the legislature. Therefore, the matter was one, which concerned the assembly. As a rule therefore, the question of removing a minister would not arise unless the legislature expressed its wish by a majority vote.”</a:t>
            </a:r>
          </a:p>
          <a:p>
            <a:pPr algn="just"/>
            <a:r>
              <a:rPr lang="en-US" sz="1400" dirty="0" smtClean="0">
                <a:latin typeface="Cambria" pitchFamily="18" charset="0"/>
              </a:rPr>
              <a:t>- This attitude of tolerance towards corruption was further institutionalized by </a:t>
            </a:r>
            <a:r>
              <a:rPr lang="en-US" sz="1400" dirty="0" err="1" smtClean="0">
                <a:latin typeface="Cambria" pitchFamily="18" charset="0"/>
              </a:rPr>
              <a:t>Indira</a:t>
            </a:r>
            <a:r>
              <a:rPr lang="en-US" sz="1400" dirty="0" smtClean="0">
                <a:latin typeface="Cambria" pitchFamily="18" charset="0"/>
              </a:rPr>
              <a:t> Gandhi. She held the posts of both Prime minister and Party president and controlled the party funds. This gave birth to money power in politics. - Corruption cases like Fairfax, HBJ Pipeline, and HDW Submarine deal came up since then. The famous </a:t>
            </a:r>
            <a:r>
              <a:rPr lang="en-US" sz="1400" dirty="0" err="1" smtClean="0">
                <a:latin typeface="Cambria" pitchFamily="18" charset="0"/>
              </a:rPr>
              <a:t>Bofor’s</a:t>
            </a:r>
            <a:r>
              <a:rPr lang="en-US" sz="1400" dirty="0" smtClean="0">
                <a:latin typeface="Cambria" pitchFamily="18" charset="0"/>
              </a:rPr>
              <a:t> deal is well known. </a:t>
            </a:r>
            <a:r>
              <a:rPr lang="en-US" sz="1400" dirty="0" err="1" smtClean="0">
                <a:latin typeface="Cambria" pitchFamily="18" charset="0"/>
              </a:rPr>
              <a:t>Narsimha</a:t>
            </a:r>
            <a:r>
              <a:rPr lang="en-US" sz="1400" dirty="0" smtClean="0">
                <a:latin typeface="Cambria" pitchFamily="18" charset="0"/>
              </a:rPr>
              <a:t> </a:t>
            </a:r>
            <a:r>
              <a:rPr lang="en-US" sz="1400" dirty="0" err="1" smtClean="0">
                <a:latin typeface="Cambria" pitchFamily="18" charset="0"/>
              </a:rPr>
              <a:t>Rao</a:t>
            </a:r>
            <a:r>
              <a:rPr lang="en-US" sz="1400" dirty="0" smtClean="0">
                <a:latin typeface="Cambria" pitchFamily="18" charset="0"/>
              </a:rPr>
              <a:t> was the first Prime Minister being prosecuted in corruption charges. Cases like Rs.2500 </a:t>
            </a:r>
            <a:r>
              <a:rPr lang="en-US" sz="1400" dirty="0" err="1" smtClean="0">
                <a:latin typeface="Cambria" pitchFamily="18" charset="0"/>
              </a:rPr>
              <a:t>crore</a:t>
            </a:r>
            <a:r>
              <a:rPr lang="en-US" sz="1400" dirty="0" smtClean="0">
                <a:latin typeface="Cambria" pitchFamily="18" charset="0"/>
              </a:rPr>
              <a:t> -Airbus A-320 deal with France involving kickback (1990), </a:t>
            </a:r>
            <a:r>
              <a:rPr lang="en-US" sz="1400" dirty="0" err="1" smtClean="0">
                <a:latin typeface="Cambria" pitchFamily="18" charset="0"/>
              </a:rPr>
              <a:t>Harshad</a:t>
            </a:r>
            <a:r>
              <a:rPr lang="en-US" sz="1400" dirty="0" smtClean="0">
                <a:latin typeface="Cambria" pitchFamily="18" charset="0"/>
              </a:rPr>
              <a:t> Mehta security scam (1992), Gold Star Steel and Alloys controversy (1992), JMM bribery case, </a:t>
            </a:r>
            <a:r>
              <a:rPr lang="en-US" sz="1400" dirty="0" err="1" smtClean="0">
                <a:latin typeface="Cambria" pitchFamily="18" charset="0"/>
              </a:rPr>
              <a:t>Hawala</a:t>
            </a:r>
            <a:r>
              <a:rPr lang="en-US" sz="1400" dirty="0" smtClean="0">
                <a:latin typeface="Cambria" pitchFamily="18" charset="0"/>
              </a:rPr>
              <a:t> scam of Rs. 65 </a:t>
            </a:r>
            <a:r>
              <a:rPr lang="en-US" sz="1400" dirty="0" err="1" smtClean="0">
                <a:latin typeface="Cambria" pitchFamily="18" charset="0"/>
              </a:rPr>
              <a:t>crore</a:t>
            </a:r>
            <a:r>
              <a:rPr lang="en-US" sz="1400" dirty="0" smtClean="0">
                <a:latin typeface="Cambria" pitchFamily="18" charset="0"/>
              </a:rPr>
              <a:t> and Urea scam (1996) also came up during the period of </a:t>
            </a:r>
            <a:r>
              <a:rPr lang="en-US" sz="1400" dirty="0" err="1" smtClean="0">
                <a:latin typeface="Cambria" pitchFamily="18" charset="0"/>
              </a:rPr>
              <a:t>Narsimha</a:t>
            </a:r>
            <a:r>
              <a:rPr lang="en-US" sz="1400" dirty="0" smtClean="0">
                <a:latin typeface="Cambria" pitchFamily="18" charset="0"/>
              </a:rPr>
              <a:t> </a:t>
            </a:r>
            <a:r>
              <a:rPr lang="en-US" sz="1400" dirty="0" err="1" smtClean="0">
                <a:latin typeface="Cambria" pitchFamily="18" charset="0"/>
              </a:rPr>
              <a:t>Rao</a:t>
            </a:r>
            <a:r>
              <a:rPr lang="en-US" sz="1400" dirty="0" smtClean="0">
                <a:latin typeface="Cambria" pitchFamily="18" charset="0"/>
              </a:rPr>
              <a:t> Government.</a:t>
            </a:r>
          </a:p>
          <a:p>
            <a:pPr algn="just"/>
            <a:r>
              <a:rPr lang="en-US" sz="1400" dirty="0" smtClean="0">
                <a:latin typeface="Cambria" pitchFamily="18" charset="0"/>
              </a:rPr>
              <a:t>- So long the BJP was in opposition, it was by and large known as a party with moral integrity, but when it aligned with the political leaders with shady background for the sake of power, the malady of corruption infected this party too. BJP party secretary </a:t>
            </a:r>
            <a:r>
              <a:rPr lang="en-US" sz="1400" dirty="0" err="1" smtClean="0">
                <a:latin typeface="Cambria" pitchFamily="18" charset="0"/>
              </a:rPr>
              <a:t>Bangaru</a:t>
            </a:r>
            <a:r>
              <a:rPr lang="en-US" sz="1400" dirty="0" smtClean="0">
                <a:latin typeface="Cambria" pitchFamily="18" charset="0"/>
              </a:rPr>
              <a:t> </a:t>
            </a:r>
            <a:r>
              <a:rPr lang="en-US" sz="1400" dirty="0" err="1" smtClean="0">
                <a:latin typeface="Cambria" pitchFamily="18" charset="0"/>
              </a:rPr>
              <a:t>Laxman</a:t>
            </a:r>
            <a:r>
              <a:rPr lang="en-US" sz="1400" dirty="0" smtClean="0">
                <a:latin typeface="Cambria" pitchFamily="18" charset="0"/>
              </a:rPr>
              <a:t> was caught on tape by tehelka.com accepting bribes and led to the resignation of defense minister </a:t>
            </a:r>
            <a:r>
              <a:rPr lang="en-US" sz="1400" dirty="0" err="1" smtClean="0">
                <a:latin typeface="Cambria" pitchFamily="18" charset="0"/>
              </a:rPr>
              <a:t>george</a:t>
            </a:r>
            <a:r>
              <a:rPr lang="en-US" sz="1400" dirty="0" smtClean="0">
                <a:latin typeface="Cambria" pitchFamily="18" charset="0"/>
              </a:rPr>
              <a:t> </a:t>
            </a:r>
            <a:r>
              <a:rPr lang="en-US" sz="1400" dirty="0" err="1" smtClean="0">
                <a:latin typeface="Cambria" pitchFamily="18" charset="0"/>
              </a:rPr>
              <a:t>fernandes</a:t>
            </a:r>
            <a:r>
              <a:rPr lang="en-US" sz="1400" dirty="0" smtClean="0">
                <a:latin typeface="Cambria" pitchFamily="18" charset="0"/>
              </a:rPr>
              <a:t> in 2001.</a:t>
            </a:r>
            <a:endParaRPr lang="en-US" sz="1400"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License Raj</a:t>
            </a:r>
          </a:p>
        </p:txBody>
      </p:sp>
      <p:sp>
        <p:nvSpPr>
          <p:cNvPr id="3" name="Content Placeholder 2"/>
          <p:cNvSpPr>
            <a:spLocks noGrp="1"/>
          </p:cNvSpPr>
          <p:nvPr>
            <p:ph sz="quarter" idx="1"/>
          </p:nvPr>
        </p:nvSpPr>
        <p:spPr>
          <a:xfrm>
            <a:off x="609600" y="1066800"/>
            <a:ext cx="8229600" cy="5334000"/>
          </a:xfrm>
        </p:spPr>
        <p:txBody>
          <a:bodyPr>
            <a:normAutofit fontScale="62500" lnSpcReduction="20000"/>
          </a:bodyPr>
          <a:lstStyle/>
          <a:p>
            <a:r>
              <a:rPr lang="en-US" dirty="0" smtClean="0">
                <a:latin typeface="Cambria" pitchFamily="18" charset="0"/>
              </a:rPr>
              <a:t>- Nehru was inspired by the rise of Soviet economy when India achieved independence. - He championed the cause of mixed economy in India.</a:t>
            </a:r>
          </a:p>
          <a:p>
            <a:r>
              <a:rPr lang="en-US" dirty="0" smtClean="0">
                <a:latin typeface="Cambria" pitchFamily="18" charset="0"/>
              </a:rPr>
              <a:t>- Mixed economy: Pseudo-capitalism - overseen by a Government managed Planning commission. - Private companies needed government licenses to manufacture goods.</a:t>
            </a:r>
          </a:p>
          <a:p>
            <a:r>
              <a:rPr lang="en-US" dirty="0" smtClean="0">
                <a:latin typeface="Cambria" pitchFamily="18" charset="0"/>
              </a:rPr>
              <a:t>- "The central pillar of the policy was import substitution, the belief that India needed to rely on internal markets for development, not international trade - a belief generated by a mixture of socialism and the experience of colonial exploitation. Planning and the state, rather than markets, would determine how much investment was needed in which sectors" - BBC</a:t>
            </a:r>
          </a:p>
          <a:p>
            <a:r>
              <a:rPr lang="en-US" dirty="0" smtClean="0">
                <a:latin typeface="Cambria" pitchFamily="18" charset="0"/>
              </a:rPr>
              <a:t>- This led to the rise of powerful business empires that dominated their respective fields and severely underperforming public sector due to lack of competition.</a:t>
            </a:r>
          </a:p>
          <a:p>
            <a:r>
              <a:rPr lang="en-US" dirty="0" smtClean="0">
                <a:latin typeface="Cambria" pitchFamily="18" charset="0"/>
              </a:rPr>
              <a:t>- </a:t>
            </a:r>
            <a:r>
              <a:rPr lang="en-US" dirty="0" err="1" smtClean="0">
                <a:latin typeface="Cambria" pitchFamily="18" charset="0"/>
              </a:rPr>
              <a:t>Liberalisation</a:t>
            </a:r>
            <a:r>
              <a:rPr lang="en-US" dirty="0" smtClean="0">
                <a:latin typeface="Cambria" pitchFamily="18" charset="0"/>
              </a:rPr>
              <a:t> in 1991 changed the face of Indian economy. A large portion of red tape was eliminated since many redundant licenses were removed.</a:t>
            </a:r>
          </a:p>
          <a:p>
            <a:r>
              <a:rPr lang="en-US" dirty="0" smtClean="0">
                <a:latin typeface="Cambria" pitchFamily="18" charset="0"/>
              </a:rPr>
              <a:t>- Indian economy grew at 5.5% in 1992 after growing at 0.8% in 1991. This growth continues even today.</a:t>
            </a:r>
          </a:p>
          <a:p>
            <a:r>
              <a:rPr lang="en-US" dirty="0" smtClean="0">
                <a:latin typeface="Cambria" pitchFamily="18" charset="0"/>
              </a:rPr>
              <a:t>- License Raj throttled the spirit of entrepreneurship and encouraged bribery. - Noted statesman  .Rajagopalachari was against License Raj during Nehru's time itself. He said "I want the corruptions of the Permit/</a:t>
            </a:r>
            <a:r>
              <a:rPr lang="en-US" dirty="0" err="1" smtClean="0">
                <a:latin typeface="Cambria" pitchFamily="18" charset="0"/>
              </a:rPr>
              <a:t>Licence</a:t>
            </a:r>
            <a:r>
              <a:rPr lang="en-US" dirty="0" smtClean="0">
                <a:latin typeface="Cambria" pitchFamily="18" charset="0"/>
              </a:rPr>
              <a:t> Raj to go. I want the officials appointed to administer laws and policies to be free from pressures of the bosses of the ruling party, and gradually restored back to the standards of fearless honesty which they once maintained. I want real equal opportunities for all and no private monopolies created by the Permit/License Raj."</a:t>
            </a:r>
            <a:endParaRPr lang="en-US"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Who will check the judiciary?</a:t>
            </a:r>
          </a:p>
        </p:txBody>
      </p:sp>
      <p:sp>
        <p:nvSpPr>
          <p:cNvPr id="3" name="Content Placeholder 2"/>
          <p:cNvSpPr>
            <a:spLocks noGrp="1"/>
          </p:cNvSpPr>
          <p:nvPr>
            <p:ph sz="quarter" idx="1"/>
          </p:nvPr>
        </p:nvSpPr>
        <p:spPr>
          <a:xfrm>
            <a:off x="228600" y="1066800"/>
            <a:ext cx="8915400" cy="5410200"/>
          </a:xfrm>
        </p:spPr>
        <p:txBody>
          <a:bodyPr>
            <a:normAutofit fontScale="70000" lnSpcReduction="20000"/>
          </a:bodyPr>
          <a:lstStyle/>
          <a:p>
            <a:r>
              <a:rPr lang="en-US" dirty="0" smtClean="0">
                <a:latin typeface="Cambria" pitchFamily="18" charset="0"/>
              </a:rPr>
              <a:t>- Judiciary is the highest level in a country's structural food chain. - It is the most sacred of all institutions and overrides all other institutions.</a:t>
            </a:r>
          </a:p>
          <a:p>
            <a:r>
              <a:rPr lang="en-US" dirty="0" smtClean="0">
                <a:latin typeface="Cambria" pitchFamily="18" charset="0"/>
              </a:rPr>
              <a:t>- Indian judiciary is virtually unchecked and been given a free reign. - It is virtually impossible for common man to have enough formal evidence to accuse a judge in general, and that of the higher judiciary in particular, of corruption.</a:t>
            </a:r>
          </a:p>
          <a:p>
            <a:r>
              <a:rPr lang="en-US" dirty="0" smtClean="0">
                <a:latin typeface="Cambria" pitchFamily="18" charset="0"/>
              </a:rPr>
              <a:t>- No transparency: Judiciary has a special immunity from RTI Act when it comes to judicial appointments.</a:t>
            </a:r>
          </a:p>
          <a:p>
            <a:r>
              <a:rPr lang="en-US" dirty="0" smtClean="0">
                <a:latin typeface="Cambria" pitchFamily="18" charset="0"/>
              </a:rPr>
              <a:t>- A survey by Centre for Media Studies found that more than 77% of public feels Indian judiciary is corrupt. When such a big portion of public has lost faith in the highest institution in the country, judiciary cant be treated as untouchable.</a:t>
            </a:r>
          </a:p>
          <a:p>
            <a:r>
              <a:rPr lang="en-US" dirty="0" smtClean="0">
                <a:latin typeface="Cambria" pitchFamily="18" charset="0"/>
              </a:rPr>
              <a:t>- No working mechanism to impeach a member of higher judiciary. Impeaching a judge requires 2/3</a:t>
            </a:r>
            <a:r>
              <a:rPr lang="en-US" baseline="30000" dirty="0" smtClean="0">
                <a:latin typeface="Cambria" pitchFamily="18" charset="0"/>
              </a:rPr>
              <a:t>rd</a:t>
            </a:r>
            <a:r>
              <a:rPr lang="en-US" dirty="0" smtClean="0">
                <a:latin typeface="Cambria" pitchFamily="18" charset="0"/>
              </a:rPr>
              <a:t> majority in the parliament.</a:t>
            </a:r>
          </a:p>
          <a:p>
            <a:r>
              <a:rPr lang="en-US" dirty="0" smtClean="0">
                <a:latin typeface="Cambria" pitchFamily="18" charset="0"/>
              </a:rPr>
              <a:t>- Anyone who has enough power or money or influence, can resort to the corrupt judiciary, when they get caught.</a:t>
            </a:r>
          </a:p>
          <a:p>
            <a:r>
              <a:rPr lang="en-US" dirty="0" smtClean="0">
                <a:latin typeface="Cambria" pitchFamily="18" charset="0"/>
              </a:rPr>
              <a:t>- The number of judges to a million people in India is one of the least in the world. This leads to a long wait for justice, which alone is enough to deter a lot of people from seeking it.</a:t>
            </a:r>
          </a:p>
          <a:p>
            <a:r>
              <a:rPr lang="en-US" dirty="0" smtClean="0">
                <a:latin typeface="Cambria" pitchFamily="18" charset="0"/>
              </a:rPr>
              <a:t>- Different levels of refuge - If </a:t>
            </a:r>
            <a:r>
              <a:rPr lang="en-US" dirty="0" err="1" smtClean="0">
                <a:latin typeface="Cambria" pitchFamily="18" charset="0"/>
              </a:rPr>
              <a:t>panchayat</a:t>
            </a:r>
            <a:r>
              <a:rPr lang="en-US" dirty="0" smtClean="0">
                <a:latin typeface="Cambria" pitchFamily="18" charset="0"/>
              </a:rPr>
              <a:t> </a:t>
            </a:r>
            <a:r>
              <a:rPr lang="en-US" dirty="0" err="1" smtClean="0">
                <a:latin typeface="Cambria" pitchFamily="18" charset="0"/>
              </a:rPr>
              <a:t>doesnt</a:t>
            </a:r>
            <a:r>
              <a:rPr lang="en-US" dirty="0" smtClean="0">
                <a:latin typeface="Cambria" pitchFamily="18" charset="0"/>
              </a:rPr>
              <a:t> work, go to high court. If high court </a:t>
            </a:r>
            <a:r>
              <a:rPr lang="en-US" dirty="0" err="1" smtClean="0">
                <a:latin typeface="Cambria" pitchFamily="18" charset="0"/>
              </a:rPr>
              <a:t>doesnt</a:t>
            </a:r>
            <a:r>
              <a:rPr lang="en-US" dirty="0" smtClean="0">
                <a:latin typeface="Cambria" pitchFamily="18" charset="0"/>
              </a:rPr>
              <a:t> work, go to Supreme court. This kind of self-deprecating hierarchy is part of the problem.</a:t>
            </a:r>
            <a:endParaRPr lang="en-US"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Labour</a:t>
            </a:r>
            <a:r>
              <a:rPr lang="en-US" dirty="0" smtClean="0"/>
              <a:t> Aristocracy</a:t>
            </a:r>
            <a:br>
              <a:rPr lang="en-US" dirty="0" smtClean="0"/>
            </a:br>
            <a:endParaRPr lang="en-US" dirty="0"/>
          </a:p>
        </p:txBody>
      </p:sp>
      <p:sp>
        <p:nvSpPr>
          <p:cNvPr id="3" name="Content Placeholder 2"/>
          <p:cNvSpPr>
            <a:spLocks noGrp="1"/>
          </p:cNvSpPr>
          <p:nvPr>
            <p:ph sz="quarter" idx="1"/>
          </p:nvPr>
        </p:nvSpPr>
        <p:spPr>
          <a:xfrm>
            <a:off x="304800" y="838200"/>
            <a:ext cx="8686800" cy="5791200"/>
          </a:xfrm>
        </p:spPr>
        <p:txBody>
          <a:bodyPr>
            <a:normAutofit fontScale="47500" lnSpcReduction="20000"/>
          </a:bodyPr>
          <a:lstStyle/>
          <a:p>
            <a:r>
              <a:rPr lang="en-US" sz="3500" dirty="0" smtClean="0">
                <a:latin typeface="Cambria" pitchFamily="18" charset="0"/>
              </a:rPr>
              <a:t>- Socialist policies of </a:t>
            </a:r>
            <a:r>
              <a:rPr lang="en-US" sz="3500" dirty="0" err="1" smtClean="0">
                <a:latin typeface="Cambria" pitchFamily="18" charset="0"/>
              </a:rPr>
              <a:t>Nehruvian</a:t>
            </a:r>
            <a:r>
              <a:rPr lang="en-US" sz="3500" dirty="0" smtClean="0">
                <a:latin typeface="Cambria" pitchFamily="18" charset="0"/>
              </a:rPr>
              <a:t> Congress gave rise to conservative </a:t>
            </a:r>
            <a:r>
              <a:rPr lang="en-US" sz="3500" dirty="0" err="1" smtClean="0">
                <a:latin typeface="Cambria" pitchFamily="18" charset="0"/>
              </a:rPr>
              <a:t>labour</a:t>
            </a:r>
            <a:r>
              <a:rPr lang="en-US" sz="3500" dirty="0" smtClean="0">
                <a:latin typeface="Cambria" pitchFamily="18" charset="0"/>
              </a:rPr>
              <a:t> laws which </a:t>
            </a:r>
            <a:r>
              <a:rPr lang="en-US" sz="3500" dirty="0" err="1" smtClean="0">
                <a:latin typeface="Cambria" pitchFamily="18" charset="0"/>
              </a:rPr>
              <a:t>demonise</a:t>
            </a:r>
            <a:r>
              <a:rPr lang="en-US" sz="3500" dirty="0" smtClean="0">
                <a:latin typeface="Cambria" pitchFamily="18" charset="0"/>
              </a:rPr>
              <a:t> industry owners and over-protect </a:t>
            </a:r>
            <a:r>
              <a:rPr lang="en-US" sz="3500" dirty="0" err="1" smtClean="0">
                <a:latin typeface="Cambria" pitchFamily="18" charset="0"/>
              </a:rPr>
              <a:t>labourers</a:t>
            </a:r>
            <a:r>
              <a:rPr lang="en-US" sz="3500" dirty="0" smtClean="0">
                <a:latin typeface="Cambria" pitchFamily="18" charset="0"/>
              </a:rPr>
              <a:t>.</a:t>
            </a:r>
          </a:p>
          <a:p>
            <a:r>
              <a:rPr lang="en-US" sz="3500" dirty="0" smtClean="0">
                <a:latin typeface="Cambria" pitchFamily="18" charset="0"/>
              </a:rPr>
              <a:t>- Strikes and </a:t>
            </a:r>
            <a:r>
              <a:rPr lang="en-US" sz="3500" dirty="0" err="1" smtClean="0">
                <a:latin typeface="Cambria" pitchFamily="18" charset="0"/>
              </a:rPr>
              <a:t>HartaaLs</a:t>
            </a:r>
            <a:r>
              <a:rPr lang="en-US" sz="3500" dirty="0" smtClean="0">
                <a:latin typeface="Cambria" pitchFamily="18" charset="0"/>
              </a:rPr>
              <a:t> became commonplace in the country.</a:t>
            </a:r>
          </a:p>
          <a:p>
            <a:r>
              <a:rPr lang="en-US" sz="3500" dirty="0" smtClean="0">
                <a:latin typeface="Cambria" pitchFamily="18" charset="0"/>
              </a:rPr>
              <a:t>- There was a time when having a government job was a hard requirement for many parents in their </a:t>
            </a:r>
            <a:r>
              <a:rPr lang="en-US" sz="3500" dirty="0" err="1" smtClean="0">
                <a:latin typeface="Cambria" pitchFamily="18" charset="0"/>
              </a:rPr>
              <a:t>futuregroom</a:t>
            </a:r>
            <a:r>
              <a:rPr lang="en-US" sz="3500" dirty="0" smtClean="0">
                <a:latin typeface="Cambria" pitchFamily="18" charset="0"/>
              </a:rPr>
              <a:t>.</a:t>
            </a:r>
          </a:p>
          <a:p>
            <a:r>
              <a:rPr lang="en-US" sz="3500" dirty="0" smtClean="0">
                <a:latin typeface="Cambria" pitchFamily="18" charset="0"/>
              </a:rPr>
              <a:t>- Transfer the inefficient worker, not fire him.</a:t>
            </a:r>
          </a:p>
          <a:p>
            <a:r>
              <a:rPr lang="en-US" sz="3500" dirty="0" smtClean="0">
                <a:latin typeface="Cambria" pitchFamily="18" charset="0"/>
              </a:rPr>
              <a:t>- There was this case of </a:t>
            </a:r>
            <a:r>
              <a:rPr lang="en-US" sz="3500" dirty="0" err="1" smtClean="0">
                <a:latin typeface="Cambria" pitchFamily="18" charset="0"/>
              </a:rPr>
              <a:t>Uttam</a:t>
            </a:r>
            <a:r>
              <a:rPr lang="en-US" sz="3500" dirty="0" smtClean="0">
                <a:latin typeface="Cambria" pitchFamily="18" charset="0"/>
              </a:rPr>
              <a:t> </a:t>
            </a:r>
            <a:r>
              <a:rPr lang="en-US" sz="3500" dirty="0" err="1" smtClean="0">
                <a:latin typeface="Cambria" pitchFamily="18" charset="0"/>
              </a:rPr>
              <a:t>Nakate</a:t>
            </a:r>
            <a:r>
              <a:rPr lang="en-US" sz="3500" dirty="0" smtClean="0">
                <a:latin typeface="Cambria" pitchFamily="18" charset="0"/>
              </a:rPr>
              <a:t>, who was caught napping in his office, but the company </a:t>
            </a:r>
            <a:r>
              <a:rPr lang="en-US" sz="3500" dirty="0" err="1" smtClean="0">
                <a:latin typeface="Cambria" pitchFamily="18" charset="0"/>
              </a:rPr>
              <a:t>couldnt</a:t>
            </a:r>
            <a:r>
              <a:rPr lang="en-US" sz="3500" dirty="0" smtClean="0">
                <a:latin typeface="Cambria" pitchFamily="18" charset="0"/>
              </a:rPr>
              <a:t> fire him because of tough </a:t>
            </a:r>
            <a:r>
              <a:rPr lang="en-US" sz="3500" dirty="0" err="1" smtClean="0">
                <a:latin typeface="Cambria" pitchFamily="18" charset="0"/>
              </a:rPr>
              <a:t>labour</a:t>
            </a:r>
            <a:r>
              <a:rPr lang="en-US" sz="3500" dirty="0" smtClean="0">
                <a:latin typeface="Cambria" pitchFamily="18" charset="0"/>
              </a:rPr>
              <a:t> laws. He went to court and it took 20 years for the company to the rights to fire him.</a:t>
            </a:r>
          </a:p>
          <a:p>
            <a:r>
              <a:rPr lang="en-US" sz="3500" dirty="0" smtClean="0">
                <a:latin typeface="Cambria" pitchFamily="18" charset="0"/>
              </a:rPr>
              <a:t>- "Aside from highlighting the problem of India's lethargic legal system, </a:t>
            </a:r>
            <a:r>
              <a:rPr lang="en-US" sz="3500" dirty="0" err="1" smtClean="0">
                <a:latin typeface="Cambria" pitchFamily="18" charset="0"/>
              </a:rPr>
              <a:t>Uttam's</a:t>
            </a:r>
            <a:r>
              <a:rPr lang="en-US" sz="3500" dirty="0" smtClean="0">
                <a:latin typeface="Cambria" pitchFamily="18" charset="0"/>
              </a:rPr>
              <a:t> case dramatizes how the country's labor laws actually reduce employment, by making employers afraid to hire workers in the first place. The rules protect existing unionized workers at the expense of everyone else." - </a:t>
            </a:r>
            <a:r>
              <a:rPr lang="en-US" sz="3500" dirty="0" err="1" smtClean="0">
                <a:latin typeface="Cambria" pitchFamily="18" charset="0"/>
              </a:rPr>
              <a:t>Gurcharan</a:t>
            </a:r>
            <a:r>
              <a:rPr lang="en-US" sz="3500" dirty="0" smtClean="0">
                <a:latin typeface="Cambria" pitchFamily="18" charset="0"/>
              </a:rPr>
              <a:t> Das (former CEO of P&amp;G)</a:t>
            </a:r>
          </a:p>
          <a:p>
            <a:r>
              <a:rPr lang="en-US" sz="3500" dirty="0" smtClean="0">
                <a:latin typeface="Cambria" pitchFamily="18" charset="0"/>
              </a:rPr>
              <a:t>- Too many laws: In India there are 45 </a:t>
            </a:r>
            <a:r>
              <a:rPr lang="en-US" sz="3500" dirty="0" err="1" smtClean="0">
                <a:latin typeface="Cambria" pitchFamily="18" charset="0"/>
              </a:rPr>
              <a:t>labour</a:t>
            </a:r>
            <a:r>
              <a:rPr lang="en-US" sz="3500" dirty="0" smtClean="0">
                <a:latin typeface="Cambria" pitchFamily="18" charset="0"/>
              </a:rPr>
              <a:t> laws at the national level and nearly 150 laws at the state level. Ideal recipe for delays and red tape.</a:t>
            </a:r>
          </a:p>
          <a:p>
            <a:r>
              <a:rPr lang="en-US" sz="3500" dirty="0" smtClean="0">
                <a:latin typeface="Cambria" pitchFamily="18" charset="0"/>
              </a:rPr>
              <a:t>- "In 2004, there were 482 cases of major work stoppages, resulting in 15 million human days of work loss“ - World Bank</a:t>
            </a:r>
          </a:p>
          <a:p>
            <a:r>
              <a:rPr lang="en-US" sz="3500" dirty="0" smtClean="0">
                <a:latin typeface="Cambria" pitchFamily="18" charset="0"/>
              </a:rPr>
              <a:t>- Short sighted laws. Situation 'A' is bad - so write a law to ban situation 'A'. Not looking at the big picture. - Finally all disputes end up in </a:t>
            </a:r>
            <a:r>
              <a:rPr lang="en-US" sz="3500" dirty="0" err="1" smtClean="0">
                <a:latin typeface="Cambria" pitchFamily="18" charset="0"/>
              </a:rPr>
              <a:t>labour</a:t>
            </a:r>
            <a:r>
              <a:rPr lang="en-US" sz="3500" dirty="0" smtClean="0">
                <a:latin typeface="Cambria" pitchFamily="18" charset="0"/>
              </a:rPr>
              <a:t> courts which are too slow to lead to any speedy resolution – huge handicap in today's fast paced global economy</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TotalTime>
  <Words>2369</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Corruption in Modern India: Political or Cultural phenomenon?</vt:lpstr>
      <vt:lpstr>Hard facts </vt:lpstr>
      <vt:lpstr>  Extent of corruption </vt:lpstr>
      <vt:lpstr>Political corruption </vt:lpstr>
      <vt:lpstr>Factors that led to rise of political corruption in India </vt:lpstr>
      <vt:lpstr>Corruption in First Governmnet’s regime </vt:lpstr>
      <vt:lpstr>License Raj</vt:lpstr>
      <vt:lpstr>Who will check the judiciary?</vt:lpstr>
      <vt:lpstr>Labour Aristocracy </vt:lpstr>
      <vt:lpstr>Mafia Raj </vt:lpstr>
      <vt:lpstr>Black money </vt:lpstr>
      <vt:lpstr>Ugly bureaucracy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Corruption in Modern India: Political or Cultural phenomenon?</dc:title>
  <dc:creator>LAW</dc:creator>
  <cp:lastModifiedBy>Office</cp:lastModifiedBy>
  <cp:revision>9</cp:revision>
  <dcterms:created xsi:type="dcterms:W3CDTF">2006-08-16T00:00:00Z</dcterms:created>
  <dcterms:modified xsi:type="dcterms:W3CDTF">2016-05-03T04:53:35Z</dcterms:modified>
</cp:coreProperties>
</file>