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99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D8BD707-D9CF-40AE-B4C6-C98DA3205C09}" type="datetimeFigureOut">
              <a:rPr lang="en-US" smtClean="0"/>
              <a:pPr/>
              <a:t>3/17/2021</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D8BD707-D9CF-40AE-B4C6-C98DA3205C09}" type="datetimeFigureOut">
              <a:rPr lang="en-US" smtClean="0"/>
              <a:pPr/>
              <a:t>3/17/2021</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990599"/>
          </a:xfrm>
        </p:spPr>
        <p:txBody>
          <a:bodyPr>
            <a:normAutofit fontScale="90000"/>
          </a:bodyPr>
          <a:lstStyle/>
          <a:p>
            <a:r>
              <a:rPr lang="en-US" b="1" dirty="0" smtClean="0"/>
              <a:t>BAIL UNDER THE CODE OF CRIMINAL PROCEDURE</a:t>
            </a:r>
            <a:endParaRPr lang="en-US" dirty="0"/>
          </a:p>
        </p:txBody>
      </p:sp>
      <p:sp>
        <p:nvSpPr>
          <p:cNvPr id="3" name="Subtitle 2"/>
          <p:cNvSpPr>
            <a:spLocks noGrp="1"/>
          </p:cNvSpPr>
          <p:nvPr>
            <p:ph type="subTitle" idx="1"/>
          </p:nvPr>
        </p:nvSpPr>
        <p:spPr>
          <a:xfrm>
            <a:off x="762000" y="1295400"/>
            <a:ext cx="7696200" cy="4343400"/>
          </a:xfrm>
        </p:spPr>
        <p:txBody>
          <a:bodyPr>
            <a:normAutofit fontScale="47500" lnSpcReduction="20000"/>
          </a:bodyPr>
          <a:lstStyle/>
          <a:p>
            <a:endParaRPr lang="en-US" b="1" dirty="0" smtClean="0">
              <a:solidFill>
                <a:schemeClr val="tx1"/>
              </a:solidFill>
              <a:latin typeface="Times New Roman" pitchFamily="18" charset="0"/>
              <a:cs typeface="Times New Roman" pitchFamily="18" charset="0"/>
            </a:endParaRPr>
          </a:p>
          <a:p>
            <a:r>
              <a:rPr lang="en-US" b="1" dirty="0" smtClean="0">
                <a:solidFill>
                  <a:schemeClr val="tx1"/>
                </a:solidFill>
                <a:latin typeface="Times New Roman" pitchFamily="18" charset="0"/>
                <a:cs typeface="Times New Roman" pitchFamily="18" charset="0"/>
              </a:rPr>
              <a:t>INTRODUCTION</a:t>
            </a:r>
            <a:endParaRPr lang="en-US" dirty="0" smtClean="0">
              <a:solidFill>
                <a:schemeClr val="tx1"/>
              </a:solidFill>
              <a:latin typeface="Times New Roman" pitchFamily="18" charset="0"/>
              <a:cs typeface="Times New Roman" pitchFamily="18" charset="0"/>
            </a:endParaRPr>
          </a:p>
          <a:p>
            <a:pPr algn="just"/>
            <a:r>
              <a:rPr lang="en-US" sz="3800" dirty="0" smtClean="0">
                <a:solidFill>
                  <a:schemeClr val="tx1"/>
                </a:solidFill>
                <a:latin typeface="Times New Roman" pitchFamily="18" charset="0"/>
                <a:cs typeface="Times New Roman" pitchFamily="18" charset="0"/>
              </a:rPr>
              <a:t>The concept of bail emerges from the conflict between the ‘police power’ and to restrict the liberty of a man who is alleged to have committed a crime and the presumption of innocence in his </a:t>
            </a:r>
            <a:r>
              <a:rPr lang="en-US" sz="3800" dirty="0" err="1" smtClean="0">
                <a:solidFill>
                  <a:schemeClr val="tx1"/>
                </a:solidFill>
                <a:latin typeface="Times New Roman" pitchFamily="18" charset="0"/>
                <a:cs typeface="Times New Roman" pitchFamily="18" charset="0"/>
              </a:rPr>
              <a:t>favour</a:t>
            </a:r>
            <a:r>
              <a:rPr lang="en-US" sz="3800" dirty="0" smtClean="0">
                <a:solidFill>
                  <a:schemeClr val="tx1"/>
                </a:solidFill>
                <a:latin typeface="Times New Roman" pitchFamily="18" charset="0"/>
                <a:cs typeface="Times New Roman" pitchFamily="18" charset="0"/>
              </a:rPr>
              <a:t>. ‘Bail’ is derived from the old French verb ‘</a:t>
            </a:r>
            <a:r>
              <a:rPr lang="en-US" sz="3800" dirty="0" err="1" smtClean="0">
                <a:solidFill>
                  <a:schemeClr val="tx1"/>
                </a:solidFill>
                <a:latin typeface="Times New Roman" pitchFamily="18" charset="0"/>
                <a:cs typeface="Times New Roman" pitchFamily="18" charset="0"/>
              </a:rPr>
              <a:t>baillier</a:t>
            </a:r>
            <a:r>
              <a:rPr lang="en-US" sz="3800" dirty="0" smtClean="0">
                <a:solidFill>
                  <a:schemeClr val="tx1"/>
                </a:solidFill>
                <a:latin typeface="Times New Roman" pitchFamily="18" charset="0"/>
                <a:cs typeface="Times New Roman" pitchFamily="18" charset="0"/>
              </a:rPr>
              <a:t>’ meaning to ‘give or deliver’. Bail in English Common law is the freeing or setting at liberty a person arrested or imprisoned on security or on surety being taken for his appearance on certain day and place named. In other words, bail is the delivery of arrested person to his sureties upon their giving security for his appearance at a designated place and time, to the jurisdiction and judgment of the court. The surety is termed ‘bail’ because the person arrested or imprisoned is placed in the custody of those (surety) who find themselves or become bailer for his due appearance when required. Surety must be those persons who have authority to bail the arrested person to appear before the court on a certain date. It is upon the bonds of those sureties that the person arrested or imprisoned is bailed, i.e., set at liberty until the day appointed for his appearance. The effect of granting bail is not to set the prisoner free from jail or custody, but to release him from the custody of law and to entrust him to the custody of his sureties who are bound to produce him to appear in the court at a specified time and place. </a:t>
            </a:r>
          </a:p>
          <a:p>
            <a:endParaRPr lang="en-US" sz="38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Bail in Non-</a:t>
            </a:r>
            <a:r>
              <a:rPr lang="en-US" b="1" dirty="0" err="1" smtClean="0"/>
              <a:t>bailable</a:t>
            </a:r>
            <a:r>
              <a:rPr lang="en-US" b="1" dirty="0" smtClean="0"/>
              <a:t> Offence (Section 497)</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Section </a:t>
            </a:r>
            <a:r>
              <a:rPr lang="en-US" dirty="0" smtClean="0"/>
              <a:t>497 of the </a:t>
            </a:r>
            <a:r>
              <a:rPr lang="en-US" dirty="0" err="1" smtClean="0"/>
              <a:t>CrPC</a:t>
            </a:r>
            <a:r>
              <a:rPr lang="en-US" dirty="0" smtClean="0"/>
              <a:t> states about power to direct admission to bail or reduction of bail. The amount of every bond executed under this Chapter shall be excessive; and the High Court Division or Court of Sessions may, in any case, whether there be admitted to bail, or that the bail required by a police officer or magistrate be </a:t>
            </a:r>
            <a:r>
              <a:rPr lang="en-US" dirty="0" err="1" smtClean="0"/>
              <a:t>reduced.According</a:t>
            </a:r>
            <a:r>
              <a:rPr lang="en-US" dirty="0" smtClean="0"/>
              <a:t> to the section 497 of the </a:t>
            </a:r>
            <a:r>
              <a:rPr lang="en-US" dirty="0" err="1" smtClean="0"/>
              <a:t>CrPC</a:t>
            </a:r>
            <a:r>
              <a:rPr lang="en-US" dirty="0" smtClean="0"/>
              <a:t>,</a:t>
            </a:r>
          </a:p>
          <a:p>
            <a:r>
              <a:rPr lang="en-US" dirty="0" smtClean="0"/>
              <a:t> </a:t>
            </a:r>
            <a:r>
              <a:rPr lang="en-US" dirty="0" smtClean="0"/>
              <a:t>(1) when any person accused of the any non-</a:t>
            </a:r>
            <a:r>
              <a:rPr lang="en-US" dirty="0" err="1" smtClean="0"/>
              <a:t>bailable</a:t>
            </a:r>
            <a:r>
              <a:rPr lang="en-US" dirty="0" smtClean="0"/>
              <a:t> offence is arrested or detained without warrant by an officer-in-charge of a police-station. Or appears or is brought before a Court, he may be released on bail, but he shall not be so released if there appear reasonable grounds for believing that he has been guilty of an offence punishable with death or transportation for </a:t>
            </a:r>
            <a:r>
              <a:rPr lang="en-US" dirty="0" err="1" smtClean="0"/>
              <a:t>life.Provided</a:t>
            </a:r>
            <a:r>
              <a:rPr lang="en-US" dirty="0" smtClean="0"/>
              <a:t> </a:t>
            </a:r>
            <a:r>
              <a:rPr lang="en-US" dirty="0" smtClean="0"/>
              <a:t>that the Court may direct that any person under the age of sixteen years or any women or any sick or infirm person accused of such an offence be released on bail.</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25000" lnSpcReduction="20000"/>
          </a:bodyPr>
          <a:lstStyle/>
          <a:p>
            <a:r>
              <a:rPr lang="en-US" sz="6400" dirty="0" smtClean="0"/>
              <a:t>(2)If it appears to such officer or Court at any stage of the investigation, inquiry or trail, as the case may be, that there are not reasonable grounds for believing that the accused has committed a [non-</a:t>
            </a:r>
            <a:r>
              <a:rPr lang="en-US" sz="6400" dirty="0" err="1" smtClean="0"/>
              <a:t>bailable</a:t>
            </a:r>
            <a:r>
              <a:rPr lang="en-US" sz="6400" dirty="0" smtClean="0"/>
              <a:t> offence], but that there are sufficient grounds for further inquiry into his guilt the accused shall pending such inquiry, be released on bail, or, at the discretion of such officer or Court, on the execution by him of a bond without sureties for his appearance as hereinafter provided.</a:t>
            </a:r>
          </a:p>
          <a:p>
            <a:r>
              <a:rPr lang="en-US" sz="6400" dirty="0" smtClean="0"/>
              <a:t>(3) An officer or a court releasing any person on bail under sub-section (1) or sub-section (2) shall record in writing his or its reasons for so doing</a:t>
            </a:r>
            <a:r>
              <a:rPr lang="en-US" sz="6400" dirty="0" smtClean="0"/>
              <a:t>.</a:t>
            </a:r>
          </a:p>
          <a:p>
            <a:r>
              <a:rPr lang="en-US" sz="6400" dirty="0" smtClean="0"/>
              <a:t> </a:t>
            </a:r>
            <a:r>
              <a:rPr lang="en-US" sz="6400" dirty="0" smtClean="0"/>
              <a:t>(4) if at any time after the conclusion of the trial of a person accused of a non-</a:t>
            </a:r>
            <a:r>
              <a:rPr lang="en-US" sz="6400" dirty="0" err="1" smtClean="0"/>
              <a:t>bailable</a:t>
            </a:r>
            <a:r>
              <a:rPr lang="en-US" sz="6400" dirty="0" smtClean="0"/>
              <a:t> offence and before judgment is delivered, the Court is of opinion that there are reasonable grounds for believing that the accused, if he is in custody on the execution by him of a bond without sureties for his appearance to hear judgment delivered.</a:t>
            </a:r>
          </a:p>
          <a:p>
            <a:r>
              <a:rPr lang="en-US" sz="6400" dirty="0" smtClean="0"/>
              <a:t>(5) the High Court Division or Court of Session and in the case of a person released b itself, any other Court may person who has been released under this section to be arrested may commit him to custody “Save in accordance with law” as mentioned in Article 32 not only refers to criminal law but also civil law which provides for arrest and detention, namely, for recovery of decrial dues and public dues.</a:t>
            </a:r>
          </a:p>
          <a:p>
            <a:r>
              <a:rPr lang="en-US" sz="6400" dirty="0" smtClean="0"/>
              <a:t>Section 497 of the Code of Criminal Procedure is a procedural law and the accused having alleged to have committed a substantive offence of murder his liberty is curtailed.</a:t>
            </a:r>
          </a:p>
          <a:p>
            <a:endParaRPr lang="en-US" dirty="0" smtClean="0"/>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Anticipatory Bail (Section 498)</a:t>
            </a:r>
            <a:endParaRPr lang="en-US" dirty="0"/>
          </a:p>
        </p:txBody>
      </p:sp>
      <p:sp>
        <p:nvSpPr>
          <p:cNvPr id="3" name="Content Placeholder 2"/>
          <p:cNvSpPr>
            <a:spLocks noGrp="1"/>
          </p:cNvSpPr>
          <p:nvPr>
            <p:ph idx="1"/>
          </p:nvPr>
        </p:nvSpPr>
        <p:spPr/>
        <p:txBody>
          <a:bodyPr>
            <a:normAutofit fontScale="92500"/>
          </a:bodyPr>
          <a:lstStyle/>
          <a:p>
            <a:pPr algn="just">
              <a:buNone/>
            </a:pPr>
            <a:r>
              <a:rPr lang="en-US" dirty="0" smtClean="0"/>
              <a:t>   The </a:t>
            </a:r>
            <a:r>
              <a:rPr lang="en-US" dirty="0" smtClean="0"/>
              <a:t>grant of bail is the discretion of the court and the Court could consider the exercise of discretion if it is satisfied in the facts and circumstances of the case that the trial cannot be concluded within the specified </a:t>
            </a:r>
            <a:r>
              <a:rPr lang="en-US" dirty="0" err="1" smtClean="0"/>
              <a:t>time.The</a:t>
            </a:r>
            <a:r>
              <a:rPr lang="en-US" dirty="0" smtClean="0"/>
              <a:t> </a:t>
            </a:r>
            <a:r>
              <a:rPr lang="en-US" dirty="0" smtClean="0"/>
              <a:t>apprehension that there is possibility on the part of the petitioner to interfere with the process of investigation and of tampering with the evidence has got no basis at all. The attending circumstances shown the petitioner deserve </a:t>
            </a:r>
            <a:r>
              <a:rPr lang="en-US" dirty="0" smtClean="0"/>
              <a:t>bail</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Bail Bond and Surety (Section 499</a:t>
            </a:r>
            <a:r>
              <a:rPr lang="en-US" dirty="0" smtClean="0"/>
              <a:t>)</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Section </a:t>
            </a:r>
            <a:r>
              <a:rPr lang="en-US" dirty="0" smtClean="0"/>
              <a:t>499 of the </a:t>
            </a:r>
            <a:r>
              <a:rPr lang="en-US" i="1" dirty="0" smtClean="0"/>
              <a:t>Code of Criminal Procedure,</a:t>
            </a:r>
            <a:r>
              <a:rPr lang="en-US" dirty="0" smtClean="0"/>
              <a:t> </a:t>
            </a:r>
            <a:r>
              <a:rPr lang="en-US" i="1" dirty="0" smtClean="0"/>
              <a:t>1898</a:t>
            </a:r>
            <a:r>
              <a:rPr lang="en-US" dirty="0" smtClean="0"/>
              <a:t> provides that provision bonds of accused and sureties which is following under,</a:t>
            </a:r>
          </a:p>
          <a:p>
            <a:pPr>
              <a:buNone/>
            </a:pPr>
            <a:r>
              <a:rPr lang="en-US" dirty="0" smtClean="0"/>
              <a:t>(1) Before any person is released on bail or released on his own bond, a bond for such sum of money as the police-officer or Court, as the case may be, thinks sufficient shall be executed by such person, and, when he is released on bail, by one or more sufficient sureties conditioned that such person bail, by one or more sufficient sureties conditioned that such person shall attend at the time and place mentioned in the bond, and shall continue so to attend until otherwise directed by the police officer or Court, as the case may be</a:t>
            </a:r>
            <a:r>
              <a:rPr lang="en-US" dirty="0" smtClean="0"/>
              <a:t>.</a:t>
            </a:r>
          </a:p>
          <a:p>
            <a:pPr>
              <a:buNone/>
            </a:pPr>
            <a:r>
              <a:rPr lang="en-US" dirty="0" smtClean="0"/>
              <a:t>(2) If the case so requires, the bond shall also bind the person released on bail to appear when called upon at the [High Court Division], Court of Sessions or other to answer the charge.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Discharge from Custody (Section 500)</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According </a:t>
            </a:r>
            <a:r>
              <a:rPr lang="en-US" dirty="0" smtClean="0"/>
              <a:t>to the Section 500 of the </a:t>
            </a:r>
            <a:r>
              <a:rPr lang="en-US" i="1" dirty="0" smtClean="0"/>
              <a:t>Code of Criminal Procedure, 1898</a:t>
            </a:r>
            <a:r>
              <a:rPr lang="en-US" dirty="0" smtClean="0"/>
              <a:t>,</a:t>
            </a:r>
          </a:p>
          <a:p>
            <a:r>
              <a:rPr lang="en-US" dirty="0" smtClean="0"/>
              <a:t>(1) As soon as the bond has been executed, the person for whose appearance if has been executed shall be released; and when he is in jail, the Court admitting him to bail shall issue an order of release to the officer in charge of the jail, and such officer on receipt of the order shall release him,</a:t>
            </a:r>
          </a:p>
          <a:p>
            <a:r>
              <a:rPr lang="en-US" dirty="0" smtClean="0"/>
              <a:t>(2) Nothing in this section, section 496 or section 497 shall be deemed to require the release of any person liable to be detaining, for some matter other than that in respect of which the bond was executed.</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Discharge of sureties (Section 502)</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In </a:t>
            </a:r>
            <a:r>
              <a:rPr lang="en-US" dirty="0" smtClean="0"/>
              <a:t>the code of criminal procedure Section 502 states,</a:t>
            </a:r>
          </a:p>
          <a:p>
            <a:r>
              <a:rPr lang="en-US" dirty="0" smtClean="0"/>
              <a:t>(1) all or any sureties for the attendance and appearance a person released on bail may at any time apply to a Magistrate to discharge the bond, either wholly or far as relates to the applicants,</a:t>
            </a:r>
          </a:p>
          <a:p>
            <a:r>
              <a:rPr lang="en-US" dirty="0" smtClean="0"/>
              <a:t>(2) on such application being made, the Magistrate shall issue his warrant of arrest directing that the person so released be brought before him,</a:t>
            </a:r>
          </a:p>
          <a:p>
            <a:r>
              <a:rPr lang="en-US" dirty="0" smtClean="0"/>
              <a:t>(3) on the appearance of such person pursuant to the warrant or on his voluntary surrender, the Magistrate shall direct the bond to be discharged either wholly or so far as relates to the applicants, and shall call upon such person to fond other sufficient sureties, and, if he fails to do so, may commit him to custody.</a:t>
            </a:r>
          </a:p>
          <a:p>
            <a:pPr>
              <a:buNone/>
            </a:pP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Meaning of Bail</a:t>
            </a:r>
            <a:endParaRPr lang="en-US" dirty="0"/>
          </a:p>
        </p:txBody>
      </p:sp>
      <p:sp>
        <p:nvSpPr>
          <p:cNvPr id="3" name="Content Placeholder 2"/>
          <p:cNvSpPr>
            <a:spLocks noGrp="1"/>
          </p:cNvSpPr>
          <p:nvPr>
            <p:ph idx="1"/>
          </p:nvPr>
        </p:nvSpPr>
        <p:spPr/>
        <p:txBody>
          <a:bodyPr>
            <a:normAutofit fontScale="62500" lnSpcReduction="20000"/>
          </a:bodyPr>
          <a:lstStyle/>
          <a:p>
            <a:r>
              <a:rPr lang="en-US" sz="2900" dirty="0" smtClean="0"/>
              <a:t>Bail is a security given for the due appearance of a person arrested or imprisoned to obtain his or her temporary release from legal custody or imprisonment</a:t>
            </a:r>
            <a:r>
              <a:rPr lang="en-US" sz="2900" dirty="0" smtClean="0"/>
              <a:t>.</a:t>
            </a:r>
            <a:r>
              <a:rPr lang="en-US" sz="2900" dirty="0" smtClean="0"/>
              <a:t> To set at liberty a person arrested or imprisoned on security being taken for his or her appearance on a day and a place certain, which security is called bail, because the party arrested or imprisonment is delivered into the hands of those who bind themselves or become bail for his or her due appearance when required in order that he or she may be safely protected from prison, to which they have, if they fear his or her escape etc, the legal power to deliver him or </a:t>
            </a:r>
            <a:r>
              <a:rPr lang="en-US" sz="2900" dirty="0" smtClean="0"/>
              <a:t>her</a:t>
            </a:r>
            <a:r>
              <a:rPr lang="en-US" sz="2300" dirty="0" smtClean="0"/>
              <a:t>.</a:t>
            </a:r>
          </a:p>
          <a:p>
            <a:r>
              <a:rPr lang="en-US" sz="2900" dirty="0" smtClean="0"/>
              <a:t>Hence</a:t>
            </a:r>
            <a:r>
              <a:rPr lang="en-US" sz="2900" dirty="0" smtClean="0"/>
              <a:t>, the tradition and logical conception of bail in forensic phraseology means release of a person from custody or prison and deliver into the hands of sureties who undertake to produce him or her in court upon an appointed </a:t>
            </a:r>
            <a:r>
              <a:rPr lang="en-US" sz="2900" dirty="0" err="1" smtClean="0"/>
              <a:t>da</a:t>
            </a:r>
            <a:r>
              <a:rPr lang="en-US" sz="2900" dirty="0" smtClean="0"/>
              <a:t>. </a:t>
            </a:r>
            <a:r>
              <a:rPr lang="en-US" sz="2900" dirty="0" smtClean="0"/>
              <a:t>In criminal law, ‘bail’ means to set free, liberate or deliver the accused from arrest or out of custody, to the keeping of other persons, on their undertaking to be responsible for his or her appearance at a certain day and place to answer to the charge against him or her. These persons are called his or her sureties.</a:t>
            </a:r>
            <a:endParaRPr lang="en-US" sz="29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 and Purposes of Bail</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object of keeping an accused person in detention prior to, or during the trial is not punishment but</a:t>
            </a:r>
          </a:p>
          <a:p>
            <a:r>
              <a:rPr lang="en-US" dirty="0" smtClean="0"/>
              <a:t>(</a:t>
            </a:r>
            <a:r>
              <a:rPr lang="en-US" dirty="0" err="1" smtClean="0"/>
              <a:t>i</a:t>
            </a:r>
            <a:r>
              <a:rPr lang="en-US" dirty="0" smtClean="0"/>
              <a:t>) To prevent repetition of offence with which he is charged; and</a:t>
            </a:r>
          </a:p>
          <a:p>
            <a:r>
              <a:rPr lang="en-US" dirty="0" smtClean="0"/>
              <a:t>(ii) To secure his attendance at the trial.</a:t>
            </a:r>
          </a:p>
          <a:p>
            <a:pPr>
              <a:buNone/>
            </a:pPr>
            <a:r>
              <a:rPr lang="en-US" dirty="0" smtClean="0"/>
              <a:t>        However</a:t>
            </a:r>
            <a:r>
              <a:rPr lang="en-US" dirty="0" smtClean="0"/>
              <a:t>, every criminal proceeding is based on a </a:t>
            </a:r>
            <a:r>
              <a:rPr lang="en-US" i="1" dirty="0" smtClean="0"/>
              <a:t>prima facie</a:t>
            </a:r>
            <a:r>
              <a:rPr lang="en-US" dirty="0" smtClean="0"/>
              <a:t> assumption of guilt and again there is a presumption of innocence in </a:t>
            </a:r>
            <a:r>
              <a:rPr lang="en-US" dirty="0" err="1" smtClean="0"/>
              <a:t>favour</a:t>
            </a:r>
            <a:r>
              <a:rPr lang="en-US" dirty="0" smtClean="0"/>
              <a:t> of the accused of the accused. Bail serves the purpose of presumption of innocence. And at the same time, the conditions of bail like appearance in the court on fixed date and time serves the purpose of </a:t>
            </a:r>
            <a:r>
              <a:rPr lang="en-US" i="1" dirty="0" smtClean="0"/>
              <a:t>prima facie</a:t>
            </a:r>
            <a:r>
              <a:rPr lang="en-US" dirty="0" smtClean="0"/>
              <a:t> assumption of guilt against the accused. There are varieties of purposes behind granting a bail. This may be, for example, for appearance before a court, for presenting appeal; pending reference or revision; or for the purpose of giving evidence etc.</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Categories of bail</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Provisions as regards bail can be broadly classed into two </a:t>
            </a:r>
            <a:r>
              <a:rPr lang="en-US" dirty="0" err="1" smtClean="0"/>
              <a:t>categori</a:t>
            </a:r>
            <a:endParaRPr lang="en-US" dirty="0" smtClean="0"/>
          </a:p>
          <a:p>
            <a:r>
              <a:rPr lang="en-US" dirty="0" smtClean="0"/>
              <a:t>(1) </a:t>
            </a:r>
            <a:r>
              <a:rPr lang="en-US" dirty="0" err="1" smtClean="0"/>
              <a:t>Bailable</a:t>
            </a:r>
            <a:r>
              <a:rPr lang="en-US" dirty="0" smtClean="0"/>
              <a:t> cases, and</a:t>
            </a:r>
          </a:p>
          <a:p>
            <a:r>
              <a:rPr lang="en-US" dirty="0" smtClean="0"/>
              <a:t>(2) Non- </a:t>
            </a:r>
            <a:r>
              <a:rPr lang="en-US" dirty="0" err="1" smtClean="0"/>
              <a:t>bailable</a:t>
            </a:r>
            <a:r>
              <a:rPr lang="en-US" dirty="0" smtClean="0"/>
              <a:t> cases.</a:t>
            </a:r>
          </a:p>
          <a:p>
            <a:pPr>
              <a:buNone/>
            </a:pPr>
            <a:r>
              <a:rPr lang="en-US" dirty="0" smtClean="0"/>
              <a:t>         In </a:t>
            </a:r>
            <a:r>
              <a:rPr lang="en-US" dirty="0" smtClean="0"/>
              <a:t>the former class, the grant of bail is a matter of course. It may be given either by the police-officer in charge of a police-station having the accused in his custody or by the Court. The release may be ordered on the accused executing a bond and even without sureties. In non-</a:t>
            </a:r>
            <a:r>
              <a:rPr lang="en-US" dirty="0" err="1" smtClean="0"/>
              <a:t>bailable</a:t>
            </a:r>
            <a:r>
              <a:rPr lang="en-US" dirty="0" smtClean="0"/>
              <a:t> case, the accused may be released on bail: but no bail can be granted where the accused appears on reasonable grounds to be guilty of an offence punishable either with death or with imprisonment for life. But the rule does not apply to (</a:t>
            </a:r>
            <a:r>
              <a:rPr lang="en-US" dirty="0" err="1" smtClean="0"/>
              <a:t>i</a:t>
            </a:r>
            <a:r>
              <a:rPr lang="en-US" dirty="0" smtClean="0"/>
              <a:t>) a person under sixteen years of age, (ii) a woman, or (iii) a sick or infirm person. As soon as reasonable grounds for the guilt cease to appear, the accused is entitled to be released on bail or on his own recognizance; he can be also released, for similar reasons, between the close of the case and delivery of the judgment. When a person is released on bail, the order with reasons therefore should be in writing. A person released on bail may be taken into custody by order if the Court. In the same way the High Court or the Court of Session may admit a person to bail or reduce the amount of the bail. As soon as the bail bond is executed, the accused is entitled to be released from custody. When the amount of bail taken td found to be insufficient, the Court may demand additional bail. A surety who is once accepted is at liberty to apply to the Court for his discharge; and the accused is then called upon to find fresh sureties. In case of non-bail able offence bail may be given by the following name and circumstances:</a:t>
            </a:r>
          </a:p>
          <a:p>
            <a:r>
              <a:rPr lang="en-US" dirty="0" smtClean="0"/>
              <a:t>Anticipatory Bail (before arrest)</a:t>
            </a:r>
          </a:p>
          <a:p>
            <a:r>
              <a:rPr lang="en-US" dirty="0" smtClean="0"/>
              <a:t>Interim or Ad-interim Bail</a:t>
            </a:r>
          </a:p>
          <a:p>
            <a:r>
              <a:rPr lang="en-US" dirty="0" smtClean="0"/>
              <a:t>Bail after conviction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i</a:t>
            </a:r>
            <a:r>
              <a:rPr lang="en-US" b="1" dirty="0" smtClean="0"/>
              <a:t>. Anticipatory Bail (before arrest)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When a person is granted bail in apprehension of arrest, this is called anticipatory bail. This is an extra-ordinary measure and an exception to the general rule of bail. When any person has reason to believe that he may be arrested on an accusation of having committed a non-bail able offence, he may apply to the High Court Division or the Court of Session for a direction and the court may, if it thinks fit, direct that in the event of such arrest, he shall be released on bail. There is no section or provision which specifically authorizes the court to grant an anticipatory bail. However, application is made under sec. 498 of the </a:t>
            </a:r>
            <a:r>
              <a:rPr lang="en-US" dirty="0" err="1" smtClean="0"/>
              <a:t>CrPC</a:t>
            </a:r>
            <a:r>
              <a:rPr lang="en-US" dirty="0" smtClean="0"/>
              <a:t> for an anticipatory bail. This is because of the wording in the section, “in any case”. Thus the power given in this section is very wide and can be exercised by both the High Court Division and the Court of Session in any case without any limitation.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ii. Interim or Ad-interim Bail</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There </a:t>
            </a:r>
            <a:r>
              <a:rPr lang="en-US" dirty="0" smtClean="0"/>
              <a:t>is no express legal provision of ad-interim or interim bail. However, this kind of bail may be granted at any stage of a case by way of court’s inherent power. If the case is pending in the Magistrate Court, application for such a bail will have to be filed in the Sessions Court under section 497 of </a:t>
            </a:r>
            <a:r>
              <a:rPr lang="en-US" dirty="0" err="1" smtClean="0"/>
              <a:t>CrPC</a:t>
            </a:r>
            <a:r>
              <a:rPr lang="en-US" dirty="0" smtClean="0"/>
              <a:t> and if the case is in the Sessions Court, application will go to the High Court Division against the order of the Sessions Court.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iii. Bail after conviction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The </a:t>
            </a:r>
            <a:r>
              <a:rPr lang="en-US" dirty="0" smtClean="0"/>
              <a:t>Section 496 and 497 have no application where a person has been tried and convicted even though the conviction is for bail able offence. Section 496 and 497 are in terms confined to accused person and a person after conviction cases to be an accused. Sections 426 and 435 of </a:t>
            </a:r>
            <a:r>
              <a:rPr lang="en-US" dirty="0" err="1" smtClean="0"/>
              <a:t>CrPC</a:t>
            </a:r>
            <a:r>
              <a:rPr lang="en-US" dirty="0" smtClean="0"/>
              <a:t> would be relevant for bail after conviction. Bail after conviction may be of two types:</a:t>
            </a:r>
          </a:p>
          <a:p>
            <a:r>
              <a:rPr lang="en-US" dirty="0" smtClean="0"/>
              <a:t>Bail pending appeal under section 426 and 498 ; and</a:t>
            </a:r>
          </a:p>
          <a:p>
            <a:r>
              <a:rPr lang="en-US" dirty="0" smtClean="0"/>
              <a:t>Bail pending revision under section 435</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dirty="0" smtClean="0"/>
              <a:t>The discretionary power of the Court to admit to bail is not arbitrary, but is judicial, and is governed by established principles. The High Court of Bangladesh directed that when a particular person surrenders and makes an application for bail, it should be considered the same day. However, if it has to be adjourned, the applicant should be directed to appear on the date fixed with a further direction to the police not to arrest him till disposal of his bail application. But it does not mean that the bail application should be allowed invariably. It may also be dismissed. Short term release or keeping good conduct during that period shall not be the sole ground for enlarging a person on bail finally</a:t>
            </a:r>
            <a:r>
              <a:rPr lang="en-US" dirty="0" smtClean="0"/>
              <a:t>.</a:t>
            </a:r>
          </a:p>
          <a:p>
            <a:r>
              <a:rPr lang="en-US" dirty="0" smtClean="0"/>
              <a:t>It should be decided on merits alone. The object of the detention of the accused being to secure his appearance to abide the sentence of law, the principal inquiry, Courts have considered the seriousness of the charge, the nature of the evidence, the severity of the punishment prescribed for the offence and, in some instances, the character, means and standing of the </a:t>
            </a:r>
            <a:r>
              <a:rPr lang="en-US" dirty="0" smtClean="0"/>
              <a:t>accused.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Bail in </a:t>
            </a:r>
            <a:r>
              <a:rPr lang="en-US" b="1" dirty="0" err="1" smtClean="0"/>
              <a:t>bailable</a:t>
            </a:r>
            <a:r>
              <a:rPr lang="en-US" b="1" dirty="0" smtClean="0"/>
              <a:t> offence (Section 496)</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Section </a:t>
            </a:r>
            <a:r>
              <a:rPr lang="en-US" dirty="0" smtClean="0"/>
              <a:t>496 of the</a:t>
            </a:r>
            <a:r>
              <a:rPr lang="en-US" i="1" dirty="0" smtClean="0"/>
              <a:t> Code of Criminal Procedure, 1898</a:t>
            </a:r>
            <a:r>
              <a:rPr lang="en-US" dirty="0" smtClean="0"/>
              <a:t> describes when bail is to be taken. The section state as, “when any person other than a person accused of a non-</a:t>
            </a:r>
            <a:r>
              <a:rPr lang="en-US" dirty="0" err="1" smtClean="0"/>
              <a:t>bailable</a:t>
            </a:r>
            <a:r>
              <a:rPr lang="en-US" dirty="0" smtClean="0"/>
              <a:t> offence is arrested or detained without warrant by an officer-in-charge of a police station, or appears or is brought before a Court, and is prepared at any time while in the custody of such officer or at any stage of the proceedings before such Court to give bail, such person shall be released on bail; provided that such officer or Court, if he or it thinks fit, may, instead of taking bail from such person, discharge him on his executing bond without securities for his appearance as hereinafter provided: Provided further that nothing in this section shall be deemed to affect the provisions of section 107, sub section (4) or section 117, sub-section (3).</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31</TotalTime>
  <Words>2295</Words>
  <Application>Microsoft Office PowerPoint</Application>
  <PresentationFormat>On-screen Show (4:3)</PresentationFormat>
  <Paragraphs>56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Metro</vt:lpstr>
      <vt:lpstr>BAIL UNDER THE CODE OF CRIMINAL PROCEDURE</vt:lpstr>
      <vt:lpstr> Meaning of Bail</vt:lpstr>
      <vt:lpstr>Object and Purposes of Bail</vt:lpstr>
      <vt:lpstr>Categories of bail</vt:lpstr>
      <vt:lpstr>i. Anticipatory Bail (before arrest)</vt:lpstr>
      <vt:lpstr>ii. Interim or Ad-interim Bail </vt:lpstr>
      <vt:lpstr>iii. Bail after conviction </vt:lpstr>
      <vt:lpstr>Slide 8</vt:lpstr>
      <vt:lpstr>Bail in bailable offence (Section 496) </vt:lpstr>
      <vt:lpstr>Bail in Non-bailable Offence (Section 497) </vt:lpstr>
      <vt:lpstr>Slide 11</vt:lpstr>
      <vt:lpstr>Anticipatory Bail (Section 498)</vt:lpstr>
      <vt:lpstr>Bail Bond and Surety (Section 499) </vt:lpstr>
      <vt:lpstr>Discharge from Custody (Section 500) </vt:lpstr>
      <vt:lpstr>Discharge of sureties (Section 502)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BAIL UNDER CRPC </dc:title>
  <dc:creator>Dell</dc:creator>
  <cp:lastModifiedBy>Dell</cp:lastModifiedBy>
  <cp:revision>19</cp:revision>
  <dcterms:created xsi:type="dcterms:W3CDTF">2006-08-16T00:00:00Z</dcterms:created>
  <dcterms:modified xsi:type="dcterms:W3CDTF">2021-03-17T04:57:44Z</dcterms:modified>
</cp:coreProperties>
</file>