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58" r:id="rId4"/>
    <p:sldId id="259" r:id="rId5"/>
    <p:sldId id="260" r:id="rId6"/>
    <p:sldId id="261" r:id="rId7"/>
    <p:sldId id="269" r:id="rId8"/>
    <p:sldId id="264" r:id="rId9"/>
    <p:sldId id="265" r:id="rId10"/>
    <p:sldId id="270"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Legal Measures Relating </a:t>
            </a:r>
            <a:r>
              <a:rPr lang="en-US" sz="3100" dirty="0" smtClean="0">
                <a:latin typeface="Times New Roman" pitchFamily="18" charset="0"/>
                <a:cs typeface="Times New Roman" pitchFamily="18" charset="0"/>
              </a:rPr>
              <a:t>to Compensation  for </a:t>
            </a:r>
            <a:r>
              <a:rPr lang="en-US" sz="3100" dirty="0" smtClean="0">
                <a:latin typeface="Times New Roman" pitchFamily="18" charset="0"/>
                <a:cs typeface="Times New Roman" pitchFamily="18" charset="0"/>
              </a:rPr>
              <a:t>Victims of crime</a:t>
            </a:r>
            <a:r>
              <a:rPr lang="en-US" sz="49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buNone/>
            </a:pPr>
            <a:r>
              <a:rPr lang="en-US" b="1" dirty="0" smtClean="0">
                <a:latin typeface="Times New Roman" pitchFamily="18" charset="0"/>
                <a:cs typeface="Times New Roman" pitchFamily="18" charset="0"/>
              </a:rPr>
              <a:t>Introduction</a:t>
            </a:r>
          </a:p>
          <a:p>
            <a:pPr>
              <a:buNone/>
            </a:pPr>
            <a:r>
              <a:rPr lang="en-US" dirty="0" smtClean="0">
                <a:latin typeface="Times New Roman" pitchFamily="18" charset="0"/>
                <a:cs typeface="Times New Roman" pitchFamily="18" charset="0"/>
              </a:rPr>
              <a:t>Legal framework concerning compensation to victims of crime</a:t>
            </a:r>
          </a:p>
          <a:p>
            <a:pPr marL="514350" indent="-514350">
              <a:buAutoNum type="arabicPeriod"/>
            </a:pPr>
            <a:r>
              <a:rPr lang="en-US" dirty="0" smtClean="0">
                <a:latin typeface="Times New Roman" pitchFamily="18" charset="0"/>
                <a:cs typeface="Times New Roman" pitchFamily="18" charset="0"/>
              </a:rPr>
              <a:t>Compensation under Fatal Accidents Act, 1855</a:t>
            </a:r>
          </a:p>
          <a:p>
            <a:pPr marL="514350" indent="-514350">
              <a:buAutoNum type="arabicPeriod"/>
            </a:pPr>
            <a:r>
              <a:rPr lang="en-US" dirty="0" smtClean="0">
                <a:latin typeface="Times New Roman" pitchFamily="18" charset="0"/>
                <a:cs typeface="Times New Roman" pitchFamily="18" charset="0"/>
              </a:rPr>
              <a:t>The Indian Penal Code, 1860 and Compensation to Victims</a:t>
            </a:r>
          </a:p>
          <a:p>
            <a:pPr marL="514350" indent="-514350">
              <a:buFont typeface="Arial" pitchFamily="34" charset="0"/>
              <a:buAutoNum type="arabicPeriod"/>
            </a:pPr>
            <a:r>
              <a:rPr lang="en-US" dirty="0" smtClean="0">
                <a:latin typeface="Times New Roman" pitchFamily="18" charset="0"/>
                <a:cs typeface="Times New Roman" pitchFamily="18" charset="0"/>
              </a:rPr>
              <a:t>Compensation under the Probation of Offenders Act, 1958</a:t>
            </a:r>
          </a:p>
          <a:p>
            <a:pPr marL="514350" indent="-514350">
              <a:buFont typeface="Arial" pitchFamily="34" charset="0"/>
              <a:buAutoNum type="arabicPeriod"/>
            </a:pPr>
            <a:r>
              <a:rPr lang="en-US" dirty="0" smtClean="0">
                <a:latin typeface="Times New Roman" pitchFamily="18" charset="0"/>
                <a:cs typeface="Times New Roman" pitchFamily="18" charset="0"/>
              </a:rPr>
              <a:t> The Criminal Procedure Code, 1973</a:t>
            </a:r>
          </a:p>
          <a:p>
            <a:pPr marL="514350" indent="-514350">
              <a:buFont typeface="Arial" pitchFamily="34" charset="0"/>
              <a:buAutoNum type="arabicPeriod"/>
            </a:pPr>
            <a:r>
              <a:rPr lang="en-US" dirty="0" smtClean="0">
                <a:latin typeface="Times New Roman" pitchFamily="18" charset="0"/>
                <a:cs typeface="Times New Roman" pitchFamily="18" charset="0"/>
              </a:rPr>
              <a:t> The Motor Vehicles Act, 1988</a:t>
            </a:r>
          </a:p>
          <a:p>
            <a:pPr marL="514350" indent="-514350">
              <a:buNone/>
            </a:pPr>
            <a:r>
              <a:rPr lang="en-US" dirty="0" smtClean="0">
                <a:latin typeface="Times New Roman" pitchFamily="18" charset="0"/>
                <a:cs typeface="Times New Roman" pitchFamily="18" charset="0"/>
              </a:rPr>
              <a:t>Other developments in laws of compensation </a:t>
            </a:r>
          </a:p>
          <a:p>
            <a:pPr marL="514350" indent="-514350">
              <a:buNone/>
            </a:pPr>
            <a:r>
              <a:rPr lang="en-US" dirty="0" smtClean="0">
                <a:latin typeface="Times New Roman" pitchFamily="18" charset="0"/>
                <a:cs typeface="Times New Roman" pitchFamily="18" charset="0"/>
              </a:rPr>
              <a:t>Other Analogous Legislations towards Development of Victimology in India</a:t>
            </a:r>
          </a:p>
          <a:p>
            <a:pPr marL="514350" indent="-514350">
              <a:buNone/>
            </a:pPr>
            <a:r>
              <a:rPr lang="en-US" dirty="0" smtClean="0">
                <a:latin typeface="Times New Roman" pitchFamily="18" charset="0"/>
                <a:cs typeface="Times New Roman" pitchFamily="18" charset="0"/>
              </a:rPr>
              <a:t>  Absence of separate legislation for victims </a:t>
            </a:r>
          </a:p>
          <a:p>
            <a:pPr>
              <a:buNone/>
            </a:pPr>
            <a:r>
              <a:rPr lang="en-US" dirty="0" smtClean="0">
                <a:latin typeface="Times New Roman" pitchFamily="18" charset="0"/>
                <a:cs typeface="Times New Roman" pitchFamily="18" charset="0"/>
              </a:rPr>
              <a:t>Conclusion</a:t>
            </a:r>
          </a:p>
          <a:p>
            <a:pPr marL="514350" indent="-514350">
              <a:buFont typeface="Arial" pitchFamily="34" charset="0"/>
              <a:buAutoNum type="arabicPeriod"/>
            </a:pPr>
            <a:endParaRPr lang="en-US" dirty="0" smtClean="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latin typeface="Times New Roman" pitchFamily="18" charset="0"/>
                <a:cs typeface="Times New Roman" pitchFamily="18" charset="0"/>
              </a:rPr>
              <a:t>Human Rights under Indian Constitution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endParaRPr lang="en-US"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Compensation to the Violation of Human Rights </a:t>
            </a:r>
          </a:p>
          <a:p>
            <a:r>
              <a:rPr lang="en-US" dirty="0" smtClean="0">
                <a:latin typeface="Times New Roman" pitchFamily="18" charset="0"/>
                <a:cs typeface="Times New Roman" pitchFamily="18" charset="0"/>
              </a:rPr>
              <a:t>The emergence of compensatory jurisprudence in the light of human rights philosophy is a positive signal indicating that the judiciary has undertaken the task of protecting the right to life and personal liberty of all the people irrespective of the absence of any express Constitutional provision and of judicial precedents.</a:t>
            </a:r>
          </a:p>
          <a:p>
            <a:r>
              <a:rPr lang="en-US" dirty="0" smtClean="0">
                <a:latin typeface="Times New Roman" pitchFamily="18" charset="0"/>
                <a:cs typeface="Times New Roman" pitchFamily="18" charset="0"/>
              </a:rPr>
              <a:t>The theory of payment of compensation to the victim of crime was developed by Supreme Court on the ground that it is duty of the welfare State to protect the fundamental rights of the citizens </a:t>
            </a:r>
          </a:p>
          <a:p>
            <a:r>
              <a:rPr lang="en-US" dirty="0" smtClean="0">
                <a:latin typeface="Times New Roman" pitchFamily="18" charset="0"/>
                <a:cs typeface="Times New Roman" pitchFamily="18" charset="0"/>
              </a:rPr>
              <a:t>Provisions under the Constitution of India</a:t>
            </a:r>
          </a:p>
          <a:p>
            <a:pPr>
              <a:buNone/>
            </a:pPr>
            <a:r>
              <a:rPr lang="en-US" i="1" dirty="0" smtClean="0">
                <a:latin typeface="Times New Roman" pitchFamily="18" charset="0"/>
                <a:cs typeface="Times New Roman" pitchFamily="18" charset="0"/>
              </a:rPr>
              <a:t>Article 14,</a:t>
            </a:r>
            <a:r>
              <a:rPr lang="en-US" dirty="0" smtClean="0">
                <a:latin typeface="Times New Roman" pitchFamily="18" charset="0"/>
                <a:cs typeface="Times New Roman" pitchFamily="18" charset="0"/>
              </a:rPr>
              <a:t>Article 21 ,</a:t>
            </a:r>
            <a:r>
              <a:rPr lang="en-US" i="1" dirty="0" smtClean="0">
                <a:latin typeface="Times New Roman" pitchFamily="18" charset="0"/>
                <a:cs typeface="Times New Roman" pitchFamily="18" charset="0"/>
              </a:rPr>
              <a:t> Article 39(A),</a:t>
            </a:r>
            <a:r>
              <a:rPr lang="en-US" dirty="0" smtClean="0">
                <a:latin typeface="Times New Roman" pitchFamily="18" charset="0"/>
                <a:cs typeface="Times New Roman" pitchFamily="18" charset="0"/>
              </a:rPr>
              <a:t> Article 41, Article 51 </a:t>
            </a:r>
          </a:p>
          <a:p>
            <a:r>
              <a:rPr lang="en-US" i="1" dirty="0" smtClean="0">
                <a:latin typeface="Times New Roman" pitchFamily="18" charset="0"/>
                <a:cs typeface="Times New Roman" pitchFamily="18" charset="0"/>
              </a:rPr>
              <a:t>Fundamental Right cannot be protected without Compensation</a:t>
            </a:r>
            <a:endParaRPr lang="en-US" dirty="0" smtClean="0">
              <a:latin typeface="Times New Roman" pitchFamily="18" charset="0"/>
              <a:cs typeface="Times New Roman" pitchFamily="18" charset="0"/>
            </a:endParaRPr>
          </a:p>
          <a:p>
            <a:pPr>
              <a:buNone/>
            </a:pPr>
            <a:endParaRPr lang="en-US" i="1"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Case Laws</a:t>
            </a:r>
          </a:p>
          <a:p>
            <a:pPr>
              <a:buNone/>
            </a:pPr>
            <a:r>
              <a:rPr lang="en-US" i="1" dirty="0" smtClean="0">
                <a:latin typeface="Times New Roman" pitchFamily="18" charset="0"/>
                <a:cs typeface="Times New Roman" pitchFamily="18" charset="0"/>
              </a:rPr>
              <a:t>Rudal Shah v. State of Bihar</a:t>
            </a:r>
          </a:p>
          <a:p>
            <a:pPr>
              <a:buNone/>
            </a:pPr>
            <a:r>
              <a:rPr lang="en-US" i="1" dirty="0" smtClean="0">
                <a:latin typeface="Times New Roman" pitchFamily="18" charset="0"/>
                <a:cs typeface="Times New Roman" pitchFamily="18" charset="0"/>
              </a:rPr>
              <a:t>Sebastian M. Hongray v. Union of India</a:t>
            </a:r>
            <a:endParaRPr lang="en-US" b="1" i="1"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Conclusion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For too long, the law has centered its attention more on the rights of the criminal than on the victims of crime. It is high time we reverse this trend and put the highest priority on the victims and potential victims</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President Gerald R. </a:t>
            </a:r>
            <a:r>
              <a:rPr lang="en-US" i="1" smtClean="0">
                <a:latin typeface="Times New Roman" pitchFamily="18" charset="0"/>
                <a:cs typeface="Times New Roman" pitchFamily="18" charset="0"/>
              </a:rPr>
              <a:t>Ford</a:t>
            </a: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Introduction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endParaRPr lang="en-US" dirty="0" smtClean="0">
              <a:latin typeface="Times New Roman" pitchFamily="18" charset="0"/>
              <a:cs typeface="Times New Roman" pitchFamily="18" charset="0"/>
            </a:endParaRPr>
          </a:p>
          <a:p>
            <a:r>
              <a:rPr lang="en-US" dirty="0" smtClean="0">
                <a:latin typeface="Times New Roman" pitchFamily="18" charset="0"/>
                <a:ea typeface="Tahoma" pitchFamily="34" charset="0"/>
                <a:cs typeface="Times New Roman" pitchFamily="18" charset="0"/>
              </a:rPr>
              <a:t>Across the world in different countries, victims of crime are protected, assisted, restituted and compensated by appropriate laws and Acts. </a:t>
            </a:r>
          </a:p>
          <a:p>
            <a:r>
              <a:rPr lang="en-US" dirty="0" smtClean="0">
                <a:latin typeface="Times New Roman" pitchFamily="18" charset="0"/>
                <a:ea typeface="Tahoma" pitchFamily="34" charset="0"/>
                <a:cs typeface="Times New Roman" pitchFamily="18" charset="0"/>
              </a:rPr>
              <a:t>Many movements have taken place in United Kingdom and United States America for reforming criminal justice system. </a:t>
            </a:r>
          </a:p>
          <a:p>
            <a:r>
              <a:rPr lang="en-US" dirty="0" smtClean="0">
                <a:latin typeface="Times New Roman" pitchFamily="18" charset="0"/>
                <a:ea typeface="Tahoma" pitchFamily="34" charset="0"/>
                <a:cs typeface="Times New Roman" pitchFamily="18" charset="0"/>
              </a:rPr>
              <a:t>United Nations has also showed concern through many Conventions and Declaration. </a:t>
            </a:r>
          </a:p>
          <a:p>
            <a:r>
              <a:rPr lang="en-US" dirty="0" smtClean="0">
                <a:latin typeface="Times New Roman" pitchFamily="18" charset="0"/>
                <a:ea typeface="Tahoma" pitchFamily="34" charset="0"/>
                <a:cs typeface="Times New Roman" pitchFamily="18" charset="0"/>
              </a:rPr>
              <a:t>India is far behind in the development of victim’s right to be compensated and their role in the present legal justice system. </a:t>
            </a:r>
          </a:p>
          <a:p>
            <a:r>
              <a:rPr lang="en-US" dirty="0" smtClean="0">
                <a:latin typeface="Times New Roman" pitchFamily="18" charset="0"/>
                <a:ea typeface="Tahoma" pitchFamily="34" charset="0"/>
                <a:cs typeface="Times New Roman" pitchFamily="18" charset="0"/>
              </a:rPr>
              <a:t>There are some provisions under the Indian Constitution and some sections in the Statutes </a:t>
            </a:r>
          </a:p>
          <a:p>
            <a:r>
              <a:rPr lang="en-US" dirty="0" smtClean="0">
                <a:latin typeface="Times New Roman" pitchFamily="18" charset="0"/>
                <a:ea typeface="Tahoma" pitchFamily="34" charset="0"/>
                <a:cs typeface="Times New Roman" pitchFamily="18" charset="0"/>
              </a:rPr>
              <a:t>The legal frame work governing in India is fragmentary and inadequate. </a:t>
            </a:r>
          </a:p>
          <a:p>
            <a:endParaRPr lang="en-US"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Compensation under Fatal Accidents Act, 1855</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Background of the Act </a:t>
            </a:r>
          </a:p>
          <a:p>
            <a:pPr>
              <a:buNone/>
            </a:pPr>
            <a:r>
              <a:rPr lang="en-US" sz="2900" dirty="0" smtClean="0">
                <a:latin typeface="Times New Roman" pitchFamily="18" charset="0"/>
                <a:cs typeface="Times New Roman" pitchFamily="18" charset="0"/>
              </a:rPr>
              <a:t>It was the first in Indian Statute to accord legal right to the dependents of a person if death is caused by any unlawful act, neglect or default of another person. </a:t>
            </a:r>
          </a:p>
          <a:p>
            <a:pPr algn="just">
              <a:buNone/>
            </a:pPr>
            <a:r>
              <a:rPr lang="en-US" sz="3300" dirty="0" smtClean="0">
                <a:latin typeface="Times New Roman" pitchFamily="18" charset="0"/>
                <a:cs typeface="Times New Roman" pitchFamily="18" charset="0"/>
              </a:rPr>
              <a:t>The intention of the legislature was ‘to provide compensation to families for loss occasioned by the death of a person caused by actionable wrong’ that is to say, if ‘by actionable wrong’ the death of any person was caused and his family had suffered ‘loss’ on account of his death, they could claim ‘compensation’ from the wrong doer</a:t>
            </a:r>
            <a:r>
              <a:rPr lang="en-US" sz="2900" dirty="0" smtClean="0">
                <a:latin typeface="Times New Roman" pitchFamily="18" charset="0"/>
                <a:cs typeface="Times New Roman" pitchFamily="18" charset="0"/>
              </a:rPr>
              <a:t>. </a:t>
            </a:r>
          </a:p>
          <a:p>
            <a:r>
              <a:rPr lang="en-US" sz="3600" dirty="0" smtClean="0">
                <a:latin typeface="Times New Roman" pitchFamily="18" charset="0"/>
                <a:cs typeface="Times New Roman" pitchFamily="18" charset="0"/>
              </a:rPr>
              <a:t>Factors to be considered for the Fixation of Measuring Compensation</a:t>
            </a:r>
          </a:p>
          <a:p>
            <a:pPr>
              <a:buNone/>
            </a:pPr>
            <a:r>
              <a:rPr lang="en-US" sz="3300" dirty="0" smtClean="0">
                <a:latin typeface="Times New Roman" pitchFamily="18" charset="0"/>
                <a:cs typeface="Times New Roman" pitchFamily="18" charset="0"/>
              </a:rPr>
              <a:t>The quantum of compensation should match the uncertainties of life and loss that have emerged due to it. Payment should be made if there are some uncertainties and at the same time amount of compensation should also be reduced</a:t>
            </a:r>
            <a:r>
              <a:rPr lang="en-US" sz="2900" dirty="0" smtClean="0">
                <a:latin typeface="Times New Roman" pitchFamily="18" charset="0"/>
                <a:cs typeface="Times New Roman" pitchFamily="18" charset="0"/>
              </a:rPr>
              <a:t>. </a:t>
            </a:r>
          </a:p>
          <a:p>
            <a:r>
              <a:rPr lang="en-US" sz="3600" dirty="0" smtClean="0">
                <a:latin typeface="Times New Roman" pitchFamily="18" charset="0"/>
                <a:cs typeface="Times New Roman" pitchFamily="18" charset="0"/>
              </a:rPr>
              <a:t>Case Laws</a:t>
            </a:r>
          </a:p>
          <a:p>
            <a:pPr>
              <a:buNone/>
            </a:pPr>
            <a:r>
              <a:rPr lang="en-US" i="1" dirty="0" err="1" smtClean="0">
                <a:latin typeface="Times New Roman" pitchFamily="18" charset="0"/>
                <a:cs typeface="Times New Roman" pitchFamily="18" charset="0"/>
              </a:rPr>
              <a:t>Sardar</a:t>
            </a:r>
            <a:r>
              <a:rPr lang="en-US" i="1" dirty="0" smtClean="0">
                <a:latin typeface="Times New Roman" pitchFamily="18" charset="0"/>
                <a:cs typeface="Times New Roman" pitchFamily="18" charset="0"/>
              </a:rPr>
              <a:t> Singh v. </a:t>
            </a:r>
            <a:r>
              <a:rPr lang="en-US" i="1" dirty="0" err="1" smtClean="0">
                <a:latin typeface="Times New Roman" pitchFamily="18" charset="0"/>
                <a:cs typeface="Times New Roman" pitchFamily="18" charset="0"/>
              </a:rPr>
              <a:t>Charan</a:t>
            </a:r>
            <a:r>
              <a:rPr lang="en-US" i="1" dirty="0" smtClean="0">
                <a:latin typeface="Times New Roman" pitchFamily="18" charset="0"/>
                <a:cs typeface="Times New Roman" pitchFamily="18" charset="0"/>
              </a:rPr>
              <a:t> Singh</a:t>
            </a:r>
          </a:p>
          <a:p>
            <a:pPr>
              <a:buNone/>
            </a:pPr>
            <a:r>
              <a:rPr lang="en-US" i="1" dirty="0" err="1" smtClean="0">
                <a:latin typeface="Times New Roman" pitchFamily="18" charset="0"/>
                <a:cs typeface="Times New Roman" pitchFamily="18" charset="0"/>
              </a:rPr>
              <a:t>Jagannath</a:t>
            </a:r>
            <a:r>
              <a:rPr lang="en-US" i="1" dirty="0" smtClean="0">
                <a:latin typeface="Times New Roman" pitchFamily="18" charset="0"/>
                <a:cs typeface="Times New Roman" pitchFamily="18" charset="0"/>
              </a:rPr>
              <a:t> Singh v. </a:t>
            </a:r>
            <a:r>
              <a:rPr lang="en-US" i="1" dirty="0" err="1" smtClean="0">
                <a:latin typeface="Times New Roman" pitchFamily="18" charset="0"/>
                <a:cs typeface="Times New Roman" pitchFamily="18" charset="0"/>
              </a:rPr>
              <a:t>Pragi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Kunwar</a:t>
            </a:r>
            <a:endParaRPr lang="en-US" i="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Times New Roman" pitchFamily="18" charset="0"/>
                <a:cs typeface="Times New Roman" pitchFamily="18" charset="0"/>
              </a:rPr>
              <a:t>The Indian Penal Code, 1860 and Compensation to Victims</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Compensation to Victims as Deterrence</a:t>
            </a:r>
          </a:p>
          <a:p>
            <a:r>
              <a:rPr lang="en-US" sz="2400" dirty="0" smtClean="0">
                <a:latin typeface="Times New Roman" pitchFamily="18" charset="0"/>
                <a:cs typeface="Times New Roman" pitchFamily="18" charset="0"/>
              </a:rPr>
              <a:t>The Criminal Law (Amendment) Act, 2013</a:t>
            </a:r>
          </a:p>
          <a:p>
            <a:r>
              <a:rPr lang="en-US" sz="2400" dirty="0" smtClean="0">
                <a:latin typeface="Times New Roman" pitchFamily="18" charset="0"/>
                <a:cs typeface="Times New Roman" pitchFamily="18" charset="0"/>
              </a:rPr>
              <a:t>The Criminal Law (Amendment) Act, 2018</a:t>
            </a:r>
          </a:p>
          <a:p>
            <a:r>
              <a:rPr lang="en-US" sz="2400" dirty="0" smtClean="0">
                <a:latin typeface="Times New Roman" pitchFamily="18" charset="0"/>
                <a:cs typeface="Times New Roman" pitchFamily="18" charset="0"/>
              </a:rPr>
              <a:t> Judicial Trends in some Major Offences</a:t>
            </a:r>
          </a:p>
          <a:p>
            <a:pPr marL="514350" indent="-514350">
              <a:buAutoNum type="arabicParenR"/>
            </a:pPr>
            <a:r>
              <a:rPr lang="en-US" sz="2400" dirty="0" smtClean="0">
                <a:latin typeface="Times New Roman" pitchFamily="18" charset="0"/>
                <a:cs typeface="Times New Roman" pitchFamily="18" charset="0"/>
              </a:rPr>
              <a:t>Victims of Rape</a:t>
            </a:r>
          </a:p>
          <a:p>
            <a:pPr marL="514350" indent="-514350">
              <a:buNone/>
            </a:pPr>
            <a:r>
              <a:rPr lang="en-IN" sz="2400" i="1" dirty="0" smtClean="0">
                <a:latin typeface="Times New Roman" pitchFamily="18" charset="0"/>
                <a:cs typeface="Times New Roman" pitchFamily="18" charset="0"/>
              </a:rPr>
              <a:t>Bodhisattva </a:t>
            </a:r>
            <a:r>
              <a:rPr lang="en-IN" sz="2400" i="1" dirty="0" err="1" smtClean="0">
                <a:latin typeface="Times New Roman" pitchFamily="18" charset="0"/>
                <a:cs typeface="Times New Roman" pitchFamily="18" charset="0"/>
              </a:rPr>
              <a:t>Gautam</a:t>
            </a:r>
            <a:r>
              <a:rPr lang="en-IN" sz="2400" i="1" dirty="0" smtClean="0">
                <a:latin typeface="Times New Roman" pitchFamily="18" charset="0"/>
                <a:cs typeface="Times New Roman" pitchFamily="18" charset="0"/>
              </a:rPr>
              <a:t> v. </a:t>
            </a:r>
            <a:r>
              <a:rPr lang="en-IN" sz="2400" i="1" dirty="0" err="1" smtClean="0">
                <a:latin typeface="Times New Roman" pitchFamily="18" charset="0"/>
                <a:cs typeface="Times New Roman" pitchFamily="18" charset="0"/>
              </a:rPr>
              <a:t>Subhra</a:t>
            </a:r>
            <a:r>
              <a:rPr lang="en-IN" sz="2400" i="1" dirty="0" smtClean="0">
                <a:latin typeface="Times New Roman" pitchFamily="18" charset="0"/>
                <a:cs typeface="Times New Roman" pitchFamily="18" charset="0"/>
              </a:rPr>
              <a:t> </a:t>
            </a:r>
            <a:r>
              <a:rPr lang="en-IN" sz="2400" i="1" dirty="0" err="1" smtClean="0">
                <a:latin typeface="Times New Roman" pitchFamily="18" charset="0"/>
                <a:cs typeface="Times New Roman" pitchFamily="18" charset="0"/>
              </a:rPr>
              <a:t>Chakraborty</a:t>
            </a:r>
            <a:endParaRPr lang="en-US" sz="2400" dirty="0" smtClean="0">
              <a:latin typeface="Times New Roman" pitchFamily="18" charset="0"/>
              <a:cs typeface="Times New Roman" pitchFamily="18" charset="0"/>
            </a:endParaRPr>
          </a:p>
          <a:p>
            <a:pPr>
              <a:buNone/>
            </a:pPr>
            <a:r>
              <a:rPr lang="en-IN" sz="2400" dirty="0" smtClean="0">
                <a:latin typeface="Times New Roman" pitchFamily="18" charset="0"/>
                <a:cs typeface="Times New Roman" pitchFamily="18" charset="0"/>
              </a:rPr>
              <a:t>2) Victims of Acid Attack</a:t>
            </a:r>
          </a:p>
          <a:p>
            <a:pPr>
              <a:buNone/>
            </a:pPr>
            <a:r>
              <a:rPr lang="en-US" sz="2400" i="1" dirty="0" err="1" smtClean="0">
                <a:latin typeface="Times New Roman" pitchFamily="18" charset="0"/>
                <a:cs typeface="Times New Roman" pitchFamily="18" charset="0"/>
              </a:rPr>
              <a:t>Laxmi</a:t>
            </a:r>
            <a:r>
              <a:rPr lang="en-US" sz="2400" i="1" dirty="0" smtClean="0">
                <a:latin typeface="Times New Roman" pitchFamily="18" charset="0"/>
                <a:cs typeface="Times New Roman" pitchFamily="18" charset="0"/>
              </a:rPr>
              <a:t> v. Union of India</a:t>
            </a:r>
            <a:endParaRPr lang="en-US" sz="2400"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Compensation under the Probation of Offenders Act, 1958</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1800" b="1" dirty="0" smtClean="0">
                <a:latin typeface="Times New Roman" pitchFamily="18" charset="0"/>
                <a:cs typeface="Times New Roman" pitchFamily="18" charset="0"/>
              </a:rPr>
              <a:t>Provisions under the Probation of Offenders Act-sec.5 </a:t>
            </a:r>
          </a:p>
          <a:p>
            <a:pPr>
              <a:buNone/>
            </a:pPr>
            <a:r>
              <a:rPr lang="en-US" sz="1800" dirty="0" smtClean="0">
                <a:latin typeface="Times New Roman" pitchFamily="18" charset="0"/>
                <a:cs typeface="Times New Roman" pitchFamily="18" charset="0"/>
              </a:rPr>
              <a:t>Although, this Act was enacted with the purposes of giving certain privileges to the offender, it has some provisions to focus on victims also. But in practice the Courts in India are not paying adequate attention to this provision. However, the Probation of Offenders Act has given a limited discretionary power for the Court to order reasonable compensation for loss or injury in cases where the accused is let off with admonition or released on probation.</a:t>
            </a:r>
          </a:p>
          <a:p>
            <a:r>
              <a:rPr lang="en-US" sz="1800" b="1" dirty="0" smtClean="0">
                <a:latin typeface="Times New Roman" pitchFamily="18" charset="0"/>
                <a:cs typeface="Times New Roman" pitchFamily="18" charset="0"/>
              </a:rPr>
              <a:t>No Direct Right for Compensation</a:t>
            </a:r>
          </a:p>
          <a:p>
            <a:pPr>
              <a:buNone/>
            </a:pPr>
            <a:r>
              <a:rPr lang="en-US" sz="1800" dirty="0" smtClean="0">
                <a:latin typeface="Times New Roman" pitchFamily="18" charset="0"/>
                <a:cs typeface="Times New Roman" pitchFamily="18" charset="0"/>
              </a:rPr>
              <a:t>The Act does not give a right to recover compensation, but simply leaves it to the discretion and satisfaction of the Courts to grant compensation when the need arises. </a:t>
            </a:r>
          </a:p>
          <a:p>
            <a:r>
              <a:rPr lang="en-US" sz="1800" b="1" dirty="0" smtClean="0">
                <a:latin typeface="Times New Roman" pitchFamily="18" charset="0"/>
                <a:cs typeface="Times New Roman" pitchFamily="18" charset="0"/>
              </a:rPr>
              <a:t>Case Laws </a:t>
            </a:r>
          </a:p>
          <a:p>
            <a:pPr>
              <a:buNone/>
            </a:pPr>
            <a:r>
              <a:rPr lang="en-US" sz="1800" i="1" dirty="0" err="1" smtClean="0">
                <a:latin typeface="Times New Roman" pitchFamily="18" charset="0"/>
                <a:cs typeface="Times New Roman" pitchFamily="18" charset="0"/>
              </a:rPr>
              <a:t>Bhagwan</a:t>
            </a:r>
            <a:r>
              <a:rPr lang="en-US" sz="1800" i="1" dirty="0" smtClean="0">
                <a:latin typeface="Times New Roman" pitchFamily="18" charset="0"/>
                <a:cs typeface="Times New Roman" pitchFamily="18" charset="0"/>
              </a:rPr>
              <a:t> v. State of Haryana</a:t>
            </a:r>
          </a:p>
          <a:p>
            <a:pPr>
              <a:buNone/>
            </a:pPr>
            <a:r>
              <a:rPr lang="en-US" sz="1800" i="1" dirty="0" err="1" smtClean="0">
                <a:latin typeface="Times New Roman" pitchFamily="18" charset="0"/>
                <a:cs typeface="Times New Roman" pitchFamily="18" charset="0"/>
              </a:rPr>
              <a:t>Harisingh</a:t>
            </a:r>
            <a:r>
              <a:rPr lang="en-US" sz="1800" i="1" dirty="0" smtClean="0">
                <a:latin typeface="Times New Roman" pitchFamily="18" charset="0"/>
                <a:cs typeface="Times New Roman" pitchFamily="18" charset="0"/>
              </a:rPr>
              <a:t> v. </a:t>
            </a:r>
            <a:r>
              <a:rPr lang="en-US" sz="1800" i="1" dirty="0" err="1" smtClean="0">
                <a:latin typeface="Times New Roman" pitchFamily="18" charset="0"/>
                <a:cs typeface="Times New Roman" pitchFamily="18" charset="0"/>
              </a:rPr>
              <a:t>Sukhbir</a:t>
            </a:r>
            <a:r>
              <a:rPr lang="en-US" sz="1800" i="1" dirty="0" smtClean="0">
                <a:latin typeface="Times New Roman" pitchFamily="18" charset="0"/>
                <a:cs typeface="Times New Roman" pitchFamily="18" charset="0"/>
              </a:rPr>
              <a:t> Singh  </a:t>
            </a: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latin typeface="Times New Roman" pitchFamily="18" charset="0"/>
                <a:cs typeface="Times New Roman" pitchFamily="18" charset="0"/>
              </a:rPr>
              <a:t>The Criminal Procedure Code, 1973</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Recognition of Compensatory Right in Criminal Procedure Code  </a:t>
            </a:r>
          </a:p>
          <a:p>
            <a:r>
              <a:rPr lang="en-US" dirty="0" smtClean="0">
                <a:latin typeface="Times New Roman" pitchFamily="18" charset="0"/>
                <a:cs typeface="Times New Roman" pitchFamily="18" charset="0"/>
              </a:rPr>
              <a:t>In reality, the Cr P C, 1973 has not emphasized on compensation to the victims of crime. Yet, victim is respected by few sections of the Code.</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section 357 of Criminal Procedure Code, 1973,section 357A, section 357B</a:t>
            </a:r>
          </a:p>
          <a:p>
            <a:r>
              <a:rPr lang="en-US" dirty="0" smtClean="0">
                <a:latin typeface="Times New Roman" pitchFamily="18" charset="0"/>
                <a:cs typeface="Times New Roman" pitchFamily="18" charset="0"/>
              </a:rPr>
              <a:t>Recent Amendments</a:t>
            </a:r>
          </a:p>
          <a:p>
            <a:r>
              <a:rPr lang="en-US" dirty="0" smtClean="0">
                <a:latin typeface="Times New Roman" pitchFamily="18" charset="0"/>
                <a:cs typeface="Times New Roman" pitchFamily="18" charset="0"/>
              </a:rPr>
              <a:t>The Criminal Procedure Code (Amendment) Act, 2008</a:t>
            </a:r>
          </a:p>
          <a:p>
            <a:r>
              <a:rPr lang="en-US" dirty="0" smtClean="0">
                <a:latin typeface="Times New Roman" pitchFamily="18" charset="0"/>
                <a:cs typeface="Times New Roman" pitchFamily="18" charset="0"/>
              </a:rPr>
              <a:t>The Criminal Law (Amendment) Act, 2013</a:t>
            </a:r>
          </a:p>
          <a:p>
            <a:r>
              <a:rPr lang="en-US" i="1" dirty="0" smtClean="0">
                <a:latin typeface="Times New Roman" pitchFamily="18" charset="0"/>
                <a:cs typeface="Times New Roman" pitchFamily="18" charset="0"/>
              </a:rPr>
              <a:t>Case  Laws </a:t>
            </a:r>
          </a:p>
          <a:p>
            <a:pPr>
              <a:buNone/>
            </a:pPr>
            <a:r>
              <a:rPr lang="en-US" i="1" dirty="0" err="1" smtClean="0">
                <a:latin typeface="Times New Roman" pitchFamily="18" charset="0"/>
                <a:cs typeface="Times New Roman" pitchFamily="18" charset="0"/>
              </a:rPr>
              <a:t>Sarwan</a:t>
            </a:r>
            <a:r>
              <a:rPr lang="en-US" i="1" dirty="0" smtClean="0">
                <a:latin typeface="Times New Roman" pitchFamily="18" charset="0"/>
                <a:cs typeface="Times New Roman" pitchFamily="18" charset="0"/>
              </a:rPr>
              <a:t> Singh v. State of Punjab</a:t>
            </a:r>
          </a:p>
          <a:p>
            <a:pPr>
              <a:buNone/>
            </a:pPr>
            <a:r>
              <a:rPr lang="en-US" i="1" dirty="0" err="1" smtClean="0">
                <a:latin typeface="Times New Roman" pitchFamily="18" charset="0"/>
                <a:cs typeface="Times New Roman" pitchFamily="18" charset="0"/>
              </a:rPr>
              <a:t>Ankush</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Shivaji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Gaikwad</a:t>
            </a:r>
            <a:r>
              <a:rPr lang="en-US" i="1" dirty="0" smtClean="0">
                <a:latin typeface="Times New Roman" pitchFamily="18" charset="0"/>
                <a:cs typeface="Times New Roman" pitchFamily="18" charset="0"/>
              </a:rPr>
              <a:t> v. State of Maharashtra</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The Motor Vehicles Act, 1988</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use of motor vehicles as a mode of road transportation has become the most essential part of human life. </a:t>
            </a:r>
          </a:p>
          <a:p>
            <a:r>
              <a:rPr lang="en-US" dirty="0" smtClean="0">
                <a:latin typeface="Times New Roman" pitchFamily="18" charset="0"/>
                <a:cs typeface="Times New Roman" pitchFamily="18" charset="0"/>
              </a:rPr>
              <a:t>Expeditious settlement of motor accidents claims assumes paramount importance in view of its vital relevance to social justice.</a:t>
            </a:r>
          </a:p>
          <a:p>
            <a:r>
              <a:rPr lang="en-US" dirty="0" smtClean="0">
                <a:latin typeface="Times New Roman" pitchFamily="18" charset="0"/>
                <a:cs typeface="Times New Roman" pitchFamily="18" charset="0"/>
              </a:rPr>
              <a:t>Thus the menace of motor vehicle accidents and the consequential repercussions have become a challenge before the State to provide for appropriate measures to meet and mitigate the same .</a:t>
            </a:r>
          </a:p>
          <a:p>
            <a:r>
              <a:rPr lang="en-US" dirty="0" smtClean="0">
                <a:latin typeface="Times New Roman" pitchFamily="18" charset="0"/>
                <a:cs typeface="Times New Roman" pitchFamily="18" charset="0"/>
              </a:rPr>
              <a:t>Sections 140 to 144 of the Act, provides for payment of compensation on the principle of no fault liability. section 163-A is an innovative and valuable provision intended to provide for immediate relief to the victims of motor accidents.</a:t>
            </a:r>
          </a:p>
          <a:p>
            <a:pPr>
              <a:buNone/>
            </a:pPr>
            <a:r>
              <a:rPr lang="en-US" dirty="0" smtClean="0">
                <a:latin typeface="Times New Roman" pitchFamily="18" charset="0"/>
                <a:cs typeface="Times New Roman" pitchFamily="18" charset="0"/>
              </a:rPr>
              <a:t>Case Laws</a:t>
            </a:r>
          </a:p>
          <a:p>
            <a:pPr>
              <a:buNone/>
            </a:pPr>
            <a:r>
              <a:rPr lang="en-US" i="1" dirty="0" smtClean="0">
                <a:latin typeface="Times New Roman" pitchFamily="18" charset="0"/>
                <a:cs typeface="Times New Roman" pitchFamily="18" charset="0"/>
              </a:rPr>
              <a:t>Gujarat State Road Transport v. </a:t>
            </a:r>
            <a:r>
              <a:rPr lang="en-US" i="1" dirty="0" err="1" smtClean="0">
                <a:latin typeface="Times New Roman" pitchFamily="18" charset="0"/>
                <a:cs typeface="Times New Roman" pitchFamily="18" charset="0"/>
              </a:rPr>
              <a:t>Ramanbhai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Prabhatbhai</a:t>
            </a:r>
            <a:r>
              <a:rPr lang="en-US" i="1" dirty="0" smtClean="0">
                <a:latin typeface="Times New Roman" pitchFamily="18" charset="0"/>
                <a:cs typeface="Times New Roman" pitchFamily="18" charset="0"/>
              </a:rPr>
              <a:t> &amp; Another</a:t>
            </a:r>
            <a:r>
              <a:rPr lang="en-US" dirty="0" smtClean="0">
                <a:latin typeface="Times New Roman" pitchFamily="18" charset="0"/>
                <a:cs typeface="Times New Roman" pitchFamily="18" charset="0"/>
              </a:rPr>
              <a:t>.</a:t>
            </a:r>
          </a:p>
          <a:p>
            <a:pPr>
              <a:buNone/>
            </a:pPr>
            <a:r>
              <a:rPr lang="en-US" i="1" dirty="0" err="1" smtClean="0">
                <a:latin typeface="Times New Roman" pitchFamily="18" charset="0"/>
                <a:cs typeface="Times New Roman" pitchFamily="18" charset="0"/>
              </a:rPr>
              <a:t>Sarala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Verma</a:t>
            </a:r>
            <a:r>
              <a:rPr lang="en-US" i="1" dirty="0" smtClean="0">
                <a:latin typeface="Times New Roman" pitchFamily="18" charset="0"/>
                <a:cs typeface="Times New Roman" pitchFamily="18" charset="0"/>
              </a:rPr>
              <a:t>  &amp; Ors. v. Delhi Transport Corp</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Times New Roman" pitchFamily="18" charset="0"/>
                <a:cs typeface="Times New Roman" pitchFamily="18" charset="0"/>
              </a:rPr>
              <a:t>Other </a:t>
            </a:r>
            <a:r>
              <a:rPr lang="en-US" sz="3200" dirty="0" smtClean="0">
                <a:latin typeface="Times New Roman" pitchFamily="18" charset="0"/>
                <a:cs typeface="Times New Roman" pitchFamily="18" charset="0"/>
              </a:rPr>
              <a:t>Developments </a:t>
            </a:r>
            <a:r>
              <a:rPr lang="en-US" sz="3200" dirty="0" smtClean="0">
                <a:latin typeface="Times New Roman" pitchFamily="18" charset="0"/>
                <a:cs typeface="Times New Roman" pitchFamily="18" charset="0"/>
              </a:rPr>
              <a:t>in laws of compensation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sz="2600" dirty="0" smtClean="0">
                <a:latin typeface="Times New Roman" pitchFamily="18" charset="0"/>
                <a:cs typeface="Times New Roman" pitchFamily="18" charset="0"/>
              </a:rPr>
              <a:t>Victim Compensation under Law Commission Reports</a:t>
            </a:r>
          </a:p>
          <a:p>
            <a:pPr marL="514350" indent="-514350">
              <a:buFont typeface="Arial" pitchFamily="34" charset="0"/>
              <a:buAutoNum type="arabicPeriod"/>
            </a:pPr>
            <a:r>
              <a:rPr lang="en-US" sz="2600" dirty="0" smtClean="0">
                <a:latin typeface="Times New Roman" pitchFamily="18" charset="0"/>
                <a:cs typeface="Times New Roman" pitchFamily="18" charset="0"/>
              </a:rPr>
              <a:t>Justice </a:t>
            </a:r>
            <a:r>
              <a:rPr lang="en-US" sz="2600" dirty="0" err="1" smtClean="0">
                <a:latin typeface="Times New Roman" pitchFamily="18" charset="0"/>
                <a:cs typeface="Times New Roman" pitchFamily="18" charset="0"/>
              </a:rPr>
              <a:t>Malimath</a:t>
            </a:r>
            <a:r>
              <a:rPr lang="en-US" sz="2600" dirty="0" smtClean="0">
                <a:latin typeface="Times New Roman" pitchFamily="18" charset="0"/>
                <a:cs typeface="Times New Roman" pitchFamily="18" charset="0"/>
              </a:rPr>
              <a:t> Committee On Reforms Of Criminal Justice System</a:t>
            </a:r>
          </a:p>
          <a:p>
            <a:pPr marL="514350" indent="-514350">
              <a:buFont typeface="Arial" pitchFamily="34" charset="0"/>
              <a:buAutoNum type="arabicPeriod"/>
            </a:pPr>
            <a:r>
              <a:rPr lang="en-US" sz="2600" dirty="0" smtClean="0">
                <a:latin typeface="Times New Roman" pitchFamily="18" charset="0"/>
                <a:cs typeface="Times New Roman" pitchFamily="18" charset="0"/>
              </a:rPr>
              <a:t>Victim compensation schemes</a:t>
            </a:r>
          </a:p>
          <a:p>
            <a:pPr marL="514350" indent="-514350">
              <a:buNone/>
            </a:pPr>
            <a:r>
              <a:rPr lang="en-US" sz="2600" dirty="0" smtClean="0">
                <a:latin typeface="Times New Roman" pitchFamily="18" charset="0"/>
                <a:cs typeface="Times New Roman" pitchFamily="18" charset="0"/>
              </a:rPr>
              <a:t>Section 357A of the Criminal Procedure Code</a:t>
            </a:r>
          </a:p>
          <a:p>
            <a:pPr marL="514350" indent="-514350">
              <a:buNone/>
            </a:pPr>
            <a:r>
              <a:rPr lang="en-US" sz="2600" dirty="0" smtClean="0">
                <a:latin typeface="Times New Roman" pitchFamily="18" charset="0"/>
                <a:cs typeface="Times New Roman" pitchFamily="18" charset="0"/>
              </a:rPr>
              <a:t>Efficacy of the Compensatory Scheme</a:t>
            </a:r>
          </a:p>
          <a:p>
            <a:pPr marL="514350" indent="-514350">
              <a:buNone/>
            </a:pPr>
            <a:r>
              <a:rPr lang="en-US" sz="2600" dirty="0" smtClean="0">
                <a:latin typeface="Times New Roman" pitchFamily="18" charset="0"/>
                <a:cs typeface="Times New Roman" pitchFamily="18" charset="0"/>
              </a:rPr>
              <a:t>Method of Disbursement of Compensation</a:t>
            </a:r>
          </a:p>
          <a:p>
            <a:pPr marL="514350" indent="-514350">
              <a:buNone/>
            </a:pPr>
            <a:r>
              <a:rPr lang="en-US" sz="2600" dirty="0" smtClean="0">
                <a:latin typeface="Times New Roman" pitchFamily="18" charset="0"/>
                <a:cs typeface="Times New Roman" pitchFamily="18" charset="0"/>
              </a:rPr>
              <a:t>Shortcoming of the schemes</a:t>
            </a:r>
          </a:p>
          <a:p>
            <a:pPr marL="514350" indent="-514350">
              <a:buNone/>
            </a:pPr>
            <a:r>
              <a:rPr lang="en-US" sz="2600" dirty="0" smtClean="0">
                <a:latin typeface="Times New Roman" pitchFamily="18" charset="0"/>
                <a:cs typeface="Times New Roman" pitchFamily="18" charset="0"/>
              </a:rPr>
              <a:t>Other initiatives by the Government of India  </a:t>
            </a:r>
          </a:p>
          <a:p>
            <a:pPr marL="514350" indent="-514350">
              <a:buNone/>
            </a:pPr>
            <a:r>
              <a:rPr lang="en-US" sz="2600" dirty="0" smtClean="0">
                <a:latin typeface="Times New Roman" pitchFamily="18" charset="0"/>
                <a:cs typeface="Times New Roman" pitchFamily="18" charset="0"/>
              </a:rPr>
              <a:t>1 .Central Victim Compensation Fund </a:t>
            </a:r>
          </a:p>
          <a:p>
            <a:pPr marL="514350" indent="-514350">
              <a:buNone/>
            </a:pPr>
            <a:r>
              <a:rPr lang="en-US" sz="2600" dirty="0" smtClean="0">
                <a:latin typeface="Times New Roman" pitchFamily="18" charset="0"/>
                <a:cs typeface="Times New Roman" pitchFamily="18" charset="0"/>
              </a:rPr>
              <a:t>2 .Government plans to bring acid attack under heinous crime category</a:t>
            </a:r>
          </a:p>
          <a:p>
            <a:pPr marL="514350" indent="-514350">
              <a:buNone/>
            </a:pPr>
            <a:r>
              <a:rPr lang="en-US" sz="2600" dirty="0" smtClean="0">
                <a:latin typeface="Times New Roman" pitchFamily="18" charset="0"/>
                <a:cs typeface="Times New Roman" pitchFamily="18" charset="0"/>
              </a:rPr>
              <a:t>3. Supreme Court Directives to States-Frame “Uniform Scheme” to compensate rape victims      </a:t>
            </a:r>
          </a:p>
          <a:p>
            <a:pPr marL="514350" indent="-514350">
              <a:buNone/>
            </a:pPr>
            <a:endParaRPr lang="en-US" sz="2800" dirty="0" smtClean="0">
              <a:latin typeface="Times New Roman" pitchFamily="18" charset="0"/>
              <a:cs typeface="Times New Roman" pitchFamily="18" charset="0"/>
            </a:endParaRPr>
          </a:p>
          <a:p>
            <a:pPr marL="514350" indent="-514350">
              <a:buNone/>
            </a:pPr>
            <a:endParaRPr lang="en-US" sz="2800" dirty="0" smtClean="0">
              <a:latin typeface="Times New Roman" pitchFamily="18" charset="0"/>
              <a:cs typeface="Times New Roman" pitchFamily="18" charset="0"/>
            </a:endParaRPr>
          </a:p>
          <a:p>
            <a:pPr marL="514350" indent="-514350">
              <a:buNone/>
            </a:pPr>
            <a:endParaRPr lang="en-US" sz="2800" b="1" dirty="0" smtClean="0">
              <a:latin typeface="Times New Roman" pitchFamily="18" charset="0"/>
              <a:cs typeface="Times New Roman" pitchFamily="18" charset="0"/>
            </a:endParaRPr>
          </a:p>
          <a:p>
            <a:pPr marL="514350" indent="-514350">
              <a:buNone/>
            </a:pPr>
            <a:endParaRPr lang="en-US" sz="2800" b="1" dirty="0" smtClean="0">
              <a:latin typeface="Times New Roman" pitchFamily="18" charset="0"/>
              <a:cs typeface="Times New Roman" pitchFamily="18" charset="0"/>
            </a:endParaRPr>
          </a:p>
          <a:p>
            <a:pPr marL="514350" indent="-514350">
              <a:buNone/>
            </a:pPr>
            <a:endParaRPr lang="en-US" sz="2800" dirty="0" smtClean="0">
              <a:latin typeface="Times New Roman" pitchFamily="18" charset="0"/>
              <a:cs typeface="Times New Roman" pitchFamily="18" charset="0"/>
            </a:endParaRPr>
          </a:p>
          <a:p>
            <a:pPr marL="514350" indent="-514350">
              <a:buNone/>
            </a:pPr>
            <a:endParaRPr lang="en-US" sz="2800" dirty="0" smtClean="0">
              <a:latin typeface="Times New Roman" pitchFamily="18" charset="0"/>
              <a:cs typeface="Times New Roman" pitchFamily="18" charset="0"/>
            </a:endParaRPr>
          </a:p>
          <a:p>
            <a:pPr marL="514350" indent="-514350">
              <a:buNone/>
            </a:pPr>
            <a:endParaRPr lang="en-US" sz="2800" b="1" dirty="0" smtClean="0">
              <a:latin typeface="Times New Roman" pitchFamily="18" charset="0"/>
              <a:cs typeface="Times New Roman" pitchFamily="18" charset="0"/>
            </a:endParaRPr>
          </a:p>
          <a:p>
            <a:pPr marL="514350" indent="-514350">
              <a:buNone/>
            </a:pPr>
            <a:endParaRPr lang="en-US" sz="2800" dirty="0" smtClean="0">
              <a:latin typeface="Times New Roman" pitchFamily="18" charset="0"/>
              <a:cs typeface="Times New Roman" pitchFamily="18" charset="0"/>
            </a:endParaRPr>
          </a:p>
          <a:p>
            <a:pPr marL="514350" indent="-514350">
              <a:buAutoNum type="arabicPeriod"/>
            </a:pPr>
            <a:endParaRPr lang="en-US" sz="28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Other Analogous Legislations towards Development of Victimology in India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The Police Act, 1861</a:t>
            </a:r>
          </a:p>
          <a:p>
            <a:pPr>
              <a:buNone/>
            </a:pPr>
            <a:r>
              <a:rPr lang="en-US" sz="2400" dirty="0" smtClean="0">
                <a:latin typeface="Times New Roman" pitchFamily="18" charset="0"/>
                <a:cs typeface="Times New Roman" pitchFamily="18" charset="0"/>
              </a:rPr>
              <a:t>2.The Scheduled Castes and the Scheduled Tribes (Prevention of Atrocities) Act, 1989</a:t>
            </a:r>
          </a:p>
          <a:p>
            <a:pPr>
              <a:buNone/>
            </a:pPr>
            <a:r>
              <a:rPr lang="en-US" sz="2400" dirty="0" smtClean="0">
                <a:latin typeface="Times New Roman" pitchFamily="18" charset="0"/>
                <a:cs typeface="Times New Roman" pitchFamily="18" charset="0"/>
              </a:rPr>
              <a:t>3. The Railways Act, 1989 </a:t>
            </a:r>
          </a:p>
          <a:p>
            <a:pPr>
              <a:buNone/>
            </a:pPr>
            <a:r>
              <a:rPr lang="en-US" sz="2400" dirty="0" smtClean="0">
                <a:latin typeface="Times New Roman" pitchFamily="18" charset="0"/>
                <a:cs typeface="Times New Roman" pitchFamily="18" charset="0"/>
              </a:rPr>
              <a:t>4.The Protection of Children from Sexual Offences Act, 2012</a:t>
            </a:r>
          </a:p>
          <a:p>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1062</Words>
  <Application>Microsoft Office PowerPoint</Application>
  <PresentationFormat>On-screen Show (4:3)</PresentationFormat>
  <Paragraphs>107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Legal Measures Relating to Compensation  for Victims of crime. </vt:lpstr>
      <vt:lpstr> Introduction </vt:lpstr>
      <vt:lpstr>Compensation under Fatal Accidents Act, 1855</vt:lpstr>
      <vt:lpstr>The Indian Penal Code, 1860 and Compensation to Victims</vt:lpstr>
      <vt:lpstr>  Compensation under the Probation of Offenders Act, 1958 </vt:lpstr>
      <vt:lpstr>The Criminal Procedure Code, 1973 </vt:lpstr>
      <vt:lpstr>The Motor Vehicles Act, 1988</vt:lpstr>
      <vt:lpstr>Other Developments in laws of compensation      </vt:lpstr>
      <vt:lpstr>  Other Analogous Legislations towards Development of Victimology in India </vt:lpstr>
      <vt:lpstr>Human Rights under Indian Constitution</vt:lpstr>
      <vt:lpstr> Conclusion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Measures Relating To Victim Compensation under Criminal Justice System in India </dc:title>
  <dc:creator>LAW</dc:creator>
  <cp:lastModifiedBy>OMKAR</cp:lastModifiedBy>
  <cp:revision>70</cp:revision>
  <dcterms:created xsi:type="dcterms:W3CDTF">2006-08-16T00:00:00Z</dcterms:created>
  <dcterms:modified xsi:type="dcterms:W3CDTF">2021-03-14T08:59:42Z</dcterms:modified>
</cp:coreProperties>
</file>