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7" r:id="rId4"/>
    <p:sldId id="262" r:id="rId5"/>
    <p:sldId id="263" r:id="rId6"/>
    <p:sldId id="264" r:id="rId7"/>
    <p:sldId id="265" r:id="rId8"/>
    <p:sldId id="266" r:id="rId9"/>
    <p:sldId id="268" r:id="rId10"/>
    <p:sldId id="269" r:id="rId11"/>
    <p:sldId id="272" r:id="rId12"/>
    <p:sldId id="273" r:id="rId13"/>
    <p:sldId id="271" r:id="rId14"/>
    <p:sldId id="270"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05800" cy="1143000"/>
          </a:xfrm>
        </p:spPr>
        <p:txBody>
          <a:bodyPr>
            <a:normAutofit fontScale="90000"/>
          </a:bodyPr>
          <a:lstStyle/>
          <a:p>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DAMAGES FOR BREACH OF CONTRACT</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SECTIONS-73-74</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600200"/>
            <a:ext cx="8305800" cy="4525963"/>
          </a:xfrm>
        </p:spPr>
        <p:txBody>
          <a:bodyPr/>
          <a:lstStyle/>
          <a:p>
            <a:r>
              <a:rPr lang="en-US" dirty="0" smtClean="0">
                <a:latin typeface="Times New Roman" pitchFamily="18" charset="0"/>
                <a:cs typeface="Times New Roman" pitchFamily="18" charset="0"/>
              </a:rPr>
              <a:t>What is meant by breach of contract?</a:t>
            </a:r>
          </a:p>
          <a:p>
            <a:r>
              <a:rPr lang="en-US" dirty="0" smtClean="0">
                <a:latin typeface="Times New Roman" pitchFamily="18" charset="0"/>
                <a:cs typeface="Times New Roman" pitchFamily="18" charset="0"/>
              </a:rPr>
              <a:t>What are Damages?</a:t>
            </a:r>
          </a:p>
          <a:p>
            <a:r>
              <a:rPr lang="en-US" dirty="0" smtClean="0">
                <a:latin typeface="Times New Roman" pitchFamily="18" charset="0"/>
                <a:cs typeface="Times New Roman" pitchFamily="18" charset="0"/>
              </a:rPr>
              <a:t>Two aspects of Remedy of damages</a:t>
            </a:r>
          </a:p>
          <a:p>
            <a:r>
              <a:rPr lang="en-US" dirty="0" smtClean="0">
                <a:latin typeface="Times New Roman" pitchFamily="18" charset="0"/>
                <a:cs typeface="Times New Roman" pitchFamily="18" charset="0"/>
              </a:rPr>
              <a:t>Rule in </a:t>
            </a:r>
            <a:r>
              <a:rPr lang="en-US" i="1" dirty="0" smtClean="0">
                <a:latin typeface="Times New Roman" pitchFamily="18" charset="0"/>
                <a:cs typeface="Times New Roman" pitchFamily="18" charset="0"/>
              </a:rPr>
              <a:t>Hadle</a:t>
            </a:r>
            <a:r>
              <a:rPr lang="en-US" dirty="0" smtClean="0">
                <a:latin typeface="Times New Roman" pitchFamily="18" charset="0"/>
                <a:cs typeface="Times New Roman" pitchFamily="18" charset="0"/>
              </a:rPr>
              <a:t>y </a:t>
            </a:r>
            <a:r>
              <a:rPr lang="en-US" i="1" dirty="0" smtClean="0">
                <a:latin typeface="Times New Roman" pitchFamily="18" charset="0"/>
                <a:cs typeface="Times New Roman" pitchFamily="18" charset="0"/>
              </a:rPr>
              <a:t>V Baxendale.</a:t>
            </a:r>
          </a:p>
          <a:p>
            <a:r>
              <a:rPr lang="en-US" dirty="0" smtClean="0">
                <a:latin typeface="Times New Roman" pitchFamily="18" charset="0"/>
                <a:cs typeface="Times New Roman" pitchFamily="18" charset="0"/>
              </a:rPr>
              <a:t>Compensation for loss or damages caused by breach of contract –section 73</a:t>
            </a:r>
          </a:p>
          <a:p>
            <a:r>
              <a:rPr lang="en-US" dirty="0" smtClean="0">
                <a:latin typeface="Times New Roman" pitchFamily="18" charset="0"/>
                <a:cs typeface="Times New Roman" pitchFamily="18" charset="0"/>
              </a:rPr>
              <a:t>Compensation for breach of contract where penalty stipulated for- section 74</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sz="3600" dirty="0" smtClean="0">
                <a:latin typeface="Times New Roman" pitchFamily="18" charset="0"/>
                <a:cs typeface="Times New Roman" pitchFamily="18" charset="0"/>
              </a:rPr>
              <a:t>Measure of damages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buNone/>
            </a:pPr>
            <a:r>
              <a:rPr lang="en-US" sz="2400" dirty="0" smtClean="0">
                <a:latin typeface="Times New Roman" pitchFamily="18" charset="0"/>
                <a:cs typeface="Times New Roman" pitchFamily="18" charset="0"/>
              </a:rPr>
              <a:t>Once it is determined whether general or special damages have to be recovered they have to be evaluated in terms of money. This is the problem of measure of damages and is governed by some fundamental principles.</a:t>
            </a:r>
          </a:p>
          <a:p>
            <a:pPr>
              <a:buNone/>
            </a:pPr>
            <a:r>
              <a:rPr lang="en-US" sz="2400" dirty="0" smtClean="0">
                <a:latin typeface="Times New Roman" pitchFamily="18" charset="0"/>
                <a:cs typeface="Times New Roman" pitchFamily="18" charset="0"/>
              </a:rPr>
              <a:t>                        Damages are compensatory and not penal</a:t>
            </a:r>
          </a:p>
          <a:p>
            <a:pPr>
              <a:buNone/>
            </a:pPr>
            <a:r>
              <a:rPr lang="en-US" sz="2400" dirty="0" smtClean="0">
                <a:latin typeface="Times New Roman" pitchFamily="18" charset="0"/>
                <a:cs typeface="Times New Roman" pitchFamily="18" charset="0"/>
              </a:rPr>
              <a:t>                        Motive and manner of breach </a:t>
            </a:r>
          </a:p>
          <a:p>
            <a:pPr>
              <a:buNone/>
            </a:pPr>
            <a:r>
              <a:rPr lang="en-US" sz="2400" dirty="0" smtClean="0">
                <a:latin typeface="Times New Roman" pitchFamily="18" charset="0"/>
                <a:cs typeface="Times New Roman" pitchFamily="18" charset="0"/>
              </a:rPr>
              <a:t>                        Mental pain and suffering</a:t>
            </a:r>
          </a:p>
          <a:p>
            <a:pPr>
              <a:buNone/>
            </a:pPr>
            <a:r>
              <a:rPr lang="en-US" sz="2400" dirty="0" smtClean="0">
                <a:latin typeface="Times New Roman" pitchFamily="18" charset="0"/>
                <a:cs typeface="Times New Roman" pitchFamily="18" charset="0"/>
              </a:rPr>
              <a:t>                        Breach of confidence </a:t>
            </a:r>
          </a:p>
          <a:p>
            <a:pPr>
              <a:buNone/>
            </a:pPr>
            <a:r>
              <a:rPr lang="en-US" sz="2400" dirty="0" smtClean="0">
                <a:latin typeface="Times New Roman" pitchFamily="18" charset="0"/>
                <a:cs typeface="Times New Roman" pitchFamily="18" charset="0"/>
              </a:rPr>
              <a:t>                        Inconvenienance caused may be considered</a:t>
            </a:r>
          </a:p>
          <a:p>
            <a:pPr>
              <a:buNone/>
            </a:pPr>
            <a:r>
              <a:rPr lang="en-US" sz="2400" i="1" dirty="0" smtClean="0">
                <a:latin typeface="Times New Roman" pitchFamily="18" charset="0"/>
                <a:cs typeface="Times New Roman" pitchFamily="18" charset="0"/>
              </a:rPr>
              <a:t>          Hobbs v London and S.W.Railway Co. </a:t>
            </a:r>
          </a:p>
          <a:p>
            <a:pPr>
              <a:buNone/>
            </a:pPr>
            <a:r>
              <a:rPr lang="en-US" sz="2400" i="1" dirty="0" smtClean="0">
                <a:latin typeface="Times New Roman" pitchFamily="18" charset="0"/>
                <a:cs typeface="Times New Roman" pitchFamily="18" charset="0"/>
              </a:rPr>
              <a:t> </a:t>
            </a:r>
            <a:endParaRPr lang="en-US" sz="2400" i="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Nominal Damages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r>
              <a:rPr lang="en-US" sz="3000" dirty="0" smtClean="0">
                <a:latin typeface="Times New Roman" pitchFamily="18" charset="0"/>
                <a:cs typeface="Times New Roman" pitchFamily="18" charset="0"/>
              </a:rPr>
              <a:t>Nominal Damages </a:t>
            </a:r>
          </a:p>
          <a:p>
            <a:pPr>
              <a:buNone/>
            </a:pPr>
            <a:r>
              <a:rPr lang="en-US" sz="24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where the plaintiff suffers no loss the court may still award nominal damages,</a:t>
            </a:r>
          </a:p>
          <a:p>
            <a:pPr>
              <a:buNone/>
            </a:pPr>
            <a:r>
              <a:rPr lang="en-US" sz="2800" dirty="0" smtClean="0">
                <a:latin typeface="Times New Roman" pitchFamily="18" charset="0"/>
                <a:cs typeface="Times New Roman" pitchFamily="18" charset="0"/>
              </a:rPr>
              <a:t>        discretion of the court</a:t>
            </a:r>
          </a:p>
          <a:p>
            <a:pPr>
              <a:buNone/>
            </a:pPr>
            <a:r>
              <a:rPr lang="en-US" sz="2800" dirty="0" smtClean="0">
                <a:latin typeface="Times New Roman" pitchFamily="18" charset="0"/>
                <a:cs typeface="Times New Roman" pitchFamily="18" charset="0"/>
              </a:rPr>
              <a:t>The court is competent to award reasonable compensation in case of breach….even if actual damage is not proved or suffered in consequence of breach of contract ,</a:t>
            </a:r>
          </a:p>
          <a:p>
            <a:pPr>
              <a:buNone/>
            </a:pPr>
            <a:r>
              <a:rPr lang="en-US" sz="2800" dirty="0" smtClean="0">
                <a:latin typeface="Times New Roman" pitchFamily="18" charset="0"/>
                <a:cs typeface="Times New Roman" pitchFamily="18" charset="0"/>
              </a:rPr>
              <a:t>The object of the award is not to compensate the plaintiff  for financial injury but to deprive the defendant of an unjustly acquired gain.</a:t>
            </a:r>
          </a:p>
          <a:p>
            <a:pPr>
              <a:buNone/>
            </a:pPr>
            <a:r>
              <a:rPr lang="en-US" dirty="0" smtClean="0">
                <a:latin typeface="Times New Roman" pitchFamily="18" charset="0"/>
                <a:cs typeface="Times New Roman" pitchFamily="18" charset="0"/>
              </a:rPr>
              <a:t>            </a:t>
            </a:r>
            <a:r>
              <a:rPr lang="en-US" sz="2600" i="1" dirty="0" smtClean="0">
                <a:latin typeface="Times New Roman" pitchFamily="18" charset="0"/>
                <a:cs typeface="Times New Roman" pitchFamily="18" charset="0"/>
              </a:rPr>
              <a:t>Charter v Sullivan </a:t>
            </a:r>
            <a:endParaRPr lang="en-US" i="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imes New Roman" pitchFamily="18" charset="0"/>
                <a:cs typeface="Times New Roman" pitchFamily="18" charset="0"/>
              </a:rPr>
              <a:t>Explanation to section 73</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600" dirty="0" smtClean="0">
                <a:latin typeface="Times New Roman" pitchFamily="18" charset="0"/>
                <a:cs typeface="Times New Roman" pitchFamily="18" charset="0"/>
              </a:rPr>
              <a:t>Duty to mitigate  damages.</a:t>
            </a:r>
          </a:p>
          <a:p>
            <a:pPr>
              <a:buNone/>
            </a:pPr>
            <a:r>
              <a:rPr lang="en-US" sz="2600" dirty="0" smtClean="0">
                <a:latin typeface="Times New Roman" pitchFamily="18" charset="0"/>
                <a:cs typeface="Times New Roman" pitchFamily="18" charset="0"/>
              </a:rPr>
              <a:t>In estimating the loss arising from the breach of contract the means which existed of remedying the inconvenience caused by the non-performance of the contract must be taken into contract.</a:t>
            </a:r>
          </a:p>
          <a:p>
            <a:pPr>
              <a:buNone/>
            </a:pPr>
            <a:r>
              <a:rPr lang="en-US" sz="2600" dirty="0" smtClean="0">
                <a:latin typeface="Times New Roman" pitchFamily="18" charset="0"/>
                <a:cs typeface="Times New Roman" pitchFamily="18" charset="0"/>
              </a:rPr>
              <a:t>Reasonable efforts are to be made by injured party to avoid the loss </a:t>
            </a:r>
          </a:p>
          <a:p>
            <a:pPr>
              <a:buNone/>
            </a:pPr>
            <a:r>
              <a:rPr lang="en-US" sz="2600" dirty="0" smtClean="0">
                <a:latin typeface="Times New Roman" pitchFamily="18" charset="0"/>
                <a:cs typeface="Times New Roman" pitchFamily="18" charset="0"/>
              </a:rPr>
              <a:t>      …..the loss to be kept to the minimum.</a:t>
            </a:r>
          </a:p>
          <a:p>
            <a:pPr>
              <a:buNone/>
            </a:pPr>
            <a:r>
              <a:rPr lang="en-US" sz="2600" dirty="0" smtClean="0">
                <a:latin typeface="Times New Roman" pitchFamily="18" charset="0"/>
                <a:cs typeface="Times New Roman" pitchFamily="18" charset="0"/>
              </a:rPr>
              <a:t>Aggrieved party not to be inflicted with unusual burdens </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Liquidated damages and Penalty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sz="2800" b="1" dirty="0" smtClean="0">
                <a:latin typeface="Times New Roman" pitchFamily="18" charset="0"/>
                <a:cs typeface="Times New Roman" pitchFamily="18" charset="0"/>
              </a:rPr>
              <a:t>English Law </a:t>
            </a:r>
          </a:p>
          <a:p>
            <a:pPr>
              <a:buNone/>
            </a:pPr>
            <a:r>
              <a:rPr lang="en-US" sz="2800" dirty="0" smtClean="0">
                <a:latin typeface="Times New Roman" pitchFamily="18" charset="0"/>
                <a:cs typeface="Times New Roman" pitchFamily="18" charset="0"/>
              </a:rPr>
              <a:t>The parties to the contract may determine beforehand the amount of compensation payable in the event of breach.</a:t>
            </a:r>
          </a:p>
          <a:p>
            <a:pPr>
              <a:buNone/>
            </a:pPr>
            <a:r>
              <a:rPr lang="en-US" sz="2800" dirty="0" smtClean="0">
                <a:latin typeface="Times New Roman" pitchFamily="18" charset="0"/>
                <a:cs typeface="Times New Roman" pitchFamily="18" charset="0"/>
              </a:rPr>
              <a:t>A sum fixed may fall in the following two categories :</a:t>
            </a:r>
          </a:p>
          <a:p>
            <a:pPr marL="514350" indent="-514350">
              <a:buAutoNum type="arabicPeriod"/>
            </a:pPr>
            <a:r>
              <a:rPr lang="en-US" sz="2800" dirty="0" smtClean="0">
                <a:latin typeface="Times New Roman" pitchFamily="18" charset="0"/>
                <a:cs typeface="Times New Roman" pitchFamily="18" charset="0"/>
              </a:rPr>
              <a:t>Liquidated damages…If the stipulated amount is considered as liquidated damages the amount settled can be recovered by the aggrieved party when there is a breach </a:t>
            </a:r>
          </a:p>
          <a:p>
            <a:pPr marL="514350" indent="-514350">
              <a:buAutoNum type="arabicPeriod"/>
            </a:pPr>
            <a:r>
              <a:rPr lang="en-US" sz="2800" dirty="0" smtClean="0">
                <a:latin typeface="Times New Roman" pitchFamily="18" charset="0"/>
                <a:cs typeface="Times New Roman" pitchFamily="18" charset="0"/>
              </a:rPr>
              <a:t>Penalty : damages…If the stipulated amount is considered as penalty , the </a:t>
            </a:r>
            <a:r>
              <a:rPr lang="en-US" sz="2600" dirty="0" smtClean="0">
                <a:latin typeface="Times New Roman" pitchFamily="18" charset="0"/>
                <a:cs typeface="Times New Roman" pitchFamily="18" charset="0"/>
              </a:rPr>
              <a:t>stipulated amount in the contract cannot be recovered</a:t>
            </a:r>
            <a:r>
              <a:rPr lang="en-US" dirty="0" smtClean="0">
                <a:latin typeface="Times New Roman" pitchFamily="18" charset="0"/>
                <a:cs typeface="Times New Roman" pitchFamily="18" charset="0"/>
              </a:rPr>
              <a:t>.</a:t>
            </a:r>
          </a:p>
          <a:p>
            <a:pPr marL="514350" indent="-514350">
              <a:buNone/>
            </a:pPr>
            <a:r>
              <a:rPr lang="en-US" dirty="0" smtClean="0">
                <a:latin typeface="Times New Roman" pitchFamily="18" charset="0"/>
                <a:cs typeface="Times New Roman" pitchFamily="18" charset="0"/>
              </a:rPr>
              <a:t>{</a:t>
            </a:r>
            <a:r>
              <a:rPr lang="en-US" sz="2600" dirty="0" smtClean="0">
                <a:latin typeface="Times New Roman" pitchFamily="18" charset="0"/>
                <a:cs typeface="Times New Roman" pitchFamily="18" charset="0"/>
              </a:rPr>
              <a:t>Whether the stipulated amount in the contract is liquidated damages or penalty depends upon the simple test namely whether stipulated amount approximately represents a genuine pre-estimate of the probable damage that is likely to result from the breach</a:t>
            </a:r>
            <a:r>
              <a:rPr lang="en-US" dirty="0" smtClean="0">
                <a:latin typeface="Times New Roman" pitchFamily="18" charset="0"/>
                <a:cs typeface="Times New Roman" pitchFamily="18" charset="0"/>
              </a:rPr>
              <a:t>}</a:t>
            </a:r>
          </a:p>
          <a:p>
            <a:pPr marL="514350" indent="-514350">
              <a:buNone/>
            </a:pPr>
            <a:r>
              <a:rPr lang="en-US" sz="3100" i="1" dirty="0" smtClean="0">
                <a:latin typeface="Times New Roman" pitchFamily="18" charset="0"/>
                <a:cs typeface="Times New Roman" pitchFamily="18" charset="0"/>
              </a:rPr>
              <a:t>  Dunlop Pneumatic Tyre Co. v New Garage &amp;Motor Co.Ltd </a:t>
            </a:r>
          </a:p>
          <a:p>
            <a:pPr marL="514350" indent="-514350">
              <a:buAutoNum type="arabicPeriod"/>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Autofit/>
          </a:bodyPr>
          <a:lstStyle/>
          <a:p>
            <a:r>
              <a:rPr lang="en-US" sz="3200" dirty="0" smtClean="0">
                <a:latin typeface="Times New Roman" pitchFamily="18" charset="0"/>
                <a:cs typeface="Times New Roman" pitchFamily="18" charset="0"/>
              </a:rPr>
              <a:t>Compensation for breach of contract where penalty stipulated for: section 74</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Indian Law </a:t>
            </a:r>
          </a:p>
          <a:p>
            <a:pPr>
              <a:buNone/>
            </a:pPr>
            <a:r>
              <a:rPr lang="en-US" dirty="0" smtClean="0">
                <a:latin typeface="Times New Roman" pitchFamily="18" charset="0"/>
                <a:cs typeface="Times New Roman" pitchFamily="18" charset="0"/>
              </a:rPr>
              <a:t>No such distinction between liquidated damages or penalty</a:t>
            </a:r>
          </a:p>
          <a:p>
            <a:r>
              <a:rPr lang="en-US" dirty="0" smtClean="0">
                <a:latin typeface="Times New Roman" pitchFamily="18" charset="0"/>
                <a:cs typeface="Times New Roman" pitchFamily="18" charset="0"/>
              </a:rPr>
              <a:t>An aggrieved party is entitled to recover reasonable  compensation not exceeding the amount stipulated in the contract.</a:t>
            </a:r>
          </a:p>
          <a:p>
            <a:r>
              <a:rPr lang="en-US" dirty="0" smtClean="0">
                <a:latin typeface="Times New Roman" pitchFamily="18" charset="0"/>
                <a:cs typeface="Times New Roman" pitchFamily="18" charset="0"/>
              </a:rPr>
              <a:t>The amount stipulated by the parties in the contract operates as a ceiling or slab for the quantity of damages recoverable.</a:t>
            </a:r>
          </a:p>
          <a:p>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Conclusion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buNone/>
            </a:pP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The principle behind awarding damage for breach of contract to the party who has suffered the loss is to place that party in the same position in which it would have been..….had that contract not broken. The damages must be proportionate with the loss suffered </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Breach of contract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In simple terms breach means …..breaking of the contract .</a:t>
            </a:r>
          </a:p>
          <a:p>
            <a:r>
              <a:rPr lang="en-US" dirty="0" smtClean="0">
                <a:latin typeface="Times New Roman" pitchFamily="18" charset="0"/>
                <a:cs typeface="Times New Roman" pitchFamily="18" charset="0"/>
              </a:rPr>
              <a:t>A breach of contract occurs when one party renounces his liability in the contract ,either partially or totally.</a:t>
            </a:r>
          </a:p>
          <a:p>
            <a:r>
              <a:rPr lang="en-US" dirty="0" smtClean="0">
                <a:latin typeface="Times New Roman" pitchFamily="18" charset="0"/>
                <a:cs typeface="Times New Roman" pitchFamily="18" charset="0"/>
              </a:rPr>
              <a:t>Every breaker of the contract is liable to pay damages.</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Damages  for  breach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endParaRPr lang="en-US" dirty="0" smtClean="0">
              <a:latin typeface="Times New Roman" pitchFamily="18" charset="0"/>
              <a:cs typeface="Times New Roman" pitchFamily="18" charset="0"/>
            </a:endParaRPr>
          </a:p>
          <a:p>
            <a:r>
              <a:rPr lang="en-US" sz="5800" dirty="0" smtClean="0">
                <a:latin typeface="Times New Roman" pitchFamily="18" charset="0"/>
                <a:cs typeface="Times New Roman" pitchFamily="18" charset="0"/>
              </a:rPr>
              <a:t>Damages are  monetary compensation in terms of money allowed to the injured party by the court for the loss or injury suffered by him by the breach of the contract.</a:t>
            </a:r>
          </a:p>
          <a:p>
            <a:r>
              <a:rPr lang="en-US" sz="5800" dirty="0" smtClean="0">
                <a:latin typeface="Times New Roman" pitchFamily="18" charset="0"/>
                <a:cs typeface="Times New Roman" pitchFamily="18" charset="0"/>
              </a:rPr>
              <a:t>The object of awarding damages for the breach of contract is to put the injured party in the same position as if he had not been injured.</a:t>
            </a:r>
          </a:p>
          <a:p>
            <a:r>
              <a:rPr lang="en-US" sz="5800" dirty="0" smtClean="0">
                <a:latin typeface="Times New Roman" pitchFamily="18" charset="0"/>
                <a:cs typeface="Times New Roman" pitchFamily="18" charset="0"/>
              </a:rPr>
              <a:t>Burden lies on the injured party to prove his loss.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34400" cy="1600200"/>
          </a:xfrm>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Remedy of damages…</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Two aspects/Problems  </a:t>
            </a:r>
            <a:br>
              <a:rPr lang="en-US" sz="40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 Remoteness of Damages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2.Measure of Damages.</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Remoteness of Damages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Every breach of contract upsets many settled expectation of the injured party.</a:t>
            </a:r>
          </a:p>
          <a:p>
            <a:r>
              <a:rPr lang="en-US" dirty="0" smtClean="0">
                <a:latin typeface="Times New Roman" pitchFamily="18" charset="0"/>
                <a:cs typeface="Times New Roman" pitchFamily="18" charset="0"/>
              </a:rPr>
              <a:t>The injured party may feel the consequences for a long time and in variety of ways.</a:t>
            </a:r>
          </a:p>
          <a:p>
            <a:r>
              <a:rPr lang="en-US" dirty="0" smtClean="0">
                <a:latin typeface="Times New Roman" pitchFamily="18" charset="0"/>
                <a:cs typeface="Times New Roman" pitchFamily="18" charset="0"/>
              </a:rPr>
              <a:t>Theoretically the consequences of a breach are endless.</a:t>
            </a:r>
          </a:p>
          <a:p>
            <a:r>
              <a:rPr lang="en-US" dirty="0" smtClean="0">
                <a:latin typeface="Times New Roman" pitchFamily="18" charset="0"/>
                <a:cs typeface="Times New Roman" pitchFamily="18" charset="0"/>
              </a:rPr>
              <a:t>The injured party cannot be held liable for all that follows from his breach.</a:t>
            </a:r>
          </a:p>
          <a:p>
            <a:r>
              <a:rPr lang="en-US" dirty="0" smtClean="0">
                <a:latin typeface="Times New Roman" pitchFamily="18" charset="0"/>
                <a:cs typeface="Times New Roman" pitchFamily="18" charset="0"/>
              </a:rPr>
              <a:t>Hence there must be a limit to liability, but the problem is where to draw the line</a:t>
            </a:r>
          </a:p>
          <a:p>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Rule in </a:t>
            </a:r>
            <a:r>
              <a:rPr lang="en-US" sz="4000" i="1" dirty="0" smtClean="0">
                <a:latin typeface="Times New Roman" pitchFamily="18" charset="0"/>
                <a:cs typeface="Times New Roman" pitchFamily="18" charset="0"/>
              </a:rPr>
              <a:t>Hadle</a:t>
            </a:r>
            <a:r>
              <a:rPr lang="en-US" sz="4000" dirty="0" smtClean="0">
                <a:latin typeface="Times New Roman" pitchFamily="18" charset="0"/>
                <a:cs typeface="Times New Roman" pitchFamily="18" charset="0"/>
              </a:rPr>
              <a:t>y </a:t>
            </a:r>
            <a:r>
              <a:rPr lang="en-US" sz="4000" i="1" dirty="0" smtClean="0">
                <a:latin typeface="Times New Roman" pitchFamily="18" charset="0"/>
                <a:cs typeface="Times New Roman" pitchFamily="18" charset="0"/>
              </a:rPr>
              <a:t>V Baxendale </a:t>
            </a:r>
            <a:r>
              <a:rPr lang="en-US" i="1" dirty="0" smtClean="0">
                <a:latin typeface="Times New Roman" pitchFamily="18" charset="0"/>
                <a:cs typeface="Times New Roman" pitchFamily="18" charset="0"/>
              </a:rPr>
              <a:t/>
            </a:r>
            <a:br>
              <a:rPr lang="en-US" i="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In 1854, the English Exchequer Court delivered the landmark case of </a:t>
            </a:r>
            <a:r>
              <a:rPr lang="en-US" sz="2400" b="1" i="1" dirty="0" smtClean="0">
                <a:latin typeface="Times New Roman" pitchFamily="18" charset="0"/>
                <a:cs typeface="Times New Roman" pitchFamily="18" charset="0"/>
              </a:rPr>
              <a:t>Hadley v</a:t>
            </a:r>
            <a:r>
              <a:rPr lang="en-US" sz="2400" i="1"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Baxen</a:t>
            </a:r>
            <a:r>
              <a:rPr lang="en-US" sz="2400" b="1" dirty="0" smtClean="0">
                <a:latin typeface="Times New Roman" pitchFamily="18" charset="0"/>
                <a:cs typeface="Times New Roman" pitchFamily="18" charset="0"/>
              </a:rPr>
              <a:t>dale</a:t>
            </a:r>
            <a:r>
              <a:rPr lang="en-US" sz="2400" dirty="0" smtClean="0">
                <a:latin typeface="Times New Roman" pitchFamily="18" charset="0"/>
                <a:cs typeface="Times New Roman" pitchFamily="18" charset="0"/>
              </a:rPr>
              <a:t>. This case provided, for the first time in the common law …….a defined rule regarding the limitations on recovery of damages for breach of contract.</a:t>
            </a:r>
          </a:p>
          <a:p>
            <a:r>
              <a:rPr lang="en-US" sz="2400" i="1" dirty="0" smtClean="0">
                <a:latin typeface="Times New Roman" pitchFamily="18" charset="0"/>
                <a:cs typeface="Times New Roman" pitchFamily="18" charset="0"/>
              </a:rPr>
              <a:t>As a result of the decision two major rules were laid down </a:t>
            </a:r>
            <a:r>
              <a:rPr lang="en-US" sz="2400" dirty="0" smtClean="0">
                <a:latin typeface="Times New Roman" pitchFamily="18" charset="0"/>
                <a:cs typeface="Times New Roman" pitchFamily="18" charset="0"/>
              </a:rPr>
              <a:t>:</a:t>
            </a:r>
          </a:p>
          <a:p>
            <a:pPr>
              <a:buNone/>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1.General Damages </a:t>
            </a:r>
            <a:r>
              <a:rPr lang="en-US" sz="2400" dirty="0" smtClean="0">
                <a:latin typeface="Times New Roman" pitchFamily="18" charset="0"/>
                <a:cs typeface="Times New Roman" pitchFamily="18" charset="0"/>
              </a:rPr>
              <a:t>…..those which arise naturally in the usual course of the things </a:t>
            </a:r>
          </a:p>
          <a:p>
            <a:pPr>
              <a:buNone/>
            </a:pPr>
            <a:r>
              <a:rPr lang="en-US" sz="2400" dirty="0" smtClean="0">
                <a:latin typeface="Times New Roman" pitchFamily="18" charset="0"/>
                <a:cs typeface="Times New Roman" pitchFamily="18" charset="0"/>
              </a:rPr>
              <a:t>   2. </a:t>
            </a:r>
            <a:r>
              <a:rPr lang="en-US" sz="2400" b="1" dirty="0" smtClean="0">
                <a:latin typeface="Times New Roman" pitchFamily="18" charset="0"/>
                <a:cs typeface="Times New Roman" pitchFamily="18" charset="0"/>
              </a:rPr>
              <a:t>Special Damages </a:t>
            </a:r>
            <a:r>
              <a:rPr lang="en-US" sz="2400" dirty="0" smtClean="0">
                <a:latin typeface="Times New Roman" pitchFamily="18" charset="0"/>
                <a:cs typeface="Times New Roman" pitchFamily="18" charset="0"/>
              </a:rPr>
              <a:t>……those which arise from unusual circumstances, that affect the plaintiff.</a:t>
            </a:r>
            <a:endParaRPr lang="en-US"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Compensation for loss or damage caused by breach of contract –section 73</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As per this section compensation would be awarded only for the loss in ordinary course of business or such loss which the parties knew would likely to occur because of such breach. Here the challenge lies in proving actual loss or damage suffered as only such loss can be recovered. Compensation is excluded from the purview of this section, for any remote or indirect loss or damages </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Times New Roman" pitchFamily="18" charset="0"/>
                <a:cs typeface="Times New Roman" pitchFamily="18" charset="0"/>
              </a:rPr>
              <a:t>Section 73 incorporates two rules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in </a:t>
            </a:r>
            <a:r>
              <a:rPr lang="en-US" sz="2800" b="1" i="1" dirty="0" smtClean="0">
                <a:latin typeface="Times New Roman" pitchFamily="18" charset="0"/>
                <a:cs typeface="Times New Roman" pitchFamily="18" charset="0"/>
              </a:rPr>
              <a:t>Hadley v</a:t>
            </a:r>
            <a:r>
              <a:rPr lang="en-US" sz="2800" i="1"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Baxen</a:t>
            </a:r>
            <a:r>
              <a:rPr lang="en-US" sz="2800" b="1" dirty="0" smtClean="0">
                <a:latin typeface="Times New Roman" pitchFamily="18" charset="0"/>
                <a:cs typeface="Times New Roman" pitchFamily="18" charset="0"/>
              </a:rPr>
              <a:t>dale</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The first rule is objective:</a:t>
            </a:r>
          </a:p>
          <a:p>
            <a:pPr>
              <a:buNone/>
            </a:pPr>
            <a:r>
              <a:rPr lang="en-US" sz="2400" dirty="0" smtClean="0">
                <a:latin typeface="Times New Roman" pitchFamily="18" charset="0"/>
                <a:cs typeface="Times New Roman" pitchFamily="18" charset="0"/>
              </a:rPr>
              <a:t> depends upon the reasonable man’s foresight</a:t>
            </a:r>
          </a:p>
          <a:p>
            <a:pPr>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second rule is subjective:</a:t>
            </a:r>
          </a:p>
          <a:p>
            <a:pPr>
              <a:buNone/>
            </a:pPr>
            <a:r>
              <a:rPr lang="en-US" sz="2400" dirty="0" smtClean="0">
                <a:latin typeface="Times New Roman" pitchFamily="18" charset="0"/>
                <a:cs typeface="Times New Roman" pitchFamily="18" charset="0"/>
              </a:rPr>
              <a:t>  depends upon the knowledge of the parties</a:t>
            </a: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The burden of proof lies on the plaintiff to show that </a:t>
            </a:r>
          </a:p>
          <a:p>
            <a:pPr>
              <a:buNone/>
            </a:pPr>
            <a:r>
              <a:rPr lang="en-US" sz="2400" dirty="0" smtClean="0">
                <a:latin typeface="Times New Roman" pitchFamily="18" charset="0"/>
                <a:cs typeface="Times New Roman" pitchFamily="18" charset="0"/>
              </a:rPr>
              <a:t>            Damage has been sustained, and</a:t>
            </a:r>
          </a:p>
          <a:p>
            <a:pPr>
              <a:buNone/>
            </a:pPr>
            <a:r>
              <a:rPr lang="en-US" sz="2400" dirty="0" smtClean="0">
                <a:latin typeface="Times New Roman" pitchFamily="18" charset="0"/>
                <a:cs typeface="Times New Roman" pitchFamily="18" charset="0"/>
              </a:rPr>
              <a:t>            What shall be the measure of converting the loss into   money.</a:t>
            </a: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Remoteness of damage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sz="3400" dirty="0" smtClean="0">
                <a:latin typeface="Times New Roman" pitchFamily="18" charset="0"/>
                <a:cs typeface="Times New Roman" pitchFamily="18" charset="0"/>
              </a:rPr>
              <a:t>Every man is responsible for reasonable foreseeable consequences. </a:t>
            </a:r>
          </a:p>
          <a:p>
            <a:r>
              <a:rPr lang="en-US" sz="3400" dirty="0" smtClean="0">
                <a:latin typeface="Times New Roman" pitchFamily="18" charset="0"/>
                <a:cs typeface="Times New Roman" pitchFamily="18" charset="0"/>
              </a:rPr>
              <a:t>Lack of knowledge of special circumstances -prevents recovery of special damages.</a:t>
            </a:r>
          </a:p>
          <a:p>
            <a:r>
              <a:rPr lang="en-US" sz="3400" i="1" dirty="0" smtClean="0">
                <a:latin typeface="Times New Roman" pitchFamily="18" charset="0"/>
                <a:cs typeface="Times New Roman" pitchFamily="18" charset="0"/>
              </a:rPr>
              <a:t>Cases</a:t>
            </a:r>
            <a:r>
              <a:rPr lang="en-US" sz="3400" dirty="0" smtClean="0">
                <a:latin typeface="Times New Roman" pitchFamily="18" charset="0"/>
                <a:cs typeface="Times New Roman" pitchFamily="18" charset="0"/>
              </a:rPr>
              <a:t>:</a:t>
            </a:r>
          </a:p>
          <a:p>
            <a:pPr>
              <a:buNone/>
            </a:pPr>
            <a:r>
              <a:rPr lang="en-US" sz="3400" i="1" dirty="0" smtClean="0">
                <a:latin typeface="Times New Roman" pitchFamily="18" charset="0"/>
                <a:cs typeface="Times New Roman" pitchFamily="18" charset="0"/>
              </a:rPr>
              <a:t>              Horne v Midland Railway Co</a:t>
            </a:r>
            <a:r>
              <a:rPr lang="en-US" sz="3400" dirty="0" smtClean="0">
                <a:latin typeface="Times New Roman" pitchFamily="18" charset="0"/>
                <a:cs typeface="Times New Roman" pitchFamily="18" charset="0"/>
              </a:rPr>
              <a:t>. </a:t>
            </a:r>
            <a:endParaRPr lang="en-US" sz="3400" i="1" dirty="0" smtClean="0">
              <a:latin typeface="Times New Roman" pitchFamily="18" charset="0"/>
              <a:cs typeface="Times New Roman" pitchFamily="18" charset="0"/>
            </a:endParaRPr>
          </a:p>
          <a:p>
            <a:pPr>
              <a:buNone/>
            </a:pPr>
            <a:r>
              <a:rPr lang="en-US" sz="3400" i="1" dirty="0" smtClean="0">
                <a:latin typeface="Times New Roman" pitchFamily="18" charset="0"/>
                <a:cs typeface="Times New Roman" pitchFamily="18" charset="0"/>
              </a:rPr>
              <a:t>               British Columbia Saw Mill v Nettleship </a:t>
            </a:r>
          </a:p>
          <a:p>
            <a:r>
              <a:rPr lang="en-US" sz="3400" dirty="0" smtClean="0">
                <a:latin typeface="Times New Roman" pitchFamily="18" charset="0"/>
                <a:cs typeface="Times New Roman" pitchFamily="18" charset="0"/>
              </a:rPr>
              <a:t>Special damages can be recovered only if special notice of the special circumstance  is communicated. </a:t>
            </a:r>
          </a:p>
          <a:p>
            <a:r>
              <a:rPr lang="en-US" sz="3400" dirty="0" smtClean="0">
                <a:latin typeface="Times New Roman" pitchFamily="18" charset="0"/>
                <a:cs typeface="Times New Roman" pitchFamily="18" charset="0"/>
              </a:rPr>
              <a:t>But no need to communicate special circumstances if defendant already knows them.</a:t>
            </a:r>
          </a:p>
          <a:p>
            <a:pPr>
              <a:buNone/>
            </a:pPr>
            <a:r>
              <a:rPr lang="en-US" sz="3400" i="1" dirty="0" smtClean="0">
                <a:latin typeface="Times New Roman" pitchFamily="18" charset="0"/>
                <a:cs typeface="Times New Roman" pitchFamily="18" charset="0"/>
              </a:rPr>
              <a:t>                  Simpson v London and N.Western Railway Co.</a:t>
            </a:r>
          </a:p>
          <a:p>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TotalTime>
  <Words>953</Words>
  <Application>Microsoft Office PowerPoint</Application>
  <PresentationFormat>On-screen Show (4:3)</PresentationFormat>
  <Paragraphs>94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DAMAGES FOR BREACH OF CONTRACT SECTIONS-73-74 </vt:lpstr>
      <vt:lpstr>Breach of contract</vt:lpstr>
      <vt:lpstr> Damages  for  breach  </vt:lpstr>
      <vt:lpstr>  Remedy of damages… Two aspects/Problems    </vt:lpstr>
      <vt:lpstr>Remoteness of Damages </vt:lpstr>
      <vt:lpstr> Rule in Hadley V Baxendale  </vt:lpstr>
      <vt:lpstr>  Compensation for loss or damage caused by breach of contract –section 73 </vt:lpstr>
      <vt:lpstr>Section 73 incorporates two rules  in Hadley v. Baxendale </vt:lpstr>
      <vt:lpstr>Remoteness of damage </vt:lpstr>
      <vt:lpstr>Measure of damages</vt:lpstr>
      <vt:lpstr> Nominal Damages  </vt:lpstr>
      <vt:lpstr>Explanation to section 73 </vt:lpstr>
      <vt:lpstr>Liquidated damages and Penalty </vt:lpstr>
      <vt:lpstr>Compensation for breach of contract where penalty stipulated for: section 74</vt:lpstr>
      <vt:lpstr>Conclusion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Damages </dc:title>
  <dc:creator>LAW</dc:creator>
  <cp:lastModifiedBy>OMKAR</cp:lastModifiedBy>
  <cp:revision>105</cp:revision>
  <dcterms:created xsi:type="dcterms:W3CDTF">2006-08-16T00:00:00Z</dcterms:created>
  <dcterms:modified xsi:type="dcterms:W3CDTF">2021-03-14T08:50:28Z</dcterms:modified>
</cp:coreProperties>
</file>