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304" r:id="rId2"/>
    <p:sldId id="305" r:id="rId3"/>
    <p:sldId id="296" r:id="rId4"/>
    <p:sldId id="280" r:id="rId5"/>
    <p:sldId id="291" r:id="rId6"/>
    <p:sldId id="279" r:id="rId7"/>
    <p:sldId id="281" r:id="rId8"/>
    <p:sldId id="285" r:id="rId9"/>
    <p:sldId id="258" r:id="rId10"/>
    <p:sldId id="286" r:id="rId11"/>
    <p:sldId id="284" r:id="rId12"/>
    <p:sldId id="283" r:id="rId13"/>
    <p:sldId id="282" r:id="rId14"/>
    <p:sldId id="294" r:id="rId15"/>
    <p:sldId id="292" r:id="rId16"/>
    <p:sldId id="293" r:id="rId17"/>
    <p:sldId id="287" r:id="rId18"/>
    <p:sldId id="295" r:id="rId19"/>
    <p:sldId id="288" r:id="rId20"/>
    <p:sldId id="297" r:id="rId21"/>
    <p:sldId id="259" r:id="rId22"/>
    <p:sldId id="298" r:id="rId23"/>
    <p:sldId id="289" r:id="rId24"/>
    <p:sldId id="300" r:id="rId25"/>
    <p:sldId id="301" r:id="rId26"/>
    <p:sldId id="260" r:id="rId27"/>
    <p:sldId id="302" r:id="rId28"/>
    <p:sldId id="290" r:id="rId29"/>
    <p:sldId id="303" r:id="rId30"/>
    <p:sldId id="26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C776B6-4AD2-4A71-9294-88472A3CE5C7}" type="datetimeFigureOut">
              <a:rPr lang="en-US" smtClean="0"/>
              <a:pPr/>
              <a:t>07/12/2021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EDB81-DF16-49BE-8765-0B39EAC9BD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6EDB81-DF16-49BE-8765-0B39EAC9BD3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7ABA0EB-C17C-4A01-B80D-099ACCFC7C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BA0EB-C17C-4A01-B80D-099ACCFC7C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BA0EB-C17C-4A01-B80D-099ACCFC7C05}"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E7163C-2AED-4ABF-81F8-08DFDF7E7E03}" type="datetimeFigureOut">
              <a:rPr lang="en-US" smtClean="0"/>
              <a:pPr/>
              <a:t>07/12/2021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7ABA0EB-C17C-4A01-B80D-099ACCFC7C0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E7163C-2AED-4ABF-81F8-08DFDF7E7E03}" type="datetimeFigureOut">
              <a:rPr lang="en-US" smtClean="0"/>
              <a:pPr/>
              <a:t>07/12/2021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ABA0EB-C17C-4A01-B80D-099ACCFC7C0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4800600" cy="1143000"/>
          </a:xfrm>
        </p:spPr>
        <p:txBody>
          <a:bodyPr>
            <a:normAutofit/>
          </a:bodyPr>
          <a:lstStyle/>
          <a:p>
            <a:pPr algn="ctr"/>
            <a:r>
              <a:rPr lang="en-US" sz="1800" dirty="0" smtClean="0">
                <a:latin typeface="Times New Roman" pitchFamily="18" charset="0"/>
                <a:cs typeface="Times New Roman" pitchFamily="18" charset="0"/>
              </a:rPr>
              <a:t>B.V.BELLAD LAW COLLEGE </a:t>
            </a:r>
            <a:endParaRPr lang="en-US" sz="1800" dirty="0">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800" b="1" dirty="0" smtClean="0">
                <a:latin typeface="Times New Roman" pitchFamily="18" charset="0"/>
                <a:cs typeface="Times New Roman" pitchFamily="18" charset="0"/>
              </a:rPr>
              <a:t>Consistency- </a:t>
            </a:r>
            <a:r>
              <a:rPr lang="en-US" sz="2800" dirty="0" smtClean="0">
                <a:latin typeface="Times New Roman" pitchFamily="18" charset="0"/>
                <a:cs typeface="Times New Roman" pitchFamily="18" charset="0"/>
              </a:rPr>
              <a:t>A custom to be valid must be in </a:t>
            </a:r>
            <a:r>
              <a:rPr lang="en-US" sz="2800" b="1" dirty="0" smtClean="0">
                <a:latin typeface="Times New Roman" pitchFamily="18" charset="0"/>
                <a:cs typeface="Times New Roman" pitchFamily="18" charset="0"/>
              </a:rPr>
              <a:t>conformity with statute law. </a:t>
            </a:r>
            <a:r>
              <a:rPr lang="en-US" sz="2800" dirty="0" smtClean="0">
                <a:latin typeface="Times New Roman" pitchFamily="18" charset="0"/>
                <a:cs typeface="Times New Roman" pitchFamily="18" charset="0"/>
              </a:rPr>
              <a:t>In other words, it should not be contrary to an Act of Parliament.</a:t>
            </a:r>
          </a:p>
        </p:txBody>
      </p:sp>
    </p:spTree>
  </p:cSld>
  <p:clrMapOvr>
    <a:masterClrMapping/>
  </p:clrMapOvr>
  <p:transition spd="med">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800" b="1" dirty="0" smtClean="0">
                <a:latin typeface="Times New Roman" pitchFamily="18" charset="0"/>
                <a:cs typeface="Times New Roman" pitchFamily="18" charset="0"/>
              </a:rPr>
              <a:t>Continuity and Immemorial Antiquity-</a:t>
            </a:r>
            <a:r>
              <a:rPr lang="en-US" sz="2800" dirty="0" smtClean="0">
                <a:latin typeface="Times New Roman" pitchFamily="18" charset="0"/>
                <a:cs typeface="Times New Roman" pitchFamily="18" charset="0"/>
              </a:rPr>
              <a:t> A custom to be valid should have been continuously in existence from the time immemorial. </a:t>
            </a:r>
          </a:p>
          <a:p>
            <a:r>
              <a:rPr lang="en-US" sz="2800" dirty="0" smtClean="0">
                <a:latin typeface="Times New Roman" pitchFamily="18" charset="0"/>
                <a:cs typeface="Times New Roman" pitchFamily="18" charset="0"/>
              </a:rPr>
              <a:t>Blackstone stated that “A custom in order to be legal and binding must have been used so long that the </a:t>
            </a:r>
            <a:r>
              <a:rPr lang="en-US" sz="2800" b="1" dirty="0" smtClean="0">
                <a:latin typeface="Times New Roman" pitchFamily="18" charset="0"/>
                <a:cs typeface="Times New Roman" pitchFamily="18" charset="0"/>
              </a:rPr>
              <a:t>memory of man does not run to the contrary. </a:t>
            </a:r>
            <a:r>
              <a:rPr lang="en-US" sz="2800" dirty="0" smtClean="0">
                <a:latin typeface="Times New Roman" pitchFamily="18" charset="0"/>
                <a:cs typeface="Times New Roman" pitchFamily="18" charset="0"/>
              </a:rPr>
              <a:t>If anyone can show the beginning of it, it is no good custom</a:t>
            </a:r>
            <a:endParaRPr lang="en-US" sz="2800" dirty="0">
              <a:latin typeface="Times New Roman" pitchFamily="18" charset="0"/>
              <a:cs typeface="Times New Roman" pitchFamily="18" charset="0"/>
            </a:endParaRPr>
          </a:p>
        </p:txBody>
      </p:sp>
    </p:spTree>
  </p:cSld>
  <p:clrMapOvr>
    <a:masterClrMapping/>
  </p:clrMapOvr>
  <p:transition spd="med">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800" b="1" u="sng" dirty="0" smtClean="0">
                <a:latin typeface="Times New Roman" pitchFamily="18" charset="0"/>
                <a:cs typeface="Times New Roman" pitchFamily="18" charset="0"/>
              </a:rPr>
              <a:t>2) Legislation as a source of Law</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term ‘legislation’ is derived from the Latin word </a:t>
            </a:r>
            <a:r>
              <a:rPr lang="en-US" sz="2800" dirty="0" err="1" smtClean="0">
                <a:latin typeface="Times New Roman" pitchFamily="18" charset="0"/>
                <a:cs typeface="Times New Roman" pitchFamily="18" charset="0"/>
              </a:rPr>
              <a:t>legis</a:t>
            </a:r>
            <a:r>
              <a:rPr lang="en-US" sz="2800" dirty="0" smtClean="0">
                <a:latin typeface="Times New Roman" pitchFamily="18" charset="0"/>
                <a:cs typeface="Times New Roman" pitchFamily="18" charset="0"/>
              </a:rPr>
              <a:t> meaning law and </a:t>
            </a:r>
            <a:r>
              <a:rPr lang="en-US" sz="2800" dirty="0" err="1" smtClean="0">
                <a:latin typeface="Times New Roman" pitchFamily="18" charset="0"/>
                <a:cs typeface="Times New Roman" pitchFamily="18" charset="0"/>
              </a:rPr>
              <a:t>latum</a:t>
            </a:r>
            <a:r>
              <a:rPr lang="en-US" sz="2800" dirty="0" smtClean="0">
                <a:latin typeface="Times New Roman" pitchFamily="18" charset="0"/>
                <a:cs typeface="Times New Roman" pitchFamily="18" charset="0"/>
              </a:rPr>
              <a:t> which means “to make” or “set”. </a:t>
            </a:r>
          </a:p>
          <a:p>
            <a:r>
              <a:rPr lang="en-US" sz="2800" dirty="0" smtClean="0">
                <a:latin typeface="Times New Roman" pitchFamily="18" charset="0"/>
                <a:cs typeface="Times New Roman" pitchFamily="18" charset="0"/>
              </a:rPr>
              <a:t>Thus legislation means ‘making of law’ it is the source of law that consists of the declaration of legal rules by a competent authority. </a:t>
            </a:r>
          </a:p>
          <a:p>
            <a:endParaRPr lang="en-US" dirty="0"/>
          </a:p>
        </p:txBody>
      </p:sp>
    </p:spTree>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800" b="1" dirty="0" smtClean="0">
                <a:latin typeface="Times New Roman" pitchFamily="18" charset="0"/>
                <a:cs typeface="Times New Roman" pitchFamily="18" charset="0"/>
              </a:rPr>
              <a:t>Subordinate Legislation</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Subordinate legislation proceeds </a:t>
            </a:r>
            <a:r>
              <a:rPr lang="en-US" sz="2800" b="1" dirty="0" smtClean="0">
                <a:latin typeface="Times New Roman" pitchFamily="18" charset="0"/>
                <a:cs typeface="Times New Roman" pitchFamily="18" charset="0"/>
              </a:rPr>
              <a:t>from any authority other than the sovereign power</a:t>
            </a:r>
            <a:r>
              <a:rPr lang="en-US" sz="2800" dirty="0" smtClean="0">
                <a:latin typeface="Times New Roman" pitchFamily="18" charset="0"/>
                <a:cs typeface="Times New Roman" pitchFamily="18" charset="0"/>
              </a:rPr>
              <a:t>. It is dependent for its continued existence and validity on some supreme authority. </a:t>
            </a:r>
          </a:p>
          <a:p>
            <a:r>
              <a:rPr lang="en-US" sz="2800" dirty="0" smtClean="0">
                <a:latin typeface="Times New Roman" pitchFamily="18" charset="0"/>
                <a:cs typeface="Times New Roman" pitchFamily="18" charset="0"/>
              </a:rPr>
              <a:t>In India, however, the parliament is sovereign but not supreme although it possesses the power of supreme legislation </a:t>
            </a:r>
          </a:p>
        </p:txBody>
      </p:sp>
    </p:spTree>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dirty="0" smtClean="0">
                <a:latin typeface="Times New Roman" pitchFamily="18" charset="0"/>
                <a:cs typeface="Times New Roman" pitchFamily="18" charset="0"/>
              </a:rPr>
              <a:t>In order that the exercise of delegated legislative power may be valid, certain conditions must be satisfied. These conditions are:-</a:t>
            </a:r>
          </a:p>
          <a:p>
            <a:r>
              <a:rPr lang="en-US" sz="2800" dirty="0" smtClean="0">
                <a:latin typeface="Times New Roman" pitchFamily="18" charset="0"/>
                <a:cs typeface="Times New Roman" pitchFamily="18" charset="0"/>
              </a:rPr>
              <a:t>The parent Act, i.e., the Act under which the power to make subordinate legislation is exercised, must be valid.</a:t>
            </a:r>
          </a:p>
          <a:p>
            <a:r>
              <a:rPr lang="en-US" sz="2800" dirty="0" smtClean="0">
                <a:latin typeface="Times New Roman" pitchFamily="18" charset="0"/>
                <a:cs typeface="Times New Roman" pitchFamily="18" charset="0"/>
              </a:rPr>
              <a:t> The delegation clause in the parent Act must be valid.</a:t>
            </a:r>
          </a:p>
          <a:p>
            <a:r>
              <a:rPr lang="en-US" sz="2800" dirty="0" smtClean="0">
                <a:latin typeface="Times New Roman" pitchFamily="18" charset="0"/>
                <a:cs typeface="Times New Roman" pitchFamily="18" charset="0"/>
              </a:rPr>
              <a:t> The statutory instrument so made, must be in conformity with the delegation clause in point of (a) substance,(b) procedure, and (c) form.</a:t>
            </a:r>
          </a:p>
          <a:p>
            <a:endParaRPr lang="en-US" dirty="0"/>
          </a:p>
        </p:txBody>
      </p:sp>
    </p:spTree>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800" dirty="0" smtClean="0">
                <a:latin typeface="Times New Roman" pitchFamily="18" charset="0"/>
                <a:cs typeface="Times New Roman" pitchFamily="18" charset="0"/>
              </a:rPr>
              <a:t> The statutory instrument must not violate certain general norms laid down by judicial decisions e.g., norms regarding the court jurisdiction, imposing a penalty or tax, giving retrospective effect, etc.</a:t>
            </a:r>
          </a:p>
          <a:p>
            <a:r>
              <a:rPr lang="en-US" sz="2800" dirty="0" smtClean="0">
                <a:latin typeface="Times New Roman" pitchFamily="18" charset="0"/>
                <a:cs typeface="Times New Roman" pitchFamily="18" charset="0"/>
              </a:rPr>
              <a:t> The statutory instrument must not violate any of the fundamental rights guaranteed by the constitution or any other provision of the constitution.</a:t>
            </a:r>
          </a:p>
          <a:p>
            <a:endParaRPr lang="en-US" dirty="0"/>
          </a:p>
        </p:txBody>
      </p:sp>
    </p:spTree>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68963"/>
          </a:xfrm>
        </p:spPr>
        <p:txBody>
          <a:bodyPr>
            <a:normAutofit fontScale="70000" lnSpcReduction="20000"/>
          </a:bodyPr>
          <a:lstStyle/>
          <a:p>
            <a:r>
              <a:rPr lang="en-US" sz="4000" b="1" dirty="0" smtClean="0">
                <a:latin typeface="Times New Roman" pitchFamily="18" charset="0"/>
                <a:cs typeface="Times New Roman" pitchFamily="18" charset="0"/>
              </a:rPr>
              <a:t>Kinds of Subordinate Legislation</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The chief forms of subordinate legislation are as follows:-</a:t>
            </a:r>
          </a:p>
          <a:p>
            <a:r>
              <a:rPr lang="en-US" sz="4000" b="1" dirty="0" smtClean="0">
                <a:latin typeface="Times New Roman" pitchFamily="18" charset="0"/>
                <a:cs typeface="Times New Roman" pitchFamily="18" charset="0"/>
              </a:rPr>
              <a:t>Executive Legislation</a:t>
            </a:r>
            <a:r>
              <a:rPr lang="en-US" sz="4000" dirty="0" smtClean="0">
                <a:latin typeface="Times New Roman" pitchFamily="18" charset="0"/>
                <a:cs typeface="Times New Roman" pitchFamily="18" charset="0"/>
              </a:rPr>
              <a:t>– The legislature, i.e., the </a:t>
            </a:r>
            <a:r>
              <a:rPr lang="en-US" sz="4000" b="1" dirty="0" smtClean="0">
                <a:latin typeface="Times New Roman" pitchFamily="18" charset="0"/>
                <a:cs typeface="Times New Roman" pitchFamily="18" charset="0"/>
              </a:rPr>
              <a:t>Parliament quite often delegates</a:t>
            </a:r>
            <a:r>
              <a:rPr lang="en-US" sz="4000" dirty="0" smtClean="0">
                <a:latin typeface="Times New Roman" pitchFamily="18" charset="0"/>
                <a:cs typeface="Times New Roman" pitchFamily="18" charset="0"/>
              </a:rPr>
              <a:t> its rulemaking power to certain departments of the executive organ of Government. The rules made in pursuance of this delegated power have the force of law. </a:t>
            </a:r>
          </a:p>
          <a:p>
            <a:r>
              <a:rPr lang="en-US" sz="4000" dirty="0" smtClean="0">
                <a:latin typeface="Times New Roman" pitchFamily="18" charset="0"/>
                <a:cs typeface="Times New Roman" pitchFamily="18" charset="0"/>
              </a:rPr>
              <a:t> In the case of Union of India v. </a:t>
            </a:r>
            <a:r>
              <a:rPr lang="en-US" sz="4000" dirty="0" err="1" smtClean="0">
                <a:latin typeface="Times New Roman" pitchFamily="18" charset="0"/>
                <a:cs typeface="Times New Roman" pitchFamily="18" charset="0"/>
              </a:rPr>
              <a:t>Cynide</a:t>
            </a:r>
            <a:r>
              <a:rPr lang="en-US" sz="4000" dirty="0" smtClean="0">
                <a:latin typeface="Times New Roman" pitchFamily="18" charset="0"/>
                <a:cs typeface="Times New Roman" pitchFamily="18" charset="0"/>
              </a:rPr>
              <a:t> India </a:t>
            </a:r>
            <a:r>
              <a:rPr lang="en-US" sz="4000" dirty="0" err="1" smtClean="0">
                <a:latin typeface="Times New Roman" pitchFamily="18" charset="0"/>
                <a:cs typeface="Times New Roman" pitchFamily="18" charset="0"/>
              </a:rPr>
              <a:t>Ltd.AIR</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1987 SC1802</a:t>
            </a:r>
            <a:r>
              <a:rPr lang="en-US" sz="4000" dirty="0" smtClean="0">
                <a:latin typeface="Times New Roman" pitchFamily="18" charset="0"/>
                <a:cs typeface="Times New Roman" pitchFamily="18" charset="0"/>
              </a:rPr>
              <a:t> -Supreme Court held </a:t>
            </a:r>
            <a:r>
              <a:rPr lang="en-US" sz="4000" b="1" dirty="0" smtClean="0">
                <a:latin typeface="Times New Roman" pitchFamily="18" charset="0"/>
                <a:cs typeface="Times New Roman" pitchFamily="18" charset="0"/>
              </a:rPr>
              <a:t>that Executive legislation in India includes the power to make rules, regulations, and bye-laws for administrative matters such as fixing of price or deciding the suitable place for markets, taxation, setting up incorporated bodies</a:t>
            </a:r>
            <a:endParaRPr lang="en-US" sz="4000" dirty="0" smtClean="0">
              <a:latin typeface="Times New Roman" pitchFamily="18" charset="0"/>
              <a:cs typeface="Times New Roman" pitchFamily="18" charset="0"/>
            </a:endParaRPr>
          </a:p>
          <a:p>
            <a:endParaRPr lang="en-US" dirty="0"/>
          </a:p>
        </p:txBody>
      </p:sp>
    </p:spTree>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b="1" dirty="0" smtClean="0">
                <a:latin typeface="Times New Roman" pitchFamily="18" charset="0"/>
                <a:cs typeface="Times New Roman" pitchFamily="18" charset="0"/>
              </a:rPr>
              <a:t>Judicial Legislation</a:t>
            </a:r>
            <a:r>
              <a:rPr lang="en-US" sz="2800" dirty="0" smtClean="0">
                <a:latin typeface="Times New Roman" pitchFamily="18" charset="0"/>
                <a:cs typeface="Times New Roman" pitchFamily="18" charset="0"/>
              </a:rPr>
              <a:t>– In certain cases, legislative power of rule- making is delegated to the judiciary and the superior courts are authorized to make rules for regulation of their own procedure in exercise of this power. This is known as Judicial Legislation. </a:t>
            </a:r>
          </a:p>
          <a:p>
            <a:r>
              <a:rPr lang="en-US" sz="2800" dirty="0" smtClean="0">
                <a:latin typeface="Times New Roman" pitchFamily="18" charset="0"/>
                <a:cs typeface="Times New Roman" pitchFamily="18" charset="0"/>
              </a:rPr>
              <a:t>The Constitution of India has conferred the power of rule-making to the Supreme Court under Article 145.-POWER TO FRAME RULES FOR PRACTICE IN SC </a:t>
            </a:r>
          </a:p>
          <a:p>
            <a:r>
              <a:rPr lang="en-US" sz="2800" dirty="0" smtClean="0">
                <a:latin typeface="Times New Roman" pitchFamily="18" charset="0"/>
                <a:cs typeface="Times New Roman" pitchFamily="18" charset="0"/>
              </a:rPr>
              <a:t> Similar power is conferred to the High Court under Article 227 of the Constitution. - MUST HAVE SUOERITENDENCE OVER ALL COURTS </a:t>
            </a:r>
          </a:p>
          <a:p>
            <a:endParaRPr lang="en-US" dirty="0" smtClean="0"/>
          </a:p>
          <a:p>
            <a:endParaRPr lang="en-US" dirty="0" smtClean="0"/>
          </a:p>
          <a:p>
            <a:endParaRPr lang="en-US" dirty="0"/>
          </a:p>
        </p:txBody>
      </p:sp>
    </p:spTree>
  </p:cSld>
  <p:clrMapOvr>
    <a:masterClrMapping/>
  </p:clrMapOvr>
  <p:transition spd="med">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sz="3000" dirty="0" smtClean="0">
                <a:latin typeface="Times New Roman" pitchFamily="18" charset="0"/>
                <a:cs typeface="Times New Roman" pitchFamily="18" charset="0"/>
              </a:rPr>
              <a:t> Article 145 empowers the Supreme Court to make rules relating to the following matters:-</a:t>
            </a:r>
          </a:p>
          <a:p>
            <a:r>
              <a:rPr lang="en-US" sz="3000" dirty="0" smtClean="0">
                <a:latin typeface="Times New Roman" pitchFamily="18" charset="0"/>
                <a:cs typeface="Times New Roman" pitchFamily="18" charset="0"/>
              </a:rPr>
              <a:t> For setting up </a:t>
            </a:r>
            <a:r>
              <a:rPr lang="en-US" sz="3000" b="1" dirty="0" smtClean="0">
                <a:latin typeface="Times New Roman" pitchFamily="18" charset="0"/>
                <a:cs typeface="Times New Roman" pitchFamily="18" charset="0"/>
              </a:rPr>
              <a:t>norms for practicing lawyers</a:t>
            </a:r>
          </a:p>
          <a:p>
            <a:r>
              <a:rPr lang="en-US" sz="3000" dirty="0" smtClean="0">
                <a:latin typeface="Times New Roman" pitchFamily="18" charset="0"/>
                <a:cs typeface="Times New Roman" pitchFamily="18" charset="0"/>
              </a:rPr>
              <a:t>For the procedure of appeals and time- </a:t>
            </a:r>
            <a:r>
              <a:rPr lang="en-US" sz="3000" b="1" dirty="0" smtClean="0">
                <a:latin typeface="Times New Roman" pitchFamily="18" charset="0"/>
                <a:cs typeface="Times New Roman" pitchFamily="18" charset="0"/>
              </a:rPr>
              <a:t>limit for such appeals</a:t>
            </a:r>
          </a:p>
          <a:p>
            <a:r>
              <a:rPr lang="en-US" sz="3000" dirty="0" smtClean="0">
                <a:latin typeface="Times New Roman" pitchFamily="18" charset="0"/>
                <a:cs typeface="Times New Roman" pitchFamily="18" charset="0"/>
              </a:rPr>
              <a:t>For the </a:t>
            </a:r>
            <a:r>
              <a:rPr lang="en-US" sz="3000" b="1" dirty="0" smtClean="0">
                <a:latin typeface="Times New Roman" pitchFamily="18" charset="0"/>
                <a:cs typeface="Times New Roman" pitchFamily="18" charset="0"/>
              </a:rPr>
              <a:t>transfer of cases </a:t>
            </a:r>
            <a:r>
              <a:rPr lang="en-US" sz="3000" dirty="0" smtClean="0">
                <a:latin typeface="Times New Roman" pitchFamily="18" charset="0"/>
                <a:cs typeface="Times New Roman" pitchFamily="18" charset="0"/>
              </a:rPr>
              <a:t>to different High Courts</a:t>
            </a:r>
          </a:p>
          <a:p>
            <a:r>
              <a:rPr lang="en-US" sz="3000" dirty="0" smtClean="0">
                <a:latin typeface="Times New Roman" pitchFamily="18" charset="0"/>
                <a:cs typeface="Times New Roman" pitchFamily="18" charset="0"/>
              </a:rPr>
              <a:t>For proceedings relating to the </a:t>
            </a:r>
            <a:r>
              <a:rPr lang="en-US" sz="3000" b="1" dirty="0" smtClean="0">
                <a:latin typeface="Times New Roman" pitchFamily="18" charset="0"/>
                <a:cs typeface="Times New Roman" pitchFamily="18" charset="0"/>
              </a:rPr>
              <a:t>enforcement of fundamental rights</a:t>
            </a:r>
          </a:p>
          <a:p>
            <a:r>
              <a:rPr lang="en-US" sz="3000" dirty="0" smtClean="0">
                <a:latin typeface="Times New Roman" pitchFamily="18" charset="0"/>
                <a:cs typeface="Times New Roman" pitchFamily="18" charset="0"/>
              </a:rPr>
              <a:t>For disposal of </a:t>
            </a:r>
            <a:r>
              <a:rPr lang="en-US" sz="3000" b="1" dirty="0" smtClean="0">
                <a:latin typeface="Times New Roman" pitchFamily="18" charset="0"/>
                <a:cs typeface="Times New Roman" pitchFamily="18" charset="0"/>
              </a:rPr>
              <a:t>criminal appeals </a:t>
            </a:r>
            <a:r>
              <a:rPr lang="en-US" sz="3000" dirty="0" smtClean="0">
                <a:latin typeface="Times New Roman" pitchFamily="18" charset="0"/>
                <a:cs typeface="Times New Roman" pitchFamily="18" charset="0"/>
              </a:rPr>
              <a:t>coming from High Courts.</a:t>
            </a:r>
          </a:p>
          <a:p>
            <a:r>
              <a:rPr lang="en-US" sz="3000" dirty="0" smtClean="0">
                <a:latin typeface="Times New Roman" pitchFamily="18" charset="0"/>
                <a:cs typeface="Times New Roman" pitchFamily="18" charset="0"/>
              </a:rPr>
              <a:t>For laying down conditions </a:t>
            </a:r>
            <a:r>
              <a:rPr lang="en-US" sz="3000" b="1" dirty="0" smtClean="0">
                <a:latin typeface="Times New Roman" pitchFamily="18" charset="0"/>
                <a:cs typeface="Times New Roman" pitchFamily="18" charset="0"/>
              </a:rPr>
              <a:t>for review petitions</a:t>
            </a:r>
          </a:p>
          <a:p>
            <a:r>
              <a:rPr lang="en-US" sz="3000" dirty="0" smtClean="0">
                <a:latin typeface="Times New Roman" pitchFamily="18" charset="0"/>
                <a:cs typeface="Times New Roman" pitchFamily="18" charset="0"/>
              </a:rPr>
              <a:t>For making rules relating to costs and fees etc.</a:t>
            </a:r>
          </a:p>
          <a:p>
            <a:endParaRPr lang="en-US" dirty="0"/>
          </a:p>
        </p:txBody>
      </p:sp>
    </p:spTree>
  </p:cSld>
  <p:clrMapOvr>
    <a:masterClrMapping/>
  </p:clrMapOvr>
  <p:transition spd="med">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2800" b="1" dirty="0" smtClean="0">
                <a:latin typeface="Times New Roman" pitchFamily="18" charset="0"/>
                <a:cs typeface="Times New Roman" pitchFamily="18" charset="0"/>
              </a:rPr>
              <a:t>Delegated Legislation</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Delegated Legislation is legislation made by any authority other than the legislature. </a:t>
            </a:r>
            <a:r>
              <a:rPr lang="en-US" sz="2800" b="1" dirty="0" smtClean="0">
                <a:latin typeface="Times New Roman" pitchFamily="18" charset="0"/>
                <a:cs typeface="Times New Roman" pitchFamily="18" charset="0"/>
              </a:rPr>
              <a:t>It denotes the rules, orders, notifications, bye-laws, or directions made by the executive authorities</a:t>
            </a:r>
            <a:r>
              <a:rPr lang="en-US" sz="2800" dirty="0" smtClean="0">
                <a:latin typeface="Times New Roman" pitchFamily="18" charset="0"/>
                <a:cs typeface="Times New Roman" pitchFamily="18" charset="0"/>
              </a:rPr>
              <a:t> under the law passed by the Parliament. It also means the output of the exercise of power. </a:t>
            </a:r>
          </a:p>
          <a:p>
            <a:r>
              <a:rPr lang="en-US" sz="2800" dirty="0" smtClean="0">
                <a:latin typeface="Times New Roman" pitchFamily="18" charset="0"/>
                <a:cs typeface="Times New Roman" pitchFamily="18" charset="0"/>
              </a:rPr>
              <a:t>Delegated legislation is further deemed necessary to meet the cases of emergency arising of war, </a:t>
            </a:r>
            <a:r>
              <a:rPr lang="en-US" sz="2800" dirty="0" smtClean="0">
                <a:latin typeface="Times New Roman" pitchFamily="18" charset="0"/>
                <a:cs typeface="Times New Roman" pitchFamily="18" charset="0"/>
              </a:rPr>
              <a:t>floods</a:t>
            </a:r>
            <a:r>
              <a:rPr lang="en-US" sz="2800" dirty="0" smtClean="0">
                <a:latin typeface="Times New Roman" pitchFamily="18" charset="0"/>
                <a:cs typeface="Times New Roman" pitchFamily="18" charset="0"/>
              </a:rPr>
              <a:t>, economic depression, epidemics, etc. </a:t>
            </a:r>
          </a:p>
          <a:p>
            <a:endParaRPr lang="en-US" sz="2800" dirty="0"/>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buNone/>
            </a:pPr>
            <a:r>
              <a:rPr lang="en-US" sz="2800" b="1" dirty="0">
                <a:latin typeface="Times New Roman" pitchFamily="18" charset="0"/>
                <a:cs typeface="Times New Roman" pitchFamily="18" charset="0"/>
              </a:rPr>
              <a:t>Importance of Custom as a Source of Law</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Custom is to society what law is to the </a:t>
            </a:r>
            <a:r>
              <a:rPr lang="en-US" sz="2800" b="1" dirty="0" smtClean="0">
                <a:latin typeface="Times New Roman" pitchFamily="18" charset="0"/>
                <a:cs typeface="Times New Roman" pitchFamily="18" charset="0"/>
              </a:rPr>
              <a:t>State  </a:t>
            </a:r>
            <a:r>
              <a:rPr lang="en-US" sz="2800" b="1" dirty="0" err="1" smtClean="0">
                <a:latin typeface="Times New Roman" pitchFamily="18" charset="0"/>
                <a:cs typeface="Times New Roman" pitchFamily="18" charset="0"/>
              </a:rPr>
              <a:t>Salmond</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Custom occupies an important place in the regulation of human conduct in almost all societies. In fact, it is one of the oldest sources of </a:t>
            </a:r>
            <a:r>
              <a:rPr lang="en-US" sz="2800" dirty="0" smtClean="0">
                <a:latin typeface="Times New Roman" pitchFamily="18" charset="0"/>
                <a:cs typeface="Times New Roman" pitchFamily="18" charset="0"/>
              </a:rPr>
              <a:t>law making.</a:t>
            </a:r>
          </a:p>
          <a:p>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A custom may be defined as a continuing course of conduct which by the acquiescence or express approval of the community observing it, has come to be regarded as fixing the norm of conduct for members of </a:t>
            </a:r>
            <a:r>
              <a:rPr lang="en-US" sz="2800" dirty="0" smtClean="0">
                <a:latin typeface="Times New Roman" pitchFamily="18" charset="0"/>
                <a:cs typeface="Times New Roman" pitchFamily="18" charset="0"/>
              </a:rPr>
              <a:t>society. </a:t>
            </a:r>
          </a:p>
        </p:txBody>
      </p:sp>
    </p:spTree>
  </p:cSld>
  <p:clrMapOvr>
    <a:masterClrMapping/>
  </p:clrMapOvr>
  <p:transition spd="med" advClick="0">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sz="2800" dirty="0" smtClean="0">
                <a:latin typeface="Times New Roman" pitchFamily="18" charset="0"/>
                <a:cs typeface="Times New Roman" pitchFamily="18" charset="0"/>
              </a:rPr>
              <a:t>The executive must, therefore, be armed with rulemaking power so that it may initiate appropriate remedial action immediately </a:t>
            </a:r>
            <a:r>
              <a:rPr lang="en-US" sz="2800" b="1" dirty="0" smtClean="0">
                <a:latin typeface="Times New Roman" pitchFamily="18" charset="0"/>
                <a:cs typeface="Times New Roman" pitchFamily="18" charset="0"/>
              </a:rPr>
              <a:t>without waiting for the law to be passed </a:t>
            </a:r>
            <a:r>
              <a:rPr lang="en-US" sz="2800" dirty="0" smtClean="0">
                <a:latin typeface="Times New Roman" pitchFamily="18" charset="0"/>
                <a:cs typeface="Times New Roman" pitchFamily="18" charset="0"/>
              </a:rPr>
              <a:t>by the legislature which is a lengthy process.</a:t>
            </a:r>
          </a:p>
          <a:p>
            <a:r>
              <a:rPr lang="en-US" sz="2800" dirty="0" smtClean="0">
                <a:latin typeface="Times New Roman" pitchFamily="18" charset="0"/>
                <a:cs typeface="Times New Roman" pitchFamily="18" charset="0"/>
              </a:rPr>
              <a:t>There are three procedures according to which delegated legislation can be controlled</a:t>
            </a:r>
          </a:p>
          <a:p>
            <a:endParaRPr lang="en-US" dirty="0"/>
          </a:p>
        </p:txBody>
      </p:sp>
    </p:spTree>
  </p:cSld>
  <p:clrMapOvr>
    <a:masterClrMapping/>
  </p:clrMapOvr>
  <p:transition spd="med">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r>
              <a:rPr lang="en-US" dirty="0" smtClean="0">
                <a:latin typeface="Times New Roman" pitchFamily="18" charset="0"/>
                <a:cs typeface="Times New Roman" pitchFamily="18" charset="0"/>
              </a:rPr>
              <a:t>1.Procedural Control</a:t>
            </a:r>
          </a:p>
          <a:p>
            <a:r>
              <a:rPr lang="en-US" dirty="0" smtClean="0">
                <a:latin typeface="Times New Roman" pitchFamily="18" charset="0"/>
                <a:cs typeface="Times New Roman" pitchFamily="18" charset="0"/>
              </a:rPr>
              <a:t>2. Parliamentary Control</a:t>
            </a:r>
          </a:p>
          <a:p>
            <a:r>
              <a:rPr lang="en-US" dirty="0" smtClean="0">
                <a:latin typeface="Times New Roman" pitchFamily="18" charset="0"/>
                <a:cs typeface="Times New Roman" pitchFamily="18" charset="0"/>
              </a:rPr>
              <a:t>3. Judicial Control.</a:t>
            </a:r>
          </a:p>
          <a:p>
            <a:r>
              <a:rPr lang="en-US" b="1" dirty="0" smtClean="0">
                <a:latin typeface="Times New Roman" pitchFamily="18" charset="0"/>
                <a:cs typeface="Times New Roman" pitchFamily="18" charset="0"/>
              </a:rPr>
              <a:t>Conditional Legislation</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When a legislature confers law-making power upon some other body, the legislative power is said to be delegated and it is a case of </a:t>
            </a:r>
            <a:r>
              <a:rPr lang="en-US" b="1" dirty="0" smtClean="0">
                <a:latin typeface="Times New Roman" pitchFamily="18" charset="0"/>
                <a:cs typeface="Times New Roman" pitchFamily="18" charset="0"/>
              </a:rPr>
              <a:t>delegated legislation.</a:t>
            </a:r>
          </a:p>
          <a:p>
            <a:r>
              <a:rPr lang="en-US" dirty="0" smtClean="0">
                <a:latin typeface="Times New Roman" pitchFamily="18" charset="0"/>
                <a:cs typeface="Times New Roman" pitchFamily="18" charset="0"/>
              </a:rPr>
              <a:t> But when the Legislature itself enacts the law and gives to some other body only the power of determining when it should come into force or when it should be applied to a particular area or territory of the state, there </a:t>
            </a:r>
            <a:r>
              <a:rPr lang="en-US" b="1" dirty="0" smtClean="0">
                <a:latin typeface="Times New Roman" pitchFamily="18" charset="0"/>
                <a:cs typeface="Times New Roman" pitchFamily="18" charset="0"/>
              </a:rPr>
              <a:t>is no delegation of legislative power. </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conditional delegation.</a:t>
            </a:r>
          </a:p>
          <a:p>
            <a:r>
              <a:rPr lang="en-US" dirty="0" smtClean="0">
                <a:latin typeface="Times New Roman" pitchFamily="18" charset="0"/>
                <a:cs typeface="Times New Roman" pitchFamily="18" charset="0"/>
              </a:rPr>
              <a:t> Conditional delegation takes place where the Legislature empowers the executive to;</a:t>
            </a:r>
          </a:p>
        </p:txBody>
      </p:sp>
    </p:spTree>
  </p:cSld>
  <p:clrMapOvr>
    <a:masterClrMapping/>
  </p:clrMapOvr>
  <p:transition spd="med">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r>
              <a:rPr lang="en-US" sz="2800" dirty="0" smtClean="0">
                <a:latin typeface="Times New Roman" pitchFamily="18" charset="0"/>
                <a:cs typeface="Times New Roman" pitchFamily="18" charset="0"/>
              </a:rPr>
              <a:t>Extend the operation of an existing law to a particular area or territory</a:t>
            </a:r>
          </a:p>
          <a:p>
            <a:r>
              <a:rPr lang="en-US" sz="2800" dirty="0" smtClean="0">
                <a:latin typeface="Times New Roman" pitchFamily="18" charset="0"/>
                <a:cs typeface="Times New Roman" pitchFamily="18" charset="0"/>
              </a:rPr>
              <a:t> Determine the time of application of an Act to a given area:</a:t>
            </a:r>
          </a:p>
          <a:p>
            <a:r>
              <a:rPr lang="en-US" sz="2800" dirty="0" smtClean="0">
                <a:latin typeface="Times New Roman" pitchFamily="18" charset="0"/>
                <a:cs typeface="Times New Roman" pitchFamily="18" charset="0"/>
              </a:rPr>
              <a:t> Determine the extent and limits within which it should be operative;</a:t>
            </a:r>
          </a:p>
          <a:p>
            <a:r>
              <a:rPr lang="en-US" sz="2800" dirty="0" smtClean="0">
                <a:latin typeface="Times New Roman" pitchFamily="18" charset="0"/>
                <a:cs typeface="Times New Roman" pitchFamily="18" charset="0"/>
              </a:rPr>
              <a:t> Introduce a special law if the contemplated situation has arisen in the opinion of the Government</a:t>
            </a:r>
          </a:p>
          <a:p>
            <a:r>
              <a:rPr lang="en-US" sz="2800" dirty="0" smtClean="0">
                <a:latin typeface="Times New Roman" pitchFamily="18" charset="0"/>
                <a:cs typeface="Times New Roman" pitchFamily="18" charset="0"/>
              </a:rPr>
              <a:t> Extend the duration of a temporary Act, subject to a maximum period fixed by the Legislature.</a:t>
            </a:r>
          </a:p>
          <a:p>
            <a:endParaRPr lang="en-US" sz="2800" dirty="0">
              <a:latin typeface="Times New Roman" pitchFamily="18" charset="0"/>
              <a:cs typeface="Times New Roman" pitchFamily="18" charset="0"/>
            </a:endParaRPr>
          </a:p>
        </p:txBody>
      </p:sp>
    </p:spTree>
  </p:cSld>
  <p:clrMapOvr>
    <a:masterClrMapping/>
  </p:clrMapOvr>
  <p:transition spd="med">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b="1" dirty="0" smtClean="0"/>
              <a:t> Precedent as a source of law</a:t>
            </a:r>
            <a:endParaRPr lang="en-US" dirty="0" smtClean="0"/>
          </a:p>
          <a:p>
            <a:r>
              <a:rPr lang="en-US" dirty="0" smtClean="0"/>
              <a:t>Precedents have binding force on judicial tribunals for deciding similar cases in the future.</a:t>
            </a:r>
          </a:p>
          <a:p>
            <a:r>
              <a:rPr lang="en-US" dirty="0" smtClean="0"/>
              <a:t>In countries like Germany, France, Italy, judicial precedents have only instructive value and are not authoritative. </a:t>
            </a:r>
          </a:p>
          <a:p>
            <a:r>
              <a:rPr lang="en-US" dirty="0" smtClean="0"/>
              <a:t>According to </a:t>
            </a:r>
            <a:r>
              <a:rPr lang="en-US" dirty="0" err="1" smtClean="0"/>
              <a:t>Salmond</a:t>
            </a:r>
            <a:r>
              <a:rPr lang="en-US" dirty="0" smtClean="0"/>
              <a:t>, the doctrine of precedent has two meaning, namely </a:t>
            </a:r>
          </a:p>
          <a:p>
            <a:r>
              <a:rPr lang="en-US" dirty="0" smtClean="0"/>
              <a:t>(1) in a loose sense precedent includes merely reported case- law which may be cited and followed by the courts</a:t>
            </a:r>
          </a:p>
          <a:p>
            <a:r>
              <a:rPr lang="en-US" dirty="0" smtClean="0"/>
              <a:t> (2) in its strict sense, and precedent means that case- law which not only has a great binding authority but must also be followed. </a:t>
            </a:r>
          </a:p>
          <a:p>
            <a:endParaRPr lang="en-US" dirty="0"/>
          </a:p>
        </p:txBody>
      </p:sp>
    </p:spTree>
  </p:cSld>
  <p:clrMapOvr>
    <a:masterClrMapping/>
  </p:clrMapOvr>
  <p:transition spd="med">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sz="3000" dirty="0" smtClean="0">
                <a:latin typeface="Times New Roman" pitchFamily="18" charset="0"/>
                <a:cs typeface="Times New Roman" pitchFamily="18" charset="0"/>
              </a:rPr>
              <a:t> Two factors are responsible for precedent to become binding.</a:t>
            </a:r>
          </a:p>
          <a:p>
            <a:r>
              <a:rPr lang="en-US" sz="3000" dirty="0" smtClean="0">
                <a:latin typeface="Times New Roman" pitchFamily="18" charset="0"/>
                <a:cs typeface="Times New Roman" pitchFamily="18" charset="0"/>
              </a:rPr>
              <a:t>(I)  It must have been pronounced by a Court which is sufficiently senior: and (ii) it is the only ratio </a:t>
            </a:r>
            <a:r>
              <a:rPr lang="en-US" sz="3000" dirty="0" err="1" smtClean="0">
                <a:latin typeface="Times New Roman" pitchFamily="18" charset="0"/>
                <a:cs typeface="Times New Roman" pitchFamily="18" charset="0"/>
              </a:rPr>
              <a:t>decidendi</a:t>
            </a:r>
            <a:r>
              <a:rPr lang="en-US" sz="3000" dirty="0" smtClean="0">
                <a:latin typeface="Times New Roman" pitchFamily="18" charset="0"/>
                <a:cs typeface="Times New Roman" pitchFamily="18" charset="0"/>
              </a:rPr>
              <a:t> i.e.  Reasoning behind the decision which is binding.</a:t>
            </a:r>
          </a:p>
          <a:p>
            <a:r>
              <a:rPr lang="en-US" sz="3000" dirty="0" smtClean="0">
                <a:latin typeface="Times New Roman" pitchFamily="18" charset="0"/>
                <a:cs typeface="Times New Roman" pitchFamily="18" charset="0"/>
              </a:rPr>
              <a:t>A judicial precedent is purely constitutive in nature and never abrogative. The process of judicial decision making may either be deductive or inductive.</a:t>
            </a:r>
          </a:p>
          <a:p>
            <a:r>
              <a:rPr lang="en-US" sz="3000" dirty="0" smtClean="0">
                <a:latin typeface="Times New Roman" pitchFamily="18" charset="0"/>
                <a:cs typeface="Times New Roman" pitchFamily="18" charset="0"/>
              </a:rPr>
              <a:t> The deductive method is associated with codified systems of law. It assumes that the legal rule applicable to any particular case is fixed and certain and the Judges are required to apply this rule as justice according to the law without any reference to his personal view. </a:t>
            </a:r>
          </a:p>
          <a:p>
            <a:endParaRPr lang="en-US" sz="2800" dirty="0" smtClean="0">
              <a:latin typeface="Times New Roman" pitchFamily="18" charset="0"/>
              <a:cs typeface="Times New Roman" pitchFamily="18" charset="0"/>
            </a:endParaRPr>
          </a:p>
          <a:p>
            <a:endParaRPr lang="en-US" dirty="0"/>
          </a:p>
        </p:txBody>
      </p:sp>
    </p:spTree>
  </p:cSld>
  <p:clrMapOvr>
    <a:masterClrMapping/>
  </p:clrMapOvr>
  <p:transition spd="med">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dirty="0" smtClean="0">
                <a:latin typeface="Times New Roman" pitchFamily="18" charset="0"/>
                <a:cs typeface="Times New Roman" pitchFamily="18" charset="0"/>
              </a:rPr>
              <a:t> In England and United States a reported case may be cited with almost as much authority as an Act of the Parliament, but in continental countries, it does not carry the same weight</a:t>
            </a:r>
          </a:p>
          <a:p>
            <a:r>
              <a:rPr lang="en-US" sz="2800" dirty="0" smtClean="0">
                <a:latin typeface="Times New Roman" pitchFamily="18" charset="0"/>
                <a:cs typeface="Times New Roman" pitchFamily="18" charset="0"/>
              </a:rPr>
              <a:t> In India, the decisions of the Supreme Court have an authoritative and binding force so long as they are overruled by the Supreme Court itself </a:t>
            </a:r>
          </a:p>
          <a:p>
            <a:endParaRPr lang="en-US" dirty="0"/>
          </a:p>
        </p:txBody>
      </p:sp>
    </p:spTree>
  </p:cSld>
  <p:clrMapOvr>
    <a:masterClrMapping/>
  </p:clrMapOvr>
  <p:transition spd="med">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800" b="1" dirty="0" smtClean="0">
                <a:latin typeface="Times New Roman" pitchFamily="18" charset="0"/>
                <a:cs typeface="Times New Roman" pitchFamily="18" charset="0"/>
              </a:rPr>
              <a:t>Kinds of Precedents.</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Precedent may either be authoritative or persuasive. An authoritative precedent is one that has a binding force and the Judge must follow it whether he approves it or not. </a:t>
            </a:r>
          </a:p>
          <a:p>
            <a:r>
              <a:rPr lang="en-US" sz="2800" b="1" dirty="0" smtClean="0">
                <a:latin typeface="Times New Roman" pitchFamily="18" charset="0"/>
                <a:cs typeface="Times New Roman" pitchFamily="18" charset="0"/>
              </a:rPr>
              <a:t>Authoritative precedents </a:t>
            </a:r>
            <a:r>
              <a:rPr lang="en-US" sz="2800" dirty="0" smtClean="0">
                <a:latin typeface="Times New Roman" pitchFamily="18" charset="0"/>
                <a:cs typeface="Times New Roman" pitchFamily="18" charset="0"/>
              </a:rPr>
              <a:t>are the decisions of the superior court of justice which are binding on subordinate courts.</a:t>
            </a:r>
          </a:p>
        </p:txBody>
      </p:sp>
    </p:spTree>
  </p:cSld>
  <p:clrMapOvr>
    <a:masterClrMapping/>
  </p:clrMapOvr>
  <p:transition spd="med">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800" b="1" dirty="0" smtClean="0">
                <a:latin typeface="Times New Roman" pitchFamily="18" charset="0"/>
                <a:cs typeface="Times New Roman" pitchFamily="18" charset="0"/>
              </a:rPr>
              <a:t>Persuasive precedent</a:t>
            </a:r>
            <a:r>
              <a:rPr lang="en-US" sz="2800" dirty="0" smtClean="0">
                <a:latin typeface="Times New Roman" pitchFamily="18" charset="0"/>
                <a:cs typeface="Times New Roman" pitchFamily="18" charset="0"/>
              </a:rPr>
              <a:t>, on the other hand, is one which the Judges are under no obligation to follow but which they may take into considerations. Thus it could rightly be stated that authoritative precedents are the legal sources of law while persuasive precedents are merely historical sources.</a:t>
            </a:r>
          </a:p>
          <a:p>
            <a:r>
              <a:rPr lang="en-US" sz="2800" dirty="0" smtClean="0">
                <a:latin typeface="Times New Roman" pitchFamily="18" charset="0"/>
                <a:cs typeface="Times New Roman" pitchFamily="18" charset="0"/>
              </a:rPr>
              <a:t>Persuasive precedents may be of various kinds, namely:-</a:t>
            </a:r>
          </a:p>
          <a:p>
            <a:endParaRPr lang="en-US" dirty="0"/>
          </a:p>
        </p:txBody>
      </p:sp>
    </p:spTree>
  </p:cSld>
  <p:clrMapOvr>
    <a:masterClrMapping/>
  </p:clrMapOvr>
  <p:transition spd="med">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800" dirty="0" smtClean="0">
                <a:latin typeface="Times New Roman" pitchFamily="18" charset="0"/>
                <a:cs typeface="Times New Roman" pitchFamily="18" charset="0"/>
              </a:rPr>
              <a:t>Foreign judgments.</a:t>
            </a:r>
          </a:p>
          <a:p>
            <a:r>
              <a:rPr lang="en-US" sz="2800" dirty="0" smtClean="0">
                <a:latin typeface="Times New Roman" pitchFamily="18" charset="0"/>
                <a:cs typeface="Times New Roman" pitchFamily="18" charset="0"/>
              </a:rPr>
              <a:t>The decision of superior courts to other parts of the British Empire,</a:t>
            </a:r>
          </a:p>
          <a:p>
            <a:r>
              <a:rPr lang="en-US" sz="2800" dirty="0" smtClean="0">
                <a:latin typeface="Times New Roman" pitchFamily="18" charset="0"/>
                <a:cs typeface="Times New Roman" pitchFamily="18" charset="0"/>
              </a:rPr>
              <a:t>Judgments of the Privy Council when sitting as the final Court of appeal from the colonies</a:t>
            </a:r>
          </a:p>
          <a:p>
            <a:r>
              <a:rPr lang="en-US" sz="2800" dirty="0" smtClean="0">
                <a:latin typeface="Times New Roman" pitchFamily="18" charset="0"/>
                <a:cs typeface="Times New Roman" pitchFamily="18" charset="0"/>
              </a:rPr>
              <a:t>Judicial dicta (obiter dicta).</a:t>
            </a:r>
          </a:p>
          <a:p>
            <a:r>
              <a:rPr lang="en-US" sz="2800" dirty="0" smtClean="0">
                <a:latin typeface="Times New Roman" pitchFamily="18" charset="0"/>
                <a:cs typeface="Times New Roman" pitchFamily="18" charset="0"/>
              </a:rPr>
              <a:t> Authoritative textbook and commentaries.</a:t>
            </a:r>
          </a:p>
          <a:p>
            <a:endParaRPr lang="en-US" dirty="0"/>
          </a:p>
        </p:txBody>
      </p:sp>
    </p:spTree>
  </p:cSld>
  <p:clrMapOvr>
    <a:masterClrMapping/>
  </p:clrMapOvr>
  <p:transition spd="med">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dirty="0" smtClean="0">
                <a:latin typeface="Times New Roman" pitchFamily="18" charset="0"/>
                <a:cs typeface="Times New Roman" pitchFamily="18" charset="0"/>
              </a:rPr>
              <a:t>There are some circumstances which destroy or weaken the binding force of judicial precedents either partially or totally they are as follows:-</a:t>
            </a:r>
          </a:p>
          <a:p>
            <a:r>
              <a:rPr lang="en-US" sz="2800" dirty="0" smtClean="0">
                <a:latin typeface="Times New Roman" pitchFamily="18" charset="0"/>
                <a:cs typeface="Times New Roman" pitchFamily="18" charset="0"/>
              </a:rPr>
              <a:t>Ignorance of Statue.</a:t>
            </a:r>
          </a:p>
          <a:p>
            <a:r>
              <a:rPr lang="en-US" sz="2800" dirty="0" smtClean="0">
                <a:latin typeface="Times New Roman" pitchFamily="18" charset="0"/>
                <a:cs typeface="Times New Roman" pitchFamily="18" charset="0"/>
              </a:rPr>
              <a:t>Inconsistency between earlier decisions of the Higher Court.</a:t>
            </a:r>
          </a:p>
          <a:p>
            <a:r>
              <a:rPr lang="en-US" sz="2800" dirty="0" smtClean="0">
                <a:latin typeface="Times New Roman" pitchFamily="18" charset="0"/>
                <a:cs typeface="Times New Roman" pitchFamily="18" charset="0"/>
              </a:rPr>
              <a:t>Inconsistency between earlier decisions of the court of the same rank.</a:t>
            </a:r>
          </a:p>
          <a:p>
            <a:endParaRPr lang="en-US" dirty="0"/>
          </a:p>
        </p:txBody>
      </p:sp>
    </p:spTree>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b="1" dirty="0" smtClean="0">
                <a:latin typeface="Times New Roman" pitchFamily="18" charset="0"/>
                <a:cs typeface="Times New Roman" pitchFamily="18" charset="0"/>
              </a:rPr>
              <a:t>A custom may be broadly defined as a usage observed by the people and recognized by the courts on their fulfillment of certain conditions. </a:t>
            </a:r>
          </a:p>
          <a:p>
            <a:r>
              <a:rPr lang="en-US" sz="2800" dirty="0" smtClean="0">
                <a:latin typeface="Times New Roman" pitchFamily="18" charset="0"/>
                <a:cs typeface="Times New Roman" pitchFamily="18" charset="0"/>
              </a:rPr>
              <a:t>It is a usage observed by a large majority of people as a matter of </a:t>
            </a:r>
            <a:r>
              <a:rPr lang="en-US" sz="2800" b="1" dirty="0" smtClean="0">
                <a:latin typeface="Times New Roman" pitchFamily="18" charset="0"/>
                <a:cs typeface="Times New Roman" pitchFamily="18" charset="0"/>
              </a:rPr>
              <a:t>habit </a:t>
            </a:r>
            <a:r>
              <a:rPr lang="en-US" sz="2800" dirty="0" smtClean="0">
                <a:latin typeface="Times New Roman" pitchFamily="18" charset="0"/>
                <a:cs typeface="Times New Roman" pitchFamily="18" charset="0"/>
              </a:rPr>
              <a:t>and its continuance has acquired a legally binding force.</a:t>
            </a:r>
          </a:p>
          <a:p>
            <a:endParaRPr lang="en-US" sz="2800" dirty="0"/>
          </a:p>
        </p:txBody>
      </p:sp>
    </p:spTree>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dirty="0" smtClean="0">
                <a:latin typeface="Times New Roman" pitchFamily="18" charset="0"/>
                <a:cs typeface="Times New Roman" pitchFamily="18" charset="0"/>
              </a:rPr>
              <a:t>The decision of the equally divided court.</a:t>
            </a:r>
          </a:p>
          <a:p>
            <a:r>
              <a:rPr lang="en-US" sz="2800" dirty="0" smtClean="0">
                <a:latin typeface="Times New Roman" pitchFamily="18" charset="0"/>
                <a:cs typeface="Times New Roman" pitchFamily="18" charset="0"/>
              </a:rPr>
              <a:t>Dissenting judgments.</a:t>
            </a:r>
          </a:p>
          <a:p>
            <a:r>
              <a:rPr lang="en-US" sz="2800" dirty="0" smtClean="0">
                <a:latin typeface="Times New Roman" pitchFamily="18" charset="0"/>
                <a:cs typeface="Times New Roman" pitchFamily="18" charset="0"/>
              </a:rPr>
              <a:t>Erroneous decisions.</a:t>
            </a:r>
          </a:p>
          <a:p>
            <a:r>
              <a:rPr lang="en-US" sz="2800" dirty="0" smtClean="0">
                <a:latin typeface="Times New Roman" pitchFamily="18" charset="0"/>
                <a:cs typeface="Times New Roman" pitchFamily="18" charset="0"/>
              </a:rPr>
              <a:t> Abrogated decisions.</a:t>
            </a:r>
          </a:p>
          <a:p>
            <a:r>
              <a:rPr lang="en-US" sz="2800" dirty="0" smtClean="0">
                <a:latin typeface="Times New Roman" pitchFamily="18" charset="0"/>
                <a:cs typeface="Times New Roman" pitchFamily="18" charset="0"/>
              </a:rPr>
              <a:t> Affirmation or reversal on a different ground.</a:t>
            </a:r>
          </a:p>
          <a:p>
            <a:endParaRPr lang="en-US" dirty="0" smtClean="0"/>
          </a:p>
          <a:p>
            <a:endParaRPr lang="en-US" dirty="0" smtClean="0"/>
          </a:p>
          <a:p>
            <a:endParaRPr lang="en-US" dirty="0"/>
          </a:p>
        </p:txBody>
      </p:sp>
    </p:spTree>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800" dirty="0" smtClean="0">
                <a:latin typeface="Times New Roman" pitchFamily="18" charset="0"/>
                <a:cs typeface="Times New Roman" pitchFamily="18" charset="0"/>
              </a:rPr>
              <a:t>According to </a:t>
            </a:r>
            <a:r>
              <a:rPr lang="en-US" sz="2800" dirty="0" err="1" smtClean="0">
                <a:latin typeface="Times New Roman" pitchFamily="18" charset="0"/>
                <a:cs typeface="Times New Roman" pitchFamily="18" charset="0"/>
              </a:rPr>
              <a:t>Savigny</a:t>
            </a:r>
            <a:r>
              <a:rPr lang="en-US" sz="2800" dirty="0" smtClean="0">
                <a:latin typeface="Times New Roman" pitchFamily="18" charset="0"/>
                <a:cs typeface="Times New Roman" pitchFamily="18" charset="0"/>
              </a:rPr>
              <a:t>, the main founder of German historical school. </a:t>
            </a:r>
            <a:r>
              <a:rPr lang="en-US" sz="2800" b="1" dirty="0" smtClean="0">
                <a:latin typeface="Times New Roman" pitchFamily="18" charset="0"/>
                <a:cs typeface="Times New Roman" pitchFamily="18" charset="0"/>
              </a:rPr>
              <a:t>Custom is essentially a product of natural forces associated with the popular spirit of acceptance by the people.  </a:t>
            </a:r>
          </a:p>
          <a:p>
            <a:r>
              <a:rPr lang="en-US" sz="2800" dirty="0" smtClean="0">
                <a:latin typeface="Times New Roman" pitchFamily="18" charset="0"/>
                <a:cs typeface="Times New Roman" pitchFamily="18" charset="0"/>
              </a:rPr>
              <a:t>According to </a:t>
            </a:r>
            <a:r>
              <a:rPr lang="en-US" sz="2800" dirty="0" err="1" smtClean="0">
                <a:latin typeface="Times New Roman" pitchFamily="18" charset="0"/>
                <a:cs typeface="Times New Roman" pitchFamily="18" charset="0"/>
              </a:rPr>
              <a:t>Markby</a:t>
            </a:r>
            <a:r>
              <a:rPr lang="en-US" sz="2800" dirty="0" smtClean="0">
                <a:latin typeface="Times New Roman" pitchFamily="18" charset="0"/>
                <a:cs typeface="Times New Roman" pitchFamily="18" charset="0"/>
              </a:rPr>
              <a:t> “nothing more is necessary for the growth of customs than that </a:t>
            </a:r>
            <a:r>
              <a:rPr lang="en-US" sz="2800" b="1" dirty="0" smtClean="0">
                <a:latin typeface="Times New Roman" pitchFamily="18" charset="0"/>
                <a:cs typeface="Times New Roman" pitchFamily="18" charset="0"/>
              </a:rPr>
              <a:t>people should have some tradition of what their forefathers did before him</a:t>
            </a:r>
            <a:r>
              <a:rPr lang="en-US" sz="2800" dirty="0" smtClean="0">
                <a:latin typeface="Times New Roman" pitchFamily="18" charset="0"/>
                <a:cs typeface="Times New Roman" pitchFamily="18" charset="0"/>
              </a:rPr>
              <a:t>, that they should repeat the same conduct on similar occasions, and that they should be convinced that what they do is right”</a:t>
            </a:r>
          </a:p>
          <a:p>
            <a:endParaRPr lang="en-US" dirty="0"/>
          </a:p>
        </p:txBody>
      </p:sp>
    </p:spTree>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800" dirty="0" smtClean="0">
                <a:latin typeface="Times New Roman" pitchFamily="18" charset="0"/>
                <a:cs typeface="Times New Roman" pitchFamily="18" charset="0"/>
              </a:rPr>
              <a:t>Customs are not laws when they arise, but they are largely adopted into law by the State recognition. </a:t>
            </a:r>
          </a:p>
          <a:p>
            <a:r>
              <a:rPr lang="en-US" sz="2800" dirty="0" smtClean="0">
                <a:latin typeface="Times New Roman" pitchFamily="18" charset="0"/>
                <a:cs typeface="Times New Roman" pitchFamily="18" charset="0"/>
              </a:rPr>
              <a:t>For e.g., there is a practice among the Hindus that the male relatives of the deceased shave off their heads as a mark of condolence, </a:t>
            </a:r>
            <a:r>
              <a:rPr lang="en-US" sz="2800" b="1" dirty="0" smtClean="0">
                <a:latin typeface="Times New Roman" pitchFamily="18" charset="0"/>
                <a:cs typeface="Times New Roman" pitchFamily="18" charset="0"/>
              </a:rPr>
              <a:t>but if a man does not follow this custom, the court is certainly not going to punish him.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For instance, a Hindu marriage solemnized without the performance of </a:t>
            </a:r>
            <a:r>
              <a:rPr lang="en-US" sz="2800" i="1" dirty="0" err="1" smtClean="0">
                <a:latin typeface="Times New Roman" pitchFamily="18" charset="0"/>
                <a:cs typeface="Times New Roman" pitchFamily="18" charset="0"/>
              </a:rPr>
              <a:t>Saptapadi</a:t>
            </a:r>
            <a:r>
              <a:rPr lang="en-US" sz="2800" dirty="0" smtClean="0">
                <a:latin typeface="Times New Roman" pitchFamily="18" charset="0"/>
                <a:cs typeface="Times New Roman" pitchFamily="18" charset="0"/>
              </a:rPr>
              <a:t> is not legally valid and can be set aside by the court. </a:t>
            </a:r>
          </a:p>
        </p:txBody>
      </p:sp>
    </p:spTree>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r>
              <a:rPr lang="en-US" sz="2800" dirty="0" smtClean="0">
                <a:latin typeface="Times New Roman" pitchFamily="18" charset="0"/>
                <a:cs typeface="Times New Roman" pitchFamily="18" charset="0"/>
              </a:rPr>
              <a:t>Broadly speaking, there are two kinds of custom, namely, (1)</a:t>
            </a:r>
            <a:r>
              <a:rPr lang="en-US" sz="2800" b="1" dirty="0" smtClean="0">
                <a:latin typeface="Times New Roman" pitchFamily="18" charset="0"/>
                <a:cs typeface="Times New Roman" pitchFamily="18" charset="0"/>
              </a:rPr>
              <a:t> Conventional custom</a:t>
            </a:r>
            <a:r>
              <a:rPr lang="en-US" sz="2800" dirty="0" smtClean="0">
                <a:latin typeface="Times New Roman" pitchFamily="18" charset="0"/>
                <a:cs typeface="Times New Roman" pitchFamily="18" charset="0"/>
              </a:rPr>
              <a:t>, (2) </a:t>
            </a:r>
            <a:r>
              <a:rPr lang="en-US" sz="2800" b="1" dirty="0" smtClean="0">
                <a:latin typeface="Times New Roman" pitchFamily="18" charset="0"/>
                <a:cs typeface="Times New Roman" pitchFamily="18" charset="0"/>
              </a:rPr>
              <a:t>Legal Custom.</a:t>
            </a:r>
            <a:endParaRPr lang="en-US" sz="2800"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Conventional Custom- A</a:t>
            </a:r>
            <a:r>
              <a:rPr lang="en-US" sz="2800" dirty="0" smtClean="0">
                <a:latin typeface="Times New Roman" pitchFamily="18" charset="0"/>
                <a:cs typeface="Times New Roman" pitchFamily="18" charset="0"/>
              </a:rPr>
              <a:t> conventional custom is legally binding not because of any legal authority independently possessed by it, but because </a:t>
            </a:r>
            <a:r>
              <a:rPr lang="en-US" sz="2800" b="1" dirty="0" smtClean="0">
                <a:latin typeface="Times New Roman" pitchFamily="18" charset="0"/>
                <a:cs typeface="Times New Roman" pitchFamily="18" charset="0"/>
              </a:rPr>
              <a:t>it has been expressly or impliedly incorporated in a contract between the parties concerned. </a:t>
            </a:r>
            <a:endParaRPr lang="en-US" sz="2800" b="1" dirty="0">
              <a:latin typeface="Times New Roman" pitchFamily="18" charset="0"/>
              <a:cs typeface="Times New Roman" pitchFamily="18" charset="0"/>
            </a:endParaRPr>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Legal Custom- </a:t>
            </a:r>
            <a:r>
              <a:rPr lang="en-US" sz="2800" dirty="0" smtClean="0">
                <a:latin typeface="Times New Roman" pitchFamily="18" charset="0"/>
                <a:cs typeface="Times New Roman" pitchFamily="18" charset="0"/>
              </a:rPr>
              <a:t>are those which are operative per se as binding rules of law </a:t>
            </a:r>
            <a:r>
              <a:rPr lang="en-US" sz="2800" b="1" dirty="0" smtClean="0">
                <a:latin typeface="Times New Roman" pitchFamily="18" charset="0"/>
                <a:cs typeface="Times New Roman" pitchFamily="18" charset="0"/>
              </a:rPr>
              <a:t>independent of any agreement between the parties.</a:t>
            </a:r>
          </a:p>
          <a:p>
            <a:r>
              <a:rPr lang="en-US" sz="2800" dirty="0" smtClean="0">
                <a:latin typeface="Times New Roman" pitchFamily="18" charset="0"/>
                <a:cs typeface="Times New Roman" pitchFamily="18" charset="0"/>
              </a:rPr>
              <a:t> Legal customs are of two types namely (I) Local Custom (ii) General Custom</a:t>
            </a:r>
          </a:p>
          <a:p>
            <a:r>
              <a:rPr lang="en-US" sz="2800" dirty="0" smtClean="0">
                <a:latin typeface="Times New Roman" pitchFamily="18" charset="0"/>
                <a:cs typeface="Times New Roman" pitchFamily="18" charset="0"/>
              </a:rPr>
              <a:t>Local Customs – A local custom is that which prevails in some defined locality whereas a general custom is operative throughout the realm. </a:t>
            </a:r>
            <a:r>
              <a:rPr lang="en-US" sz="2800" b="1" dirty="0" smtClean="0">
                <a:latin typeface="Times New Roman" pitchFamily="18" charset="0"/>
                <a:cs typeface="Times New Roman" pitchFamily="18" charset="0"/>
              </a:rPr>
              <a:t>A local custom to be valid should be certain, reasonable, continuous, permanent, and should not be contrary to any existing law</a:t>
            </a:r>
            <a:r>
              <a:rPr lang="en-US" sz="2800" dirty="0" smtClean="0">
                <a:latin typeface="Times New Roman" pitchFamily="18" charset="0"/>
                <a:cs typeface="Times New Roman" pitchFamily="18" charset="0"/>
              </a:rPr>
              <a:t>. It should be practiced by the people voluntarily and not out of the fear of the force of the state.</a:t>
            </a:r>
          </a:p>
        </p:txBody>
      </p:sp>
    </p:spTree>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 </a:t>
            </a:r>
            <a:r>
              <a:rPr lang="en-US" sz="2800" dirty="0" smtClean="0">
                <a:latin typeface="Times New Roman" pitchFamily="18" charset="0"/>
                <a:cs typeface="Times New Roman" pitchFamily="18" charset="0"/>
              </a:rPr>
              <a:t>General Custom- A general custom is usually practiced by all the people living in the country and it is prevalent throughout the land. </a:t>
            </a:r>
          </a:p>
          <a:p>
            <a:r>
              <a:rPr lang="en-US" sz="2800" dirty="0" smtClean="0">
                <a:latin typeface="Times New Roman" pitchFamily="18" charset="0"/>
                <a:cs typeface="Times New Roman" pitchFamily="18" charset="0"/>
              </a:rPr>
              <a:t>It must be reasonable, followed, and accepted as binding. It must be in existence from the time immemorial and should not be in conflict with the statute law of the country, Nor contrary to the common law of the land.</a:t>
            </a:r>
          </a:p>
          <a:p>
            <a:r>
              <a:rPr lang="en-US" sz="2800" b="1" dirty="0" smtClean="0">
                <a:latin typeface="Times New Roman" pitchFamily="18" charset="0"/>
                <a:cs typeface="Times New Roman" pitchFamily="18" charset="0"/>
              </a:rPr>
              <a:t>Essentials of a Valid Custom</a:t>
            </a:r>
            <a:endParaRPr lang="en-US" sz="28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800" b="1" dirty="0" smtClean="0">
                <a:latin typeface="Times New Roman" pitchFamily="18" charset="0"/>
                <a:cs typeface="Times New Roman" pitchFamily="18" charset="0"/>
              </a:rPr>
              <a:t> Reasonableness- </a:t>
            </a:r>
            <a:r>
              <a:rPr lang="en-US" sz="2800" dirty="0" smtClean="0">
                <a:latin typeface="Times New Roman" pitchFamily="18" charset="0"/>
                <a:cs typeface="Times New Roman" pitchFamily="18" charset="0"/>
              </a:rPr>
              <a:t>A custom must be reasonable. It must be remembered that the authority of prevailing custom is never absolute, but it is authoritative provided it conforms to the </a:t>
            </a:r>
            <a:r>
              <a:rPr lang="en-US" sz="2800" b="1" dirty="0" smtClean="0">
                <a:latin typeface="Times New Roman" pitchFamily="18" charset="0"/>
                <a:cs typeface="Times New Roman" pitchFamily="18" charset="0"/>
              </a:rPr>
              <a:t>norms of justice and public utility. </a:t>
            </a:r>
          </a:p>
        </p:txBody>
      </p:sp>
    </p:spTree>
  </p:cSld>
  <p:clrMapOvr>
    <a:masterClrMapping/>
  </p:clrMapOvr>
  <p:transition spd="med">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1125</Words>
  <Application>Microsoft Office PowerPoint</Application>
  <PresentationFormat>On-screen Show (4:3)</PresentationFormat>
  <Paragraphs>103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B.V.BELLAD LAW COLLEGE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Latha</dc:creator>
  <cp:lastModifiedBy>Latha</cp:lastModifiedBy>
  <cp:revision>18</cp:revision>
  <dcterms:created xsi:type="dcterms:W3CDTF">2021-12-03T06:39:51Z</dcterms:created>
  <dcterms:modified xsi:type="dcterms:W3CDTF">2021-12-07T07:29:40Z</dcterms:modified>
</cp:coreProperties>
</file>