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0" r:id="rId3"/>
    <p:sldId id="264" r:id="rId4"/>
    <p:sldId id="263" r:id="rId5"/>
    <p:sldId id="256" r:id="rId6"/>
    <p:sldId id="257" r:id="rId7"/>
    <p:sldId id="265" r:id="rId8"/>
    <p:sldId id="266" r:id="rId9"/>
    <p:sldId id="267" r:id="rId10"/>
    <p:sldId id="268"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12/06/2018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1676400"/>
            <a:ext cx="4724400" cy="1384995"/>
          </a:xfrm>
          <a:prstGeom prst="rect">
            <a:avLst/>
          </a:prstGeom>
        </p:spPr>
        <p:txBody>
          <a:bodyPr wrap="square">
            <a:spAutoFit/>
          </a:bodyPr>
          <a:lstStyle/>
          <a:p>
            <a:endParaRPr lang="en-US" sz="2800" dirty="0" smtClean="0">
              <a:latin typeface="Algerian" pitchFamily="82" charset="0"/>
            </a:endParaRPr>
          </a:p>
          <a:p>
            <a:endParaRPr lang="en-US" sz="2800" dirty="0" smtClean="0">
              <a:latin typeface="Algerian" pitchFamily="82" charset="0"/>
            </a:endParaRPr>
          </a:p>
          <a:p>
            <a:r>
              <a:rPr lang="en-US" sz="2800" dirty="0" smtClean="0">
                <a:latin typeface="Algerian" pitchFamily="82" charset="0"/>
              </a:rPr>
              <a:t>    Contract of agency </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MODES OF CREATION OF AGENCY</a:t>
            </a:r>
            <a:endParaRPr lang="en-US" sz="2800" dirty="0"/>
          </a:p>
        </p:txBody>
      </p:sp>
      <p:sp>
        <p:nvSpPr>
          <p:cNvPr id="3" name="Content Placeholder 2"/>
          <p:cNvSpPr>
            <a:spLocks noGrp="1"/>
          </p:cNvSpPr>
          <p:nvPr>
            <p:ph idx="1"/>
          </p:nvPr>
        </p:nvSpPr>
        <p:spPr/>
        <p:txBody>
          <a:bodyPr>
            <a:normAutofit fontScale="92500" lnSpcReduction="10000"/>
          </a:bodyPr>
          <a:lstStyle/>
          <a:p>
            <a:pPr>
              <a:buNone/>
            </a:pPr>
            <a:r>
              <a:rPr lang="en-US" sz="3000" b="1" dirty="0" smtClean="0">
                <a:latin typeface="Times New Roman" pitchFamily="18" charset="0"/>
                <a:cs typeface="Times New Roman" pitchFamily="18" charset="0"/>
              </a:rPr>
              <a:t>Agency by Ratification -</a:t>
            </a:r>
            <a:r>
              <a:rPr lang="en-US" sz="3000" dirty="0" err="1" smtClean="0">
                <a:latin typeface="Times New Roman" pitchFamily="18" charset="0"/>
                <a:cs typeface="Times New Roman" pitchFamily="18" charset="0"/>
              </a:rPr>
              <a:t>Secs</a:t>
            </a:r>
            <a:r>
              <a:rPr lang="en-US" sz="3000" dirty="0" smtClean="0">
                <a:latin typeface="Times New Roman" pitchFamily="18" charset="0"/>
                <a:cs typeface="Times New Roman" pitchFamily="18" charset="0"/>
              </a:rPr>
              <a:t>. 196 to 200</a:t>
            </a:r>
          </a:p>
          <a:p>
            <a:r>
              <a:rPr lang="en-US" sz="3000" dirty="0" smtClean="0">
                <a:latin typeface="Times New Roman" pitchFamily="18" charset="0"/>
                <a:cs typeface="Times New Roman" pitchFamily="18" charset="0"/>
              </a:rPr>
              <a:t>Ratification means subsequent acceptance and adoption of an act by the principal originally done by the agent without authority.</a:t>
            </a:r>
          </a:p>
          <a:p>
            <a:r>
              <a:rPr lang="en-US" sz="3000" dirty="0" smtClean="0">
                <a:latin typeface="Times New Roman" pitchFamily="18" charset="0"/>
                <a:cs typeface="Times New Roman" pitchFamily="18" charset="0"/>
              </a:rPr>
              <a:t> According to section 196. “Where acts are done by one person on behalf of another but without his knowledge or authority, he may ratify or disown such act. If he ratifies them, the same effects will follow as if they had been performed by his previous authority.”</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MODES OF CREATION OF AGENCY</a:t>
            </a:r>
            <a:endParaRPr lang="en-US" sz="2800" dirty="0"/>
          </a:p>
        </p:txBody>
      </p:sp>
      <p:sp>
        <p:nvSpPr>
          <p:cNvPr id="3" name="Content Placeholder 2"/>
          <p:cNvSpPr>
            <a:spLocks noGrp="1"/>
          </p:cNvSpPr>
          <p:nvPr>
            <p:ph idx="1"/>
          </p:nvPr>
        </p:nvSpPr>
        <p:spPr>
          <a:xfrm>
            <a:off x="304800" y="1600200"/>
            <a:ext cx="8534400" cy="4525963"/>
          </a:xfrm>
        </p:spPr>
        <p:txBody>
          <a:bodyPr>
            <a:normAutofit fontScale="25000" lnSpcReduction="20000"/>
          </a:bodyPr>
          <a:lstStyle/>
          <a:p>
            <a:pPr>
              <a:buNone/>
            </a:pPr>
            <a:r>
              <a:rPr lang="en-US" sz="9600" dirty="0" smtClean="0">
                <a:latin typeface="Times New Roman" pitchFamily="18" charset="0"/>
                <a:cs typeface="Times New Roman" pitchFamily="18" charset="0"/>
              </a:rPr>
              <a:t>    Ratification may be legal and valid -it must satisfy the following essentials</a:t>
            </a:r>
          </a:p>
          <a:p>
            <a:pPr>
              <a:buNone/>
            </a:pPr>
            <a:endParaRPr lang="en-US" dirty="0" smtClean="0">
              <a:latin typeface="Times New Roman" pitchFamily="18" charset="0"/>
              <a:cs typeface="Times New Roman" pitchFamily="18" charset="0"/>
            </a:endParaRPr>
          </a:p>
          <a:p>
            <a:r>
              <a:rPr lang="en-US" sz="96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The act must be done in the name of the principal.</a:t>
            </a:r>
          </a:p>
          <a:p>
            <a:r>
              <a:rPr lang="en-US" sz="8000" dirty="0" smtClean="0">
                <a:latin typeface="Times New Roman" pitchFamily="18" charset="0"/>
                <a:cs typeface="Times New Roman" pitchFamily="18" charset="0"/>
              </a:rPr>
              <a:t>The act must be legal which the principal must be competent to  do.</a:t>
            </a:r>
          </a:p>
          <a:p>
            <a:r>
              <a:rPr lang="en-US" sz="8000" dirty="0" smtClean="0">
                <a:latin typeface="Times New Roman" pitchFamily="18" charset="0"/>
                <a:cs typeface="Times New Roman" pitchFamily="18" charset="0"/>
              </a:rPr>
              <a:t>Ratification must be with full knowledge of all the material facts (Sec. 198) </a:t>
            </a:r>
          </a:p>
          <a:p>
            <a:r>
              <a:rPr lang="en-US" sz="8000" dirty="0" smtClean="0">
                <a:latin typeface="Times New Roman" pitchFamily="18" charset="0"/>
                <a:cs typeface="Times New Roman" pitchFamily="18" charset="0"/>
              </a:rPr>
              <a:t>Ratification must relate to the whole act and not to a part of it. </a:t>
            </a:r>
          </a:p>
          <a:p>
            <a:pPr>
              <a:buNone/>
            </a:pPr>
            <a:r>
              <a:rPr lang="en-US" sz="8000" dirty="0" smtClean="0">
                <a:latin typeface="Times New Roman" pitchFamily="18" charset="0"/>
                <a:cs typeface="Times New Roman" pitchFamily="18" charset="0"/>
              </a:rPr>
              <a:t>     Ratification of a part of the act will not be valid (Sec. 199).</a:t>
            </a:r>
          </a:p>
          <a:p>
            <a:r>
              <a:rPr lang="en-US" sz="8000" dirty="0" smtClean="0">
                <a:latin typeface="Times New Roman" pitchFamily="18" charset="0"/>
                <a:cs typeface="Times New Roman" pitchFamily="18" charset="0"/>
              </a:rPr>
              <a:t>There can be no valid ratification of an act which is to the prejudice of a third person (Sec. 200)</a:t>
            </a:r>
          </a:p>
          <a:p>
            <a:r>
              <a:rPr lang="en-US" sz="8000" dirty="0" smtClean="0">
                <a:latin typeface="Times New Roman" pitchFamily="18" charset="0"/>
                <a:cs typeface="Times New Roman" pitchFamily="18" charset="0"/>
              </a:rPr>
              <a:t> Ratification of an act must be made, either within the time fixed for this purpose or within a reasonable time after the contract was entered into by the agent</a:t>
            </a:r>
            <a:r>
              <a:rPr lang="en-US" sz="9600" dirty="0" smtClean="0">
                <a:latin typeface="Times New Roman" pitchFamily="18" charset="0"/>
                <a:cs typeface="Times New Roman" pitchFamily="18" charset="0"/>
              </a:rPr>
              <a:t>.</a:t>
            </a:r>
          </a:p>
          <a:p>
            <a:pPr>
              <a:buNone/>
            </a:pPr>
            <a:r>
              <a:rPr lang="en-US" sz="2900" dirty="0" smtClean="0">
                <a:latin typeface="Times New Roman" pitchFamily="18" charset="0"/>
                <a:cs typeface="Times New Roman" pitchFamily="18" charset="0"/>
              </a:rPr>
              <a:t>  </a:t>
            </a:r>
          </a:p>
          <a:p>
            <a:pPr>
              <a:buNone/>
            </a:pPr>
            <a:r>
              <a:rPr lang="en-US" sz="2900" dirty="0" smtClean="0">
                <a:latin typeface="Times New Roman" pitchFamily="18" charset="0"/>
                <a:cs typeface="Times New Roman" pitchFamily="18" charset="0"/>
              </a:rPr>
              <a:t>  </a:t>
            </a:r>
          </a:p>
          <a:p>
            <a:pPr>
              <a:buNone/>
            </a:pPr>
            <a:r>
              <a:rPr lang="en-US" sz="2900" dirty="0" smtClean="0">
                <a:latin typeface="Times New Roman" pitchFamily="18" charset="0"/>
                <a:cs typeface="Times New Roman" pitchFamily="18" charset="0"/>
              </a:rPr>
              <a:t>  </a:t>
            </a:r>
          </a:p>
          <a:p>
            <a:pPr>
              <a:buNone/>
            </a:pPr>
            <a:r>
              <a:rPr lang="en-US" sz="2900" dirty="0" smtClean="0">
                <a:latin typeface="Times New Roman" pitchFamily="18" charset="0"/>
                <a:cs typeface="Times New Roman" pitchFamily="18" charset="0"/>
              </a:rPr>
              <a:t>  </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MODES OF CREATION OF AGENCY</a:t>
            </a:r>
            <a:endParaRPr lang="en-US" sz="2800" dirty="0">
              <a:latin typeface="Algerian" pitchFamily="82" charset="0"/>
            </a:endParaRPr>
          </a:p>
        </p:txBody>
      </p:sp>
      <p:sp>
        <p:nvSpPr>
          <p:cNvPr id="3" name="Content Placeholder 2"/>
          <p:cNvSpPr>
            <a:spLocks noGrp="1"/>
          </p:cNvSpPr>
          <p:nvPr>
            <p:ph idx="1"/>
          </p:nvPr>
        </p:nvSpPr>
        <p:spPr/>
        <p:txBody>
          <a:bodyPr/>
          <a:lstStyle/>
          <a:p>
            <a:endParaRPr lang="en-US" dirty="0" smtClean="0"/>
          </a:p>
          <a:p>
            <a:pPr>
              <a:buNone/>
            </a:pPr>
            <a:endParaRPr lang="en-US" dirty="0" smtClean="0"/>
          </a:p>
          <a:p>
            <a:endParaRPr lang="en-US" dirty="0" smtClean="0"/>
          </a:p>
          <a:p>
            <a:pPr>
              <a:buNone/>
            </a:pPr>
            <a:r>
              <a:rPr lang="en-US" dirty="0" smtClean="0"/>
              <a:t>               </a:t>
            </a:r>
            <a:endParaRPr lang="en-US" dirty="0"/>
          </a:p>
        </p:txBody>
      </p:sp>
      <p:sp>
        <p:nvSpPr>
          <p:cNvPr id="4" name="Rectangle 3"/>
          <p:cNvSpPr/>
          <p:nvPr/>
        </p:nvSpPr>
        <p:spPr>
          <a:xfrm>
            <a:off x="457200" y="1600200"/>
            <a:ext cx="7467600" cy="4678204"/>
          </a:xfrm>
          <a:prstGeom prst="rect">
            <a:avLst/>
          </a:prstGeom>
        </p:spPr>
        <p:txBody>
          <a:bodyPr wrap="square">
            <a:spAutoFit/>
          </a:bodyPr>
          <a:lstStyle/>
          <a:p>
            <a:pPr>
              <a:buNone/>
            </a:pPr>
            <a:r>
              <a:rPr lang="en-US" sz="2800" dirty="0" smtClean="0"/>
              <a:t>                               </a:t>
            </a:r>
            <a:r>
              <a:rPr lang="en-US" sz="2800" b="1" dirty="0" smtClean="0">
                <a:latin typeface="Times New Roman" pitchFamily="18" charset="0"/>
                <a:cs typeface="Times New Roman" pitchFamily="18" charset="0"/>
              </a:rPr>
              <a:t>CONTENTS </a:t>
            </a:r>
            <a:endParaRPr lang="en-US" sz="2800" b="1" dirty="0" smtClean="0">
              <a:latin typeface="Times New Roman" pitchFamily="18" charset="0"/>
              <a:cs typeface="Times New Roman" pitchFamily="18" charset="0"/>
            </a:endParaRPr>
          </a:p>
          <a:p>
            <a:pPr>
              <a:buNone/>
            </a:pPr>
            <a:endParaRPr lang="en-US" dirty="0" smtClean="0"/>
          </a:p>
          <a:p>
            <a:pPr>
              <a:lnSpc>
                <a:spcPct val="150000"/>
              </a:lnSpc>
              <a:buNone/>
            </a:pPr>
            <a:r>
              <a:rPr lang="en-US" sz="2400" dirty="0" smtClean="0">
                <a:latin typeface="Times New Roman" pitchFamily="18" charset="0"/>
                <a:cs typeface="Times New Roman" pitchFamily="18" charset="0"/>
              </a:rPr>
              <a:t>Introduction – Nature of agency  in general </a:t>
            </a:r>
          </a:p>
          <a:p>
            <a:pPr>
              <a:lnSpc>
                <a:spcPct val="150000"/>
              </a:lnSpc>
              <a:buNone/>
            </a:pPr>
            <a:r>
              <a:rPr lang="en-US" sz="2400" dirty="0" smtClean="0">
                <a:latin typeface="Times New Roman" pitchFamily="18" charset="0"/>
                <a:cs typeface="Times New Roman" pitchFamily="18" charset="0"/>
              </a:rPr>
              <a:t>Definition  of Agent  and Principal</a:t>
            </a:r>
          </a:p>
          <a:p>
            <a:pPr>
              <a:lnSpc>
                <a:spcPct val="150000"/>
              </a:lnSpc>
              <a:buNone/>
            </a:pPr>
            <a:r>
              <a:rPr lang="en-US" sz="2400" dirty="0" smtClean="0">
                <a:latin typeface="Times New Roman" pitchFamily="18" charset="0"/>
                <a:cs typeface="Times New Roman" pitchFamily="18" charset="0"/>
              </a:rPr>
              <a:t>General rules of Agency</a:t>
            </a:r>
            <a:r>
              <a:rPr lang="en-US" sz="2400" dirty="0" smtClean="0"/>
              <a:t/>
            </a:r>
            <a:br>
              <a:rPr lang="en-US" sz="2400" dirty="0" smtClean="0"/>
            </a:br>
            <a:r>
              <a:rPr lang="en-US" sz="2400" dirty="0" smtClean="0">
                <a:latin typeface="Times New Roman" pitchFamily="18" charset="0"/>
                <a:cs typeface="Times New Roman" pitchFamily="18" charset="0"/>
              </a:rPr>
              <a:t>Creation of Agency – Modes</a:t>
            </a:r>
          </a:p>
          <a:p>
            <a:pPr>
              <a:lnSpc>
                <a:spcPct val="150000"/>
              </a:lnSpc>
              <a:buNone/>
            </a:pPr>
            <a:r>
              <a:rPr lang="en-US" sz="2400" dirty="0" smtClean="0">
                <a:latin typeface="Times New Roman" pitchFamily="18" charset="0"/>
                <a:cs typeface="Times New Roman" pitchFamily="18" charset="0"/>
              </a:rPr>
              <a:t>     By Express Authority </a:t>
            </a:r>
          </a:p>
          <a:p>
            <a:pPr>
              <a:lnSpc>
                <a:spcPct val="150000"/>
              </a:lnSpc>
              <a:buNone/>
            </a:pPr>
            <a:r>
              <a:rPr lang="en-US" sz="2400" dirty="0" smtClean="0">
                <a:latin typeface="Times New Roman" pitchFamily="18" charset="0"/>
                <a:cs typeface="Times New Roman" pitchFamily="18" charset="0"/>
              </a:rPr>
              <a:t>     By  Implied  Authority</a:t>
            </a:r>
          </a:p>
          <a:p>
            <a:pPr>
              <a:lnSpc>
                <a:spcPct val="150000"/>
              </a:lnSpc>
              <a:buNone/>
            </a:pPr>
            <a:r>
              <a:rPr lang="en-US" sz="2400" dirty="0" smtClean="0">
                <a:latin typeface="Times New Roman" pitchFamily="18" charset="0"/>
                <a:cs typeface="Times New Roman" pitchFamily="18" charset="0"/>
              </a:rPr>
              <a:t>     By  Ratification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700" dirty="0" smtClean="0">
                <a:latin typeface="Algerian" pitchFamily="82" charset="0"/>
                <a:cs typeface="Times New Roman" pitchFamily="18" charset="0"/>
              </a:rPr>
              <a:t>Introduction – Nature of agency  in general </a:t>
            </a:r>
            <a:br>
              <a:rPr lang="en-US" sz="2700" dirty="0" smtClean="0">
                <a:latin typeface="Algerian" pitchFamily="82" charset="0"/>
                <a:cs typeface="Times New Roman" pitchFamily="18" charset="0"/>
              </a:rPr>
            </a:br>
            <a:endParaRPr lang="en-US" sz="2700" dirty="0">
              <a:latin typeface="Algerian" pitchFamily="82"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buNone/>
            </a:pPr>
            <a:endParaRPr lang="en-US" sz="2800" dirty="0" smtClean="0">
              <a:latin typeface="Times New Roman" pitchFamily="18" charset="0"/>
              <a:cs typeface="Times New Roman" pitchFamily="18" charset="0"/>
            </a:endParaRPr>
          </a:p>
          <a:p>
            <a:pPr>
              <a:lnSpc>
                <a:spcPct val="150000"/>
              </a:lnSpc>
              <a:buNone/>
            </a:pPr>
            <a:r>
              <a:rPr lang="en-US" sz="2800" dirty="0" smtClean="0">
                <a:latin typeface="Times New Roman" pitchFamily="18" charset="0"/>
                <a:cs typeface="Times New Roman" pitchFamily="18" charset="0"/>
              </a:rPr>
              <a:t>Modern business is wide spread </a:t>
            </a:r>
          </a:p>
          <a:p>
            <a:pPr>
              <a:lnSpc>
                <a:spcPct val="150000"/>
              </a:lnSpc>
              <a:buNone/>
            </a:pPr>
            <a:r>
              <a:rPr lang="en-US" sz="2800" dirty="0" smtClean="0">
                <a:latin typeface="Times New Roman" pitchFamily="18" charset="0"/>
                <a:cs typeface="Times New Roman" pitchFamily="18" charset="0"/>
              </a:rPr>
              <a:t>One man can’t handle </a:t>
            </a:r>
            <a:r>
              <a:rPr lang="en-US" sz="2800" dirty="0" smtClean="0">
                <a:latin typeface="Times New Roman" pitchFamily="18" charset="0"/>
                <a:cs typeface="Times New Roman" pitchFamily="18" charset="0"/>
              </a:rPr>
              <a:t>alone</a:t>
            </a:r>
            <a:endParaRPr lang="en-US" sz="2800" dirty="0" smtClean="0">
              <a:latin typeface="Times New Roman" pitchFamily="18" charset="0"/>
              <a:cs typeface="Times New Roman" pitchFamily="18" charset="0"/>
            </a:endParaRPr>
          </a:p>
          <a:p>
            <a:pPr>
              <a:lnSpc>
                <a:spcPct val="150000"/>
              </a:lnSpc>
              <a:buNone/>
            </a:pPr>
            <a:r>
              <a:rPr lang="en-US" sz="2800" dirty="0" smtClean="0">
                <a:latin typeface="Times New Roman" pitchFamily="18" charset="0"/>
                <a:cs typeface="Times New Roman" pitchFamily="18" charset="0"/>
              </a:rPr>
              <a:t>Depends on the services of some other person </a:t>
            </a:r>
          </a:p>
          <a:p>
            <a:pPr>
              <a:lnSpc>
                <a:spcPct val="150000"/>
              </a:lnSpc>
              <a:buNone/>
            </a:pPr>
            <a:r>
              <a:rPr lang="en-US" sz="2800" dirty="0" smtClean="0">
                <a:latin typeface="Times New Roman" pitchFamily="18" charset="0"/>
                <a:cs typeface="Times New Roman" pitchFamily="18" charset="0"/>
              </a:rPr>
              <a:t>In law --- called as Agents </a:t>
            </a:r>
            <a:endParaRPr lang="en-US"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524000"/>
            <a:ext cx="7772400" cy="4419600"/>
          </a:xfrm>
        </p:spPr>
        <p:txBody>
          <a:bodyPr>
            <a:noAutofit/>
          </a:bodyPr>
          <a:lstStyle/>
          <a:p>
            <a:pPr algn="just">
              <a:lnSpc>
                <a:spcPct val="150000"/>
              </a:lnSpc>
            </a:pPr>
            <a:r>
              <a:rPr lang="en-US" sz="2400" dirty="0" smtClean="0"/>
              <a:t>    </a:t>
            </a:r>
            <a:r>
              <a:rPr lang="en-US" sz="2000" b="0" cap="none" dirty="0" smtClean="0">
                <a:latin typeface="Times New Roman" pitchFamily="18" charset="0"/>
                <a:cs typeface="Times New Roman" pitchFamily="18" charset="0"/>
              </a:rPr>
              <a:t>An “agent” is a person employed to do any act for another, or to represent another in dealing with third persons. The person for whom such act is done, or who is so represented, is called the “principal”.</a:t>
            </a:r>
            <a:br>
              <a:rPr lang="en-US" sz="2000" b="0" cap="none" dirty="0" smtClean="0">
                <a:latin typeface="Times New Roman" pitchFamily="18" charset="0"/>
                <a:cs typeface="Times New Roman" pitchFamily="18" charset="0"/>
              </a:rPr>
            </a:br>
            <a:r>
              <a:rPr lang="en-US" sz="2000" cap="none" dirty="0" smtClean="0">
                <a:latin typeface="Times New Roman" pitchFamily="18" charset="0"/>
                <a:cs typeface="Times New Roman" pitchFamily="18" charset="0"/>
              </a:rPr>
              <a:t>Section 182 </a:t>
            </a:r>
            <a:r>
              <a:rPr lang="en-US" sz="2000" b="0" cap="none" dirty="0" smtClean="0">
                <a:latin typeface="Times New Roman" pitchFamily="18" charset="0"/>
                <a:cs typeface="Times New Roman" pitchFamily="18" charset="0"/>
              </a:rPr>
              <a:t>of Indian Contract Act, 1872.</a:t>
            </a:r>
            <a:br>
              <a:rPr lang="en-US" sz="2000" b="0" cap="none" dirty="0" smtClean="0">
                <a:latin typeface="Times New Roman" pitchFamily="18" charset="0"/>
                <a:cs typeface="Times New Roman" pitchFamily="18" charset="0"/>
              </a:rPr>
            </a:br>
            <a:r>
              <a:rPr lang="en-US" sz="2000" b="0" cap="none" dirty="0" smtClean="0">
                <a:latin typeface="Times New Roman" pitchFamily="18" charset="0"/>
                <a:cs typeface="Times New Roman" pitchFamily="18" charset="0"/>
              </a:rPr>
              <a:t>       </a:t>
            </a:r>
            <a:br>
              <a:rPr lang="en-US" sz="2000" b="0" cap="none" dirty="0" smtClean="0">
                <a:latin typeface="Times New Roman" pitchFamily="18" charset="0"/>
                <a:cs typeface="Times New Roman" pitchFamily="18" charset="0"/>
              </a:rPr>
            </a:br>
            <a:r>
              <a:rPr lang="en-US" sz="2000" b="0" cap="none" dirty="0" smtClean="0">
                <a:latin typeface="Times New Roman" pitchFamily="18" charset="0"/>
                <a:cs typeface="Times New Roman" pitchFamily="18" charset="0"/>
              </a:rPr>
              <a:t>         The relationship between an agent and a principal is called an “agency.” an agent therefore brings together his principal and a third person. </a:t>
            </a:r>
            <a:r>
              <a:rPr lang="en-US" sz="2000" b="0" cap="none" dirty="0" smtClean="0">
                <a:latin typeface="Times New Roman" pitchFamily="18" charset="0"/>
                <a:cs typeface="Times New Roman" pitchFamily="18" charset="0"/>
              </a:rPr>
              <a:t>Ex:- </a:t>
            </a:r>
            <a:r>
              <a:rPr lang="en-US" sz="2000" b="0" cap="none" dirty="0" smtClean="0">
                <a:latin typeface="Times New Roman" pitchFamily="18" charset="0"/>
                <a:cs typeface="Times New Roman" pitchFamily="18" charset="0"/>
              </a:rPr>
              <a:t>A appoints B to purchase a house for him. A is the principal, B is an agent and the relationship between them is that of agency.</a:t>
            </a:r>
            <a:br>
              <a:rPr lang="en-US" sz="2000" b="0" cap="none" dirty="0" smtClean="0">
                <a:latin typeface="Times New Roman" pitchFamily="18" charset="0"/>
                <a:cs typeface="Times New Roman" pitchFamily="18" charset="0"/>
              </a:rPr>
            </a:br>
            <a:r>
              <a:rPr lang="en-US" sz="2000" b="0" cap="none" dirty="0" smtClean="0">
                <a:latin typeface="Times New Roman" pitchFamily="18" charset="0"/>
                <a:cs typeface="Times New Roman" pitchFamily="18" charset="0"/>
              </a:rPr>
              <a:t/>
            </a:r>
            <a:br>
              <a:rPr lang="en-US" sz="2000" b="0" cap="none" dirty="0" smtClean="0">
                <a:latin typeface="Times New Roman" pitchFamily="18" charset="0"/>
                <a:cs typeface="Times New Roman" pitchFamily="18" charset="0"/>
              </a:rPr>
            </a:br>
            <a:r>
              <a:rPr lang="en-US" sz="2000" b="0" cap="none" dirty="0" smtClean="0">
                <a:latin typeface="Times New Roman" pitchFamily="18" charset="0"/>
                <a:cs typeface="Times New Roman" pitchFamily="18" charset="0"/>
              </a:rPr>
              <a:t/>
            </a:r>
            <a:br>
              <a:rPr lang="en-US" sz="2000" b="0" cap="none" dirty="0" smtClean="0">
                <a:latin typeface="Times New Roman" pitchFamily="18" charset="0"/>
                <a:cs typeface="Times New Roman" pitchFamily="18" charset="0"/>
              </a:rPr>
            </a:br>
            <a:r>
              <a:rPr lang="en-US" sz="2000" b="0" cap="none" dirty="0" smtClean="0">
                <a:latin typeface="Times New Roman" pitchFamily="18" charset="0"/>
                <a:cs typeface="Times New Roman" pitchFamily="18" charset="0"/>
              </a:rPr>
              <a:t/>
            </a:r>
            <a:br>
              <a:rPr lang="en-US" sz="2000" b="0" cap="none" dirty="0" smtClean="0">
                <a:latin typeface="Times New Roman" pitchFamily="18" charset="0"/>
                <a:cs typeface="Times New Roman" pitchFamily="18" charset="0"/>
              </a:rPr>
            </a:br>
            <a:r>
              <a:rPr lang="en-US" sz="2000" b="0" cap="none" dirty="0" smtClean="0">
                <a:latin typeface="Times New Roman" pitchFamily="18" charset="0"/>
                <a:cs typeface="Times New Roman" pitchFamily="18" charset="0"/>
              </a:rPr>
              <a:t/>
            </a:r>
            <a:br>
              <a:rPr lang="en-US" sz="2000" b="0" cap="none" dirty="0" smtClean="0">
                <a:latin typeface="Times New Roman" pitchFamily="18" charset="0"/>
                <a:cs typeface="Times New Roman" pitchFamily="18" charset="0"/>
              </a:rPr>
            </a:br>
            <a:endParaRPr lang="en-US" sz="2000" b="0" cap="none" dirty="0">
              <a:latin typeface="Times New Roman" pitchFamily="18" charset="0"/>
              <a:cs typeface="Times New Roman" pitchFamily="18" charset="0"/>
            </a:endParaRPr>
          </a:p>
        </p:txBody>
      </p:sp>
      <p:sp>
        <p:nvSpPr>
          <p:cNvPr id="3" name="Text Placeholder 2"/>
          <p:cNvSpPr>
            <a:spLocks noGrp="1"/>
          </p:cNvSpPr>
          <p:nvPr>
            <p:ph type="body" idx="1"/>
          </p:nvPr>
        </p:nvSpPr>
        <p:spPr>
          <a:xfrm>
            <a:off x="457200" y="381000"/>
            <a:ext cx="7772400" cy="1066799"/>
          </a:xfrm>
        </p:spPr>
        <p:txBody>
          <a:bodyPr>
            <a:normAutofit fontScale="40000" lnSpcReduction="20000"/>
          </a:bodyPr>
          <a:lstStyle/>
          <a:p>
            <a:endParaRPr lang="en-US" sz="3200" dirty="0" smtClean="0"/>
          </a:p>
          <a:p>
            <a:endParaRPr lang="en-US" sz="3200" dirty="0" smtClean="0"/>
          </a:p>
          <a:p>
            <a:r>
              <a:rPr lang="en-US" sz="6700" dirty="0" smtClean="0">
                <a:solidFill>
                  <a:schemeClr val="tx1"/>
                </a:solidFill>
              </a:rPr>
              <a:t>          </a:t>
            </a:r>
            <a:r>
              <a:rPr lang="en-US" sz="7000" dirty="0" smtClean="0">
                <a:solidFill>
                  <a:schemeClr val="tx1"/>
                </a:solidFill>
                <a:latin typeface="Algerian" pitchFamily="82" charset="0"/>
              </a:rPr>
              <a:t>Definition  of Agent  and Principal</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latin typeface="Algerian" pitchFamily="82" charset="0"/>
              </a:rPr>
              <a:t/>
            </a:r>
            <a:br>
              <a:rPr lang="en-US" sz="3100" dirty="0" smtClean="0">
                <a:latin typeface="Algerian" pitchFamily="82" charset="0"/>
              </a:rPr>
            </a:br>
            <a:r>
              <a:rPr lang="en-US" sz="3100" dirty="0" smtClean="0">
                <a:latin typeface="Algerian" pitchFamily="82" charset="0"/>
              </a:rPr>
              <a:t/>
            </a:r>
            <a:br>
              <a:rPr lang="en-US" sz="3100" dirty="0" smtClean="0">
                <a:latin typeface="Algerian" pitchFamily="82" charset="0"/>
              </a:rPr>
            </a:br>
            <a:r>
              <a:rPr lang="en-US" sz="3100" dirty="0" smtClean="0">
                <a:latin typeface="Algerian" pitchFamily="82" charset="0"/>
              </a:rPr>
              <a:t>GENERAL RULES OF AGENCY</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endParaRPr lang="en-US" sz="2900" dirty="0" smtClean="0">
              <a:latin typeface="Times New Roman" pitchFamily="18" charset="0"/>
              <a:cs typeface="Times New Roman" pitchFamily="18" charset="0"/>
            </a:endParaRPr>
          </a:p>
          <a:p>
            <a:r>
              <a:rPr lang="en-US" sz="2900" dirty="0" smtClean="0">
                <a:latin typeface="Times New Roman" pitchFamily="18" charset="0"/>
                <a:cs typeface="Times New Roman" pitchFamily="18" charset="0"/>
              </a:rPr>
              <a:t>Whatever a person competent to contract may do by himself, he may do through an agent, except for acts involving personal skill and qualifications. Like, a person cannot paint a picture through  an agent.</a:t>
            </a:r>
          </a:p>
          <a:p>
            <a:r>
              <a:rPr lang="en-US" sz="2900" dirty="0" smtClean="0">
                <a:latin typeface="Times New Roman" pitchFamily="18" charset="0"/>
                <a:cs typeface="Times New Roman" pitchFamily="18" charset="0"/>
              </a:rPr>
              <a:t>The acts of an agent are acts of a principal for all legal purposes.</a:t>
            </a:r>
          </a:p>
          <a:p>
            <a:r>
              <a:rPr lang="en-US" sz="2900" dirty="0" smtClean="0">
                <a:latin typeface="Times New Roman" pitchFamily="18" charset="0"/>
                <a:cs typeface="Times New Roman" pitchFamily="18" charset="0"/>
              </a:rPr>
              <a:t>Who May Employ An Agent : Sec 183</a:t>
            </a:r>
          </a:p>
          <a:p>
            <a:pPr>
              <a:buNone/>
            </a:pPr>
            <a:r>
              <a:rPr lang="en-US" sz="2900" b="1" i="1" dirty="0" smtClean="0">
                <a:latin typeface="Times New Roman" pitchFamily="18" charset="0"/>
                <a:cs typeface="Times New Roman" pitchFamily="18" charset="0"/>
              </a:rPr>
              <a:t>         </a:t>
            </a:r>
            <a:r>
              <a:rPr lang="en-US" sz="2900" dirty="0" smtClean="0">
                <a:latin typeface="Times New Roman" pitchFamily="18" charset="0"/>
                <a:cs typeface="Times New Roman" pitchFamily="18" charset="0"/>
              </a:rPr>
              <a:t>According to law, any person who is of the age of majority and who is of sound mind, may employ an agent. Any person competent to contract may employ an agent, and a minor, a lunatic or a drunken person cannot employ an agent.</a:t>
            </a:r>
          </a:p>
          <a:p>
            <a:r>
              <a:rPr lang="en-US" sz="2900" dirty="0" smtClean="0">
                <a:latin typeface="Times New Roman" pitchFamily="18" charset="0"/>
                <a:cs typeface="Times New Roman" pitchFamily="18" charset="0"/>
              </a:rPr>
              <a:t>Who Can Be An Agent : Sec 184</a:t>
            </a:r>
          </a:p>
          <a:p>
            <a:pPr>
              <a:buNone/>
            </a:pPr>
            <a:r>
              <a:rPr lang="en-US" sz="2900" dirty="0" smtClean="0">
                <a:latin typeface="Times New Roman" pitchFamily="18" charset="0"/>
                <a:cs typeface="Times New Roman" pitchFamily="18" charset="0"/>
              </a:rPr>
              <a:t>    “As between principal and third person any person may become agent” . Thus even a minor, a lunatic or a drunken person can be employed as  an agent. However, in such cases  principal runs a great risk as he cannot hold such an agent liable for misconduct or negligence.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latin typeface="Algerian" pitchFamily="82" charset="0"/>
              </a:rPr>
              <a:t/>
            </a:r>
            <a:br>
              <a:rPr lang="en-US" sz="2800" dirty="0" smtClean="0">
                <a:latin typeface="Algerian" pitchFamily="82" charset="0"/>
              </a:rPr>
            </a:br>
            <a:r>
              <a:rPr lang="en-US" sz="2800" dirty="0" smtClean="0">
                <a:latin typeface="Algerian" pitchFamily="82" charset="0"/>
              </a:rPr>
              <a:t/>
            </a:r>
            <a:br>
              <a:rPr lang="en-US" sz="2800" dirty="0" smtClean="0">
                <a:latin typeface="Algerian" pitchFamily="82" charset="0"/>
              </a:rPr>
            </a:br>
            <a:r>
              <a:rPr lang="en-US" sz="3100" dirty="0" smtClean="0">
                <a:latin typeface="Algerian" pitchFamily="82" charset="0"/>
              </a:rPr>
              <a:t>MODES OF CREATION OF AGENCY</a:t>
            </a:r>
            <a:r>
              <a:rPr lang="en-US" sz="2800" dirty="0" smtClean="0">
                <a:latin typeface="Algerian" pitchFamily="82" charset="0"/>
              </a:rPr>
              <a:t/>
            </a:r>
            <a:br>
              <a:rPr lang="en-US" sz="2800" dirty="0" smtClean="0">
                <a:latin typeface="Algerian" pitchFamily="82" charset="0"/>
              </a:rPr>
            </a:br>
            <a:endParaRPr lang="en-US" sz="2800" dirty="0">
              <a:latin typeface="Algerian" pitchFamily="82" charset="0"/>
            </a:endParaRPr>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sz="2800" dirty="0" smtClean="0">
                <a:latin typeface="Times New Roman" pitchFamily="18" charset="0"/>
                <a:cs typeface="Times New Roman" pitchFamily="18" charset="0"/>
              </a:rPr>
              <a:t>Agency may be created by any of the following ways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Agency by Express agreement.</a:t>
            </a:r>
          </a:p>
          <a:p>
            <a:r>
              <a:rPr lang="en-US" dirty="0" smtClean="0">
                <a:latin typeface="Times New Roman" pitchFamily="18" charset="0"/>
                <a:cs typeface="Times New Roman" pitchFamily="18" charset="0"/>
              </a:rPr>
              <a:t>Agency by Implied authority.</a:t>
            </a:r>
          </a:p>
          <a:p>
            <a:pPr>
              <a:buNone/>
            </a:pPr>
            <a:r>
              <a:rPr lang="en-US" b="1"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Agency by estoppel</a:t>
            </a:r>
          </a:p>
          <a:p>
            <a:pPr>
              <a:buNone/>
            </a:pPr>
            <a:r>
              <a:rPr lang="en-US" sz="2600" dirty="0" smtClean="0">
                <a:latin typeface="Times New Roman" pitchFamily="18" charset="0"/>
                <a:cs typeface="Times New Roman" pitchFamily="18" charset="0"/>
              </a:rPr>
              <a:t>               Agency by holding out</a:t>
            </a:r>
          </a:p>
          <a:p>
            <a:pPr>
              <a:buNone/>
            </a:pPr>
            <a:r>
              <a:rPr lang="en-US" sz="2600" dirty="0" smtClean="0">
                <a:latin typeface="Times New Roman" pitchFamily="18" charset="0"/>
                <a:cs typeface="Times New Roman" pitchFamily="18" charset="0"/>
              </a:rPr>
              <a:t>               Agency by necessity</a:t>
            </a:r>
          </a:p>
          <a:p>
            <a:r>
              <a:rPr lang="en-US" dirty="0" smtClean="0">
                <a:latin typeface="Times New Roman" pitchFamily="18" charset="0"/>
                <a:cs typeface="Times New Roman" pitchFamily="18" charset="0"/>
              </a:rPr>
              <a:t>Agency by Ratification.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MODES OF CREATION OF AGENCY</a:t>
            </a:r>
            <a:endParaRPr lang="en-US" sz="2800" dirty="0"/>
          </a:p>
        </p:txBody>
      </p:sp>
      <p:sp>
        <p:nvSpPr>
          <p:cNvPr id="3" name="Content Placeholder 2"/>
          <p:cNvSpPr>
            <a:spLocks noGrp="1"/>
          </p:cNvSpPr>
          <p:nvPr>
            <p:ph idx="1"/>
          </p:nvPr>
        </p:nvSpPr>
        <p:spPr/>
        <p:txBody>
          <a:bodyPr/>
          <a:lstStyle/>
          <a:p>
            <a:endParaRPr lang="en-US" b="1" dirty="0" smtClean="0"/>
          </a:p>
          <a:p>
            <a:r>
              <a:rPr lang="en-US" b="1" dirty="0" smtClean="0">
                <a:latin typeface="Times New Roman" pitchFamily="18" charset="0"/>
                <a:cs typeface="Times New Roman" pitchFamily="18" charset="0"/>
              </a:rPr>
              <a:t>Agency by Express agreement </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Sec. 187</a:t>
            </a:r>
          </a:p>
          <a:p>
            <a:pPr>
              <a:buNone/>
            </a:pPr>
            <a:r>
              <a:rPr lang="en-US" dirty="0" smtClean="0">
                <a:latin typeface="Times New Roman" pitchFamily="18" charset="0"/>
                <a:cs typeface="Times New Roman" pitchFamily="18" charset="0"/>
              </a:rPr>
              <a:t>     When an agent is appointed by words spoken or written, his authority is said to be express. </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Under such authority, an agent is authorized to bind his principal by any contract under seal, i.e., a written and stamped document.  </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MODES OF CREATION OF AGENCY</a:t>
            </a:r>
            <a:endParaRPr lang="en-US" sz="2800" dirty="0"/>
          </a:p>
        </p:txBody>
      </p:sp>
      <p:sp>
        <p:nvSpPr>
          <p:cNvPr id="3" name="Content Placeholder 2"/>
          <p:cNvSpPr>
            <a:spLocks noGrp="1"/>
          </p:cNvSpPr>
          <p:nvPr>
            <p:ph idx="1"/>
          </p:nvPr>
        </p:nvSpPr>
        <p:spPr/>
        <p:txBody>
          <a:bodyPr>
            <a:normAutofit fontScale="77500" lnSpcReduction="20000"/>
          </a:bodyPr>
          <a:lstStyle/>
          <a:p>
            <a:endParaRPr lang="en-US" dirty="0" smtClean="0"/>
          </a:p>
          <a:p>
            <a:pPr>
              <a:buNone/>
            </a:pPr>
            <a:r>
              <a:rPr lang="en-US" dirty="0" smtClean="0"/>
              <a:t>    </a:t>
            </a:r>
            <a:r>
              <a:rPr lang="en-US" b="1" dirty="0" smtClean="0">
                <a:latin typeface="Times New Roman" pitchFamily="18" charset="0"/>
                <a:cs typeface="Times New Roman" pitchFamily="18" charset="0"/>
              </a:rPr>
              <a:t>Agency by Implied agreement- Sec. 187</a:t>
            </a:r>
          </a:p>
          <a:p>
            <a:pPr>
              <a:buNone/>
            </a:pPr>
            <a:endParaRPr lang="en-US" b="1"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When agency arises from the conduct  or situation of the parties or inferred from the ordinary course of the dealings, or circumstances of the case, usage or custom of the trade, etc. it is called implied agency</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The agent is deemed to be acting on behalf of the principal.</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The implied agency includes agency by estoppel, agency by holding out and agency by necessity</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MODES OF CREATION OF AGENCY</a:t>
            </a:r>
            <a:endParaRPr lang="en-US" sz="2800" dirty="0"/>
          </a:p>
        </p:txBody>
      </p:sp>
      <p:sp>
        <p:nvSpPr>
          <p:cNvPr id="3" name="Content Placeholder 2"/>
          <p:cNvSpPr>
            <a:spLocks noGrp="1"/>
          </p:cNvSpPr>
          <p:nvPr>
            <p:ph idx="1"/>
          </p:nvPr>
        </p:nvSpPr>
        <p:spPr/>
        <p:txBody>
          <a:bodyPr>
            <a:normAutofit fontScale="62500" lnSpcReduction="20000"/>
          </a:bodyPr>
          <a:lstStyle/>
          <a:p>
            <a:pPr>
              <a:buNone/>
            </a:pPr>
            <a:r>
              <a:rPr lang="en-US" b="1" dirty="0" smtClean="0">
                <a:latin typeface="Times New Roman" pitchFamily="18" charset="0"/>
                <a:cs typeface="Times New Roman" pitchFamily="18" charset="0"/>
              </a:rPr>
              <a:t>Agency </a:t>
            </a:r>
            <a:r>
              <a:rPr lang="en-US" b="1" dirty="0" smtClean="0">
                <a:latin typeface="Times New Roman" pitchFamily="18" charset="0"/>
                <a:cs typeface="Times New Roman" pitchFamily="18" charset="0"/>
              </a:rPr>
              <a:t>by estoppel:</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Where a person, by his conduct or words spoken or written, willfully leads another to believe that a certain person is acting as his </a:t>
            </a:r>
            <a:r>
              <a:rPr lang="en-US" dirty="0" err="1" smtClean="0">
                <a:latin typeface="Times New Roman" pitchFamily="18" charset="0"/>
                <a:cs typeface="Times New Roman" pitchFamily="18" charset="0"/>
              </a:rPr>
              <a:t>agenct</a:t>
            </a:r>
            <a:r>
              <a:rPr lang="en-US" dirty="0" smtClean="0">
                <a:latin typeface="Times New Roman" pitchFamily="18" charset="0"/>
                <a:cs typeface="Times New Roman" pitchFamily="18" charset="0"/>
              </a:rPr>
              <a:t>, he is </a:t>
            </a:r>
            <a:r>
              <a:rPr lang="en-US" dirty="0" err="1" smtClean="0">
                <a:latin typeface="Times New Roman" pitchFamily="18" charset="0"/>
                <a:cs typeface="Times New Roman" pitchFamily="18" charset="0"/>
              </a:rPr>
              <a:t>estopped</a:t>
            </a:r>
            <a:r>
              <a:rPr lang="en-US" dirty="0" smtClean="0">
                <a:latin typeface="Times New Roman" pitchFamily="18" charset="0"/>
                <a:cs typeface="Times New Roman" pitchFamily="18" charset="0"/>
              </a:rPr>
              <a:t> later on from denying the truth of the fact that such a person is dealing as his agent.</a:t>
            </a:r>
          </a:p>
          <a:p>
            <a:pPr>
              <a:buNone/>
            </a:pPr>
            <a:r>
              <a:rPr lang="en-US" b="1" dirty="0" smtClean="0">
                <a:latin typeface="Times New Roman" pitchFamily="18" charset="0"/>
                <a:cs typeface="Times New Roman" pitchFamily="18" charset="0"/>
              </a:rPr>
              <a:t>Agency </a:t>
            </a:r>
            <a:r>
              <a:rPr lang="en-US" b="1" dirty="0" smtClean="0">
                <a:latin typeface="Times New Roman" pitchFamily="18" charset="0"/>
                <a:cs typeface="Times New Roman" pitchFamily="18" charset="0"/>
              </a:rPr>
              <a:t>by holding out:</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is a corollary of the first rule. In the case of agency by estoppel, the role of the principal is passive while is the case of agency by holding out, the role of the principal is rather active and somewhat affirmative.</a:t>
            </a:r>
          </a:p>
          <a:p>
            <a:pPr>
              <a:buNone/>
            </a:pP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Agency by necessity:</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Necessity in certain cases forces a person to act as an agent of the other, even without his consent</a:t>
            </a:r>
          </a:p>
          <a:p>
            <a:r>
              <a:rPr lang="en-US" dirty="0" smtClean="0">
                <a:latin typeface="Times New Roman" pitchFamily="18" charset="0"/>
                <a:cs typeface="Times New Roman" pitchFamily="18" charset="0"/>
              </a:rPr>
              <a:t>Under certain circumstances, a person may be compelled to act as an agent to the other. In such a case of necessity, person acting as an agent need not necessarily have the authority of the principal. However, the agent must act under conditions and for the benefit of the principal.</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772</Words>
  <Application>Microsoft Office PowerPoint</Application>
  <PresentationFormat>On-screen Show (4:3)</PresentationFormat>
  <Paragraphs>85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MODES OF CREATION OF AGENCY</vt:lpstr>
      <vt:lpstr>  Introduction – Nature of agency  in general  </vt:lpstr>
      <vt:lpstr>    An “agent” is a person employed to do any act for another, or to represent another in dealing with third persons. The person for whom such act is done, or who is so represented, is called the “principal”. Section 182 of Indian Contract Act, 1872.                  The relationship between an agent and a principal is called an “agency.” an agent therefore brings together his principal and a third person. Ex:- A appoints B to purchase a house for him. A is the principal, B is an agent and the relationship between them is that of agency.     </vt:lpstr>
      <vt:lpstr>  GENERAL RULES OF AGENCY </vt:lpstr>
      <vt:lpstr>  MODES OF CREATION OF AGENCY </vt:lpstr>
      <vt:lpstr>MODES OF CREATION OF AGENCY</vt:lpstr>
      <vt:lpstr>MODES OF CREATION OF AGENCY</vt:lpstr>
      <vt:lpstr>MODES OF CREATION OF AGENCY</vt:lpstr>
      <vt:lpstr>MODES OF CREATION OF AGENCY</vt:lpstr>
      <vt:lpstr>MODES OF CREATION OF AGENCY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om</dc:creator>
  <cp:lastModifiedBy>LAW</cp:lastModifiedBy>
  <cp:revision>49</cp:revision>
  <dcterms:created xsi:type="dcterms:W3CDTF">2006-08-16T00:00:00Z</dcterms:created>
  <dcterms:modified xsi:type="dcterms:W3CDTF">2018-06-12T09:51:27Z</dcterms:modified>
</cp:coreProperties>
</file>