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56" r:id="rId4"/>
    <p:sldId id="265" r:id="rId5"/>
    <p:sldId id="258" r:id="rId6"/>
    <p:sldId id="266" r:id="rId7"/>
    <p:sldId id="267" r:id="rId8"/>
    <p:sldId id="268"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066800"/>
            <a:ext cx="6858000" cy="2246769"/>
          </a:xfrm>
          <a:prstGeom prst="rect">
            <a:avLst/>
          </a:prstGeom>
        </p:spPr>
        <p:txBody>
          <a:bodyPr wrap="square">
            <a:spAutoFit/>
          </a:bodyPr>
          <a:lstStyle/>
          <a:p>
            <a:endParaRPr lang="en-US" sz="2800" b="1" dirty="0" smtClean="0">
              <a:latin typeface="Algerian" pitchFamily="82" charset="0"/>
            </a:endParaRPr>
          </a:p>
          <a:p>
            <a:endParaRPr lang="en-US" sz="2800" b="1" dirty="0" smtClean="0">
              <a:latin typeface="Algerian" pitchFamily="82" charset="0"/>
            </a:endParaRPr>
          </a:p>
          <a:p>
            <a:endParaRPr lang="en-US" sz="2800" b="1" dirty="0" smtClean="0">
              <a:latin typeface="Algerian" pitchFamily="82" charset="0"/>
            </a:endParaRPr>
          </a:p>
          <a:p>
            <a:endParaRPr lang="en-US" sz="2800" b="1" dirty="0" smtClean="0">
              <a:latin typeface="Algerian" pitchFamily="82" charset="0"/>
            </a:endParaRPr>
          </a:p>
          <a:p>
            <a:r>
              <a:rPr lang="en-US" sz="2800" b="1" dirty="0" smtClean="0">
                <a:latin typeface="Algerian" pitchFamily="82" charset="0"/>
              </a:rPr>
              <a:t>           Contract of Guarantee</a:t>
            </a:r>
            <a:endParaRPr lang="en-US" sz="2800" dirty="0">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cs typeface="Times New Roman" pitchFamily="18" charset="0"/>
              </a:rPr>
              <a:t>Essential Features</a:t>
            </a:r>
            <a:endParaRPr lang="en-US" sz="2800" dirty="0"/>
          </a:p>
        </p:txBody>
      </p:sp>
      <p:sp>
        <p:nvSpPr>
          <p:cNvPr id="3" name="Content Placeholder 2"/>
          <p:cNvSpPr>
            <a:spLocks noGrp="1"/>
          </p:cNvSpPr>
          <p:nvPr>
            <p:ph idx="1"/>
          </p:nvPr>
        </p:nvSpPr>
        <p:spPr/>
        <p:txBody>
          <a:bodyPr/>
          <a:lstStyle/>
          <a:p>
            <a:pPr>
              <a:buNone/>
            </a:pPr>
            <a:r>
              <a:rPr lang="en-US" sz="2800" b="1" dirty="0" smtClean="0">
                <a:latin typeface="Times New Roman" pitchFamily="18" charset="0"/>
                <a:cs typeface="Times New Roman" pitchFamily="18" charset="0"/>
              </a:rPr>
              <a:t>5. Writing Not Necessary:</a:t>
            </a:r>
          </a:p>
          <a:p>
            <a:pPr>
              <a:buNone/>
            </a:pPr>
            <a:endParaRPr lang="en-US" sz="2800" b="1"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It </a:t>
            </a:r>
            <a:r>
              <a:rPr lang="en-US" sz="2400" dirty="0" smtClean="0">
                <a:latin typeface="Times New Roman" pitchFamily="18" charset="0"/>
                <a:cs typeface="Times New Roman" pitchFamily="18" charset="0"/>
              </a:rPr>
              <a:t>is not necessary that the contract of guarantee must be in writing. </a:t>
            </a:r>
          </a:p>
          <a:p>
            <a:pPr>
              <a:buNone/>
            </a:pPr>
            <a:r>
              <a:rPr lang="en-US" sz="2400" dirty="0" smtClean="0">
                <a:latin typeface="Times New Roman" pitchFamily="18" charset="0"/>
                <a:cs typeface="Times New Roman" pitchFamily="18" charset="0"/>
              </a:rPr>
              <a:t>It may be either oral or written. </a:t>
            </a:r>
          </a:p>
          <a:p>
            <a:pPr>
              <a:buNone/>
            </a:pPr>
            <a:r>
              <a:rPr lang="en-US" sz="2400" dirty="0" smtClean="0">
                <a:latin typeface="Times New Roman" pitchFamily="18" charset="0"/>
                <a:cs typeface="Times New Roman" pitchFamily="18" charset="0"/>
              </a:rPr>
              <a:t>It may be express of implied from the conduct of parties</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cs typeface="Times New Roman" pitchFamily="18" charset="0"/>
              </a:rPr>
              <a:t>Contract of Guarantee</a:t>
            </a:r>
            <a:endParaRPr lang="en-US" sz="2800" dirty="0">
              <a:latin typeface="Algerian" pitchFamily="82"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CONTENTS</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Definition and parties to the guarantee.</a:t>
            </a:r>
          </a:p>
          <a:p>
            <a:pPr>
              <a:buNone/>
            </a:pPr>
            <a:r>
              <a:rPr lang="en-US" dirty="0" smtClean="0">
                <a:latin typeface="Times New Roman" pitchFamily="18" charset="0"/>
                <a:cs typeface="Times New Roman" pitchFamily="18" charset="0"/>
              </a:rPr>
              <a:t>   Discussion </a:t>
            </a:r>
          </a:p>
          <a:p>
            <a:pPr>
              <a:buNone/>
            </a:pPr>
            <a:r>
              <a:rPr lang="en-US" dirty="0" smtClean="0">
                <a:latin typeface="Times New Roman" pitchFamily="18" charset="0"/>
                <a:cs typeface="Times New Roman" pitchFamily="18" charset="0"/>
              </a:rPr>
              <a:t>   Essential Features</a:t>
            </a:r>
          </a:p>
          <a:p>
            <a:pPr>
              <a:buNone/>
            </a:pPr>
            <a:endParaRPr lang="en-US"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latin typeface="Algerian" pitchFamily="82" charset="0"/>
              </a:rPr>
              <a:t/>
            </a:r>
            <a:br>
              <a:rPr lang="en-US" sz="3100" dirty="0" smtClean="0">
                <a:latin typeface="Algerian" pitchFamily="82" charset="0"/>
              </a:rPr>
            </a:br>
            <a:r>
              <a:rPr lang="en-US" sz="3100" dirty="0" smtClean="0">
                <a:latin typeface="Algerian" pitchFamily="82" charset="0"/>
              </a:rPr>
              <a:t/>
            </a:r>
            <a:br>
              <a:rPr lang="en-US" sz="3100" dirty="0" smtClean="0">
                <a:latin typeface="Algerian" pitchFamily="82" charset="0"/>
              </a:rPr>
            </a:br>
            <a:r>
              <a:rPr lang="en-US" sz="2800" dirty="0" smtClean="0">
                <a:latin typeface="Times New Roman" pitchFamily="18" charset="0"/>
                <a:cs typeface="Times New Roman" pitchFamily="18" charset="0"/>
              </a:rPr>
              <a:t> </a:t>
            </a:r>
            <a:r>
              <a:rPr lang="en-US" sz="3100" dirty="0" smtClean="0">
                <a:latin typeface="Algerian" pitchFamily="82" charset="0"/>
                <a:cs typeface="Times New Roman" pitchFamily="18" charset="0"/>
              </a:rPr>
              <a:t>Definition and parties to the guarantee </a:t>
            </a:r>
            <a:r>
              <a:rPr lang="en-US" sz="3100" b="1" dirty="0" smtClean="0">
                <a:latin typeface="Algerian" pitchFamily="82" charset="0"/>
              </a:rPr>
              <a:t/>
            </a:r>
            <a:br>
              <a:rPr lang="en-US" sz="3100" b="1" dirty="0" smtClean="0">
                <a:latin typeface="Algerian" pitchFamily="82" charset="0"/>
              </a:rPr>
            </a:br>
            <a:endParaRPr lang="en-US" sz="3100" dirty="0">
              <a:latin typeface="Algerian" pitchFamily="82" charset="0"/>
            </a:endParaRPr>
          </a:p>
        </p:txBody>
      </p:sp>
      <p:sp>
        <p:nvSpPr>
          <p:cNvPr id="3" name="Content Placeholder 2"/>
          <p:cNvSpPr>
            <a:spLocks noGrp="1"/>
          </p:cNvSpPr>
          <p:nvPr>
            <p:ph idx="1"/>
          </p:nvPr>
        </p:nvSpPr>
        <p:spPr/>
        <p:txBody>
          <a:bodyPr>
            <a:normAutofit fontScale="92500" lnSpcReduction="20000"/>
          </a:bodyPr>
          <a:lstStyle/>
          <a:p>
            <a:pPr>
              <a:buNone/>
            </a:pPr>
            <a:r>
              <a:rPr lang="en-US" dirty="0" smtClean="0">
                <a:latin typeface="Times New Roman" pitchFamily="18" charset="0"/>
                <a:cs typeface="Times New Roman" pitchFamily="18" charset="0"/>
              </a:rPr>
              <a:t>Definition -Section 126 of Indian Contract Act defines Contract of guarantee. A contract of guarantee is a contract to perform the promise or discharge the liability of a third person in case of his default. </a:t>
            </a:r>
          </a:p>
          <a:p>
            <a:pPr>
              <a:buNone/>
            </a:pPr>
            <a:r>
              <a:rPr lang="en-US" dirty="0" smtClean="0">
                <a:latin typeface="Times New Roman" pitchFamily="18" charset="0"/>
                <a:cs typeface="Times New Roman" pitchFamily="18" charset="0"/>
              </a:rPr>
              <a:t>Parties to the contract of guarantee</a:t>
            </a:r>
          </a:p>
          <a:p>
            <a:r>
              <a:rPr lang="en-US" dirty="0" smtClean="0">
                <a:latin typeface="Times New Roman" pitchFamily="18" charset="0"/>
                <a:cs typeface="Times New Roman" pitchFamily="18" charset="0"/>
              </a:rPr>
              <a:t>Surety: the person who gives the guarantee. </a:t>
            </a:r>
          </a:p>
          <a:p>
            <a:r>
              <a:rPr lang="en-US" dirty="0" smtClean="0">
                <a:latin typeface="Times New Roman" pitchFamily="18" charset="0"/>
                <a:cs typeface="Times New Roman" pitchFamily="18" charset="0"/>
              </a:rPr>
              <a:t>Principal debtor: the person of whose default the guarantee is given.</a:t>
            </a:r>
          </a:p>
          <a:p>
            <a:r>
              <a:rPr lang="en-US" dirty="0" smtClean="0">
                <a:latin typeface="Times New Roman" pitchFamily="18" charset="0"/>
                <a:cs typeface="Times New Roman" pitchFamily="18" charset="0"/>
              </a:rPr>
              <a:t>Creditor : the person to whom the guarantee is given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latin typeface="Algerian" pitchFamily="82" charset="0"/>
              </a:rPr>
              <a:t/>
            </a:r>
            <a:br>
              <a:rPr lang="en-US" sz="2800" dirty="0" smtClean="0">
                <a:latin typeface="Algerian" pitchFamily="82" charset="0"/>
              </a:rPr>
            </a:br>
            <a:r>
              <a:rPr lang="en-US" sz="3100" dirty="0" smtClean="0">
                <a:latin typeface="Algerian" pitchFamily="82" charset="0"/>
              </a:rPr>
              <a:t> </a:t>
            </a:r>
            <a:br>
              <a:rPr lang="en-US" sz="3100" dirty="0" smtClean="0">
                <a:latin typeface="Algerian" pitchFamily="82" charset="0"/>
              </a:rPr>
            </a:br>
            <a:r>
              <a:rPr lang="en-US" sz="3100" dirty="0" smtClean="0">
                <a:latin typeface="Algerian" pitchFamily="82" charset="0"/>
                <a:cs typeface="Times New Roman" pitchFamily="18" charset="0"/>
              </a:rPr>
              <a:t>Discussion  -- </a:t>
            </a:r>
            <a:r>
              <a:rPr lang="en-US" sz="3100" dirty="0" smtClean="0">
                <a:latin typeface="Times New Roman" pitchFamily="18" charset="0"/>
                <a:cs typeface="Times New Roman" pitchFamily="18" charset="0"/>
              </a:rPr>
              <a:t> </a:t>
            </a:r>
            <a:r>
              <a:rPr lang="en-US" sz="3100" dirty="0" smtClean="0">
                <a:latin typeface="Algerian" pitchFamily="82" charset="0"/>
              </a:rPr>
              <a:t>Contract of Guarantee</a:t>
            </a:r>
            <a:r>
              <a:rPr lang="en-US" sz="3100" b="1" dirty="0" smtClean="0">
                <a:latin typeface="Algerian" pitchFamily="82" charset="0"/>
              </a:rPr>
              <a:t/>
            </a:r>
            <a:br>
              <a:rPr lang="en-US" sz="3100" b="1" dirty="0" smtClean="0">
                <a:latin typeface="Algerian" pitchFamily="82" charset="0"/>
              </a:rPr>
            </a:br>
            <a:endParaRPr lang="en-US" sz="3100" dirty="0">
              <a:latin typeface="Algerian" pitchFamily="82"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Contract of guarantee can be of two types. It can be oral or written. However, for a contract to form in between the parties there should be meeting of minds that means all three parties should be privy to the contract.</a:t>
            </a:r>
          </a:p>
          <a:p>
            <a:r>
              <a:rPr lang="en-US" dirty="0" smtClean="0">
                <a:latin typeface="Times New Roman" pitchFamily="18" charset="0"/>
                <a:cs typeface="Times New Roman" pitchFamily="18" charset="0"/>
              </a:rPr>
              <a:t> Contract of guarantee is a promise to answer for the payment of the debt that the principal debtor takes from the creditor or the performance of some duty. </a:t>
            </a:r>
          </a:p>
          <a:p>
            <a:r>
              <a:rPr lang="en-US" dirty="0" smtClean="0">
                <a:latin typeface="Times New Roman" pitchFamily="18" charset="0"/>
                <a:cs typeface="Times New Roman" pitchFamily="18" charset="0"/>
              </a:rPr>
              <a:t>In case the principal debtor fails who is in the first instance liable to pay or perform. </a:t>
            </a:r>
          </a:p>
          <a:p>
            <a:r>
              <a:rPr lang="en-US" dirty="0" smtClean="0">
                <a:latin typeface="Times New Roman" pitchFamily="18" charset="0"/>
                <a:cs typeface="Times New Roman" pitchFamily="18" charset="0"/>
              </a:rPr>
              <a:t>Therefore, the primary liability to pay is of the principal debtor. Whereas, the secondary liability is of the Surety i.e. when the principal debtor fails to pay, the surety comes into role.</a:t>
            </a:r>
          </a:p>
          <a:p>
            <a:r>
              <a:rPr lang="en-US" dirty="0" smtClean="0">
                <a:latin typeface="Times New Roman" pitchFamily="18" charset="0"/>
                <a:cs typeface="Times New Roman" pitchFamily="18" charset="0"/>
              </a:rPr>
              <a:t>Therefore, the contract of guarantee is to indemnify if principal debtor fails to </a:t>
            </a:r>
            <a:r>
              <a:rPr lang="en-US" dirty="0" smtClean="0">
                <a:latin typeface="Times New Roman" pitchFamily="18" charset="0"/>
                <a:cs typeface="Times New Roman" pitchFamily="18" charset="0"/>
              </a:rPr>
              <a:t>fulfill </a:t>
            </a:r>
            <a:r>
              <a:rPr lang="en-US" dirty="0" smtClean="0">
                <a:latin typeface="Times New Roman" pitchFamily="18" charset="0"/>
                <a:cs typeface="Times New Roman" pitchFamily="18" charset="0"/>
              </a:rPr>
              <a:t>his promise</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fontScale="90000"/>
          </a:bodyPr>
          <a:lstStyle/>
          <a:p>
            <a:r>
              <a:rPr lang="en-US" sz="3100" dirty="0" smtClean="0">
                <a:latin typeface="Algerian" pitchFamily="82" charset="0"/>
                <a:cs typeface="Times New Roman" pitchFamily="18" charset="0"/>
              </a:rPr>
              <a:t/>
            </a:r>
            <a:br>
              <a:rPr lang="en-US" sz="3100" dirty="0" smtClean="0">
                <a:latin typeface="Algerian" pitchFamily="82" charset="0"/>
                <a:cs typeface="Times New Roman" pitchFamily="18" charset="0"/>
              </a:rPr>
            </a:br>
            <a:r>
              <a:rPr lang="en-US" sz="3100" dirty="0" smtClean="0">
                <a:latin typeface="Algerian" pitchFamily="82" charset="0"/>
                <a:cs typeface="Times New Roman" pitchFamily="18" charset="0"/>
              </a:rPr>
              <a:t/>
            </a:r>
            <a:br>
              <a:rPr lang="en-US" sz="3100" dirty="0" smtClean="0">
                <a:latin typeface="Algerian" pitchFamily="82" charset="0"/>
                <a:cs typeface="Times New Roman" pitchFamily="18" charset="0"/>
              </a:rPr>
            </a:br>
            <a:r>
              <a:rPr lang="en-US" sz="3100" dirty="0" smtClean="0">
                <a:latin typeface="Algerian" pitchFamily="82" charset="0"/>
                <a:cs typeface="Times New Roman" pitchFamily="18" charset="0"/>
              </a:rPr>
              <a:t>Discussion  --  </a:t>
            </a:r>
            <a:r>
              <a:rPr lang="en-US" sz="3100" dirty="0" smtClean="0">
                <a:latin typeface="Algerian" pitchFamily="82" charset="0"/>
              </a:rPr>
              <a:t>Contract of Guarantee</a:t>
            </a:r>
            <a:r>
              <a:rPr lang="en-US" b="1" dirty="0" smtClean="0">
                <a:latin typeface="Algerian" pitchFamily="82" charset="0"/>
              </a:rPr>
              <a:t/>
            </a:r>
            <a:br>
              <a:rPr lang="en-US" b="1" dirty="0" smtClean="0">
                <a:latin typeface="Algerian" pitchFamily="82" charset="0"/>
              </a:rPr>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The liability arises right from the beginning. The surety becomes liable when the principal debtor commits default in meeting the liability.</a:t>
            </a:r>
          </a:p>
          <a:p>
            <a:r>
              <a:rPr lang="en-US" dirty="0" smtClean="0">
                <a:latin typeface="Times New Roman" pitchFamily="18" charset="0"/>
                <a:cs typeface="Times New Roman" pitchFamily="18" charset="0"/>
              </a:rPr>
              <a:t>Surety has the right to sue the third party (</a:t>
            </a:r>
            <a:r>
              <a:rPr lang="en-US" dirty="0" smtClean="0">
                <a:latin typeface="Times New Roman" pitchFamily="18" charset="0"/>
                <a:cs typeface="Times New Roman" pitchFamily="18" charset="0"/>
              </a:rPr>
              <a:t>Principal Debtor</a:t>
            </a:r>
            <a:r>
              <a:rPr lang="en-US" dirty="0" smtClean="0">
                <a:latin typeface="Times New Roman" pitchFamily="18" charset="0"/>
                <a:cs typeface="Times New Roman" pitchFamily="18" charset="0"/>
              </a:rPr>
              <a:t>) directly. The Law puts him in the position of Creditor.</a:t>
            </a:r>
          </a:p>
          <a:p>
            <a:r>
              <a:rPr lang="en-US" dirty="0" smtClean="0">
                <a:latin typeface="Times New Roman" pitchFamily="18" charset="0"/>
                <a:cs typeface="Times New Roman" pitchFamily="18" charset="0"/>
              </a:rPr>
              <a:t>Anything done, or any promise made, for the benefit of the principal debtor, may be a sufficient consideration to the surety for giving the guarantee. The guarantor need not personally derive any benefit from the guarantee.</a:t>
            </a:r>
          </a:p>
          <a:p>
            <a:r>
              <a:rPr lang="en-US" dirty="0" smtClean="0">
                <a:latin typeface="Times New Roman" pitchFamily="18" charset="0"/>
                <a:cs typeface="Times New Roman" pitchFamily="18" charset="0"/>
              </a:rPr>
              <a:t>The liability of the surety is co-extensive with that of the principal debtor, unless it is otherwise provided by the contract.</a:t>
            </a:r>
          </a:p>
          <a:p>
            <a:r>
              <a:rPr lang="en-US" dirty="0" smtClean="0">
                <a:latin typeface="Times New Roman" pitchFamily="18" charset="0"/>
                <a:cs typeface="Times New Roman" pitchFamily="18" charset="0"/>
              </a:rPr>
              <a:t>The creditor can straightway proceed against the guarantor without first proceeding against the principal debtor.</a:t>
            </a:r>
          </a:p>
          <a:p>
            <a:r>
              <a:rPr lang="en-US" dirty="0" smtClean="0">
                <a:latin typeface="Times New Roman" pitchFamily="18" charset="0"/>
                <a:cs typeface="Times New Roman" pitchFamily="18" charset="0"/>
              </a:rPr>
              <a:t>The liability of the surety can never be greater than that of the principal debtor. The surety can however  restrict his liability to part of the Principal debtor's liability by contract.</a:t>
            </a:r>
          </a:p>
          <a:p>
            <a:r>
              <a:rPr lang="en-US" dirty="0" smtClean="0">
                <a:latin typeface="Times New Roman" pitchFamily="18" charset="0"/>
                <a:cs typeface="Times New Roman" pitchFamily="18" charset="0"/>
              </a:rPr>
              <a:t>Surety's liability is distinct and separate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cs typeface="Times New Roman" pitchFamily="18" charset="0"/>
              </a:rPr>
              <a:t>Essential Features</a:t>
            </a:r>
            <a:endParaRPr lang="en-US" sz="2800" dirty="0">
              <a:latin typeface="Algerian" pitchFamily="82" charset="0"/>
            </a:endParaRPr>
          </a:p>
        </p:txBody>
      </p:sp>
      <p:sp>
        <p:nvSpPr>
          <p:cNvPr id="3" name="Content Placeholder 2"/>
          <p:cNvSpPr>
            <a:spLocks noGrp="1"/>
          </p:cNvSpPr>
          <p:nvPr>
            <p:ph idx="1"/>
          </p:nvPr>
        </p:nvSpPr>
        <p:spPr/>
        <p:txBody>
          <a:bodyPr>
            <a:normAutofit fontScale="70000" lnSpcReduction="20000"/>
          </a:bodyPr>
          <a:lstStyle/>
          <a:p>
            <a:pPr>
              <a:buNone/>
            </a:pPr>
            <a:r>
              <a:rPr lang="en-US" b="1" dirty="0" smtClean="0">
                <a:latin typeface="Times New Roman" pitchFamily="18" charset="0"/>
                <a:cs typeface="Times New Roman" pitchFamily="18" charset="0"/>
              </a:rPr>
              <a:t>1.Tripartite Contract</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It is an agreement between the principal debtor, creditor and surety. </a:t>
            </a:r>
          </a:p>
          <a:p>
            <a:pPr>
              <a:buNone/>
            </a:pPr>
            <a:r>
              <a:rPr lang="en-US" dirty="0" smtClean="0">
                <a:latin typeface="Times New Roman" pitchFamily="18" charset="0"/>
                <a:cs typeface="Times New Roman" pitchFamily="18" charset="0"/>
              </a:rPr>
              <a:t> The three separate contracts exist between them. </a:t>
            </a:r>
          </a:p>
          <a:p>
            <a:pPr>
              <a:buNone/>
            </a:pPr>
            <a:r>
              <a:rPr lang="en-US" dirty="0" smtClean="0">
                <a:latin typeface="Times New Roman" pitchFamily="18" charset="0"/>
                <a:cs typeface="Times New Roman" pitchFamily="18" charset="0"/>
              </a:rPr>
              <a:t> If the promise of principal debtor is not fulfilled, the liability for the surety arises. </a:t>
            </a:r>
          </a:p>
          <a:p>
            <a:pPr>
              <a:buNone/>
            </a:pPr>
            <a:r>
              <a:rPr lang="en-US" dirty="0" smtClean="0">
                <a:latin typeface="Times New Roman" pitchFamily="18" charset="0"/>
                <a:cs typeface="Times New Roman" pitchFamily="18" charset="0"/>
              </a:rPr>
              <a:t> In a contract of guarantee the principal debtor is liable and the surety will be liable on principal debtor’s default. </a:t>
            </a:r>
          </a:p>
          <a:p>
            <a:pPr>
              <a:buNone/>
            </a:pPr>
            <a:r>
              <a:rPr lang="en-US" dirty="0" smtClean="0">
                <a:latin typeface="Times New Roman" pitchFamily="18" charset="0"/>
                <a:cs typeface="Times New Roman" pitchFamily="18" charset="0"/>
              </a:rPr>
              <a:t>  The principal contract exists between the principal debtor and the creditor and the contract between the surety is a secondary contract.</a:t>
            </a:r>
          </a:p>
          <a:p>
            <a:pPr>
              <a:buNone/>
            </a:pPr>
            <a:r>
              <a:rPr lang="en-US" dirty="0" smtClean="0">
                <a:latin typeface="Times New Roman" pitchFamily="18" charset="0"/>
                <a:cs typeface="Times New Roman" pitchFamily="18" charset="0"/>
              </a:rPr>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cs typeface="Times New Roman" pitchFamily="18" charset="0"/>
              </a:rPr>
              <a:t>Essential Features</a:t>
            </a:r>
            <a:endParaRPr lang="en-US" sz="2800" dirty="0"/>
          </a:p>
        </p:txBody>
      </p:sp>
      <p:sp>
        <p:nvSpPr>
          <p:cNvPr id="3" name="Content Placeholder 2"/>
          <p:cNvSpPr>
            <a:spLocks noGrp="1"/>
          </p:cNvSpPr>
          <p:nvPr>
            <p:ph idx="1"/>
          </p:nvPr>
        </p:nvSpPr>
        <p:spPr/>
        <p:txBody>
          <a:bodyPr>
            <a:normAutofit/>
          </a:bodyPr>
          <a:lstStyle/>
          <a:p>
            <a:pPr>
              <a:buNone/>
            </a:pPr>
            <a:r>
              <a:rPr lang="en-US" sz="2400" b="1" dirty="0" smtClean="0">
                <a:latin typeface="Times New Roman" pitchFamily="18" charset="0"/>
                <a:cs typeface="Times New Roman" pitchFamily="18" charset="0"/>
              </a:rPr>
              <a:t>2.Consideration: </a:t>
            </a:r>
            <a:r>
              <a:rPr lang="en-US" sz="2400" b="1" dirty="0" smtClean="0">
                <a:latin typeface="Times New Roman" pitchFamily="18" charset="0"/>
                <a:cs typeface="Times New Roman" pitchFamily="18" charset="0"/>
              </a:rPr>
              <a:t>Section 127</a:t>
            </a:r>
          </a:p>
          <a:p>
            <a:pPr>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 contract guarantee like other contracts must fulfill essentials of a valid contract.</a:t>
            </a:r>
          </a:p>
          <a:p>
            <a:pPr>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must be supported by some consideration.</a:t>
            </a:r>
          </a:p>
          <a:p>
            <a:pPr>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It </a:t>
            </a:r>
            <a:r>
              <a:rPr lang="en-US" sz="2400" dirty="0" smtClean="0">
                <a:latin typeface="Times New Roman" pitchFamily="18" charset="0"/>
                <a:cs typeface="Times New Roman" pitchFamily="18" charset="0"/>
              </a:rPr>
              <a:t>is not necessary that there must be direct consideration between the surety and the creditor. </a:t>
            </a:r>
          </a:p>
          <a:p>
            <a:pPr>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The </a:t>
            </a:r>
            <a:r>
              <a:rPr lang="en-US" sz="2400" dirty="0" smtClean="0">
                <a:latin typeface="Times New Roman" pitchFamily="18" charset="0"/>
                <a:cs typeface="Times New Roman" pitchFamily="18" charset="0"/>
              </a:rPr>
              <a:t>consideration by the principal debtor is sufficient for the surety.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cs typeface="Times New Roman" pitchFamily="18" charset="0"/>
              </a:rPr>
              <a:t>Essential Features</a:t>
            </a:r>
            <a:endParaRPr lang="en-US" sz="2800" dirty="0"/>
          </a:p>
        </p:txBody>
      </p:sp>
      <p:sp>
        <p:nvSpPr>
          <p:cNvPr id="3" name="Content Placeholder 2"/>
          <p:cNvSpPr>
            <a:spLocks noGrp="1"/>
          </p:cNvSpPr>
          <p:nvPr>
            <p:ph idx="1"/>
          </p:nvPr>
        </p:nvSpPr>
        <p:spPr/>
        <p:txBody>
          <a:bodyPr/>
          <a:lstStyle/>
          <a:p>
            <a:pPr>
              <a:buNone/>
            </a:pPr>
            <a:r>
              <a:rPr lang="en-US" sz="2800" b="1" dirty="0" smtClean="0">
                <a:latin typeface="Times New Roman" pitchFamily="18" charset="0"/>
                <a:cs typeface="Times New Roman" pitchFamily="18" charset="0"/>
              </a:rPr>
              <a:t>3.Misrepresentation- S</a:t>
            </a:r>
            <a:r>
              <a:rPr lang="en-US" sz="2800" b="1" dirty="0" smtClean="0">
                <a:latin typeface="Times New Roman" pitchFamily="18" charset="0"/>
                <a:cs typeface="Times New Roman" pitchFamily="18" charset="0"/>
              </a:rPr>
              <a:t>ection </a:t>
            </a:r>
            <a:r>
              <a:rPr lang="en-US" sz="2800" b="1" dirty="0" smtClean="0">
                <a:latin typeface="Times New Roman" pitchFamily="18" charset="0"/>
                <a:cs typeface="Times New Roman" pitchFamily="18" charset="0"/>
              </a:rPr>
              <a:t>142</a:t>
            </a:r>
            <a:endParaRPr lang="en-US" sz="2800" b="1"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 </a:t>
            </a:r>
            <a:r>
              <a:rPr lang="en-US" sz="2400" dirty="0" smtClean="0">
                <a:latin typeface="Times New Roman" pitchFamily="18" charset="0"/>
                <a:cs typeface="Times New Roman" pitchFamily="18" charset="0"/>
              </a:rPr>
              <a:t>guarantee obtained by means of misrepresentation made by the creator or with his knowledge ad assent, concerning a material part of the transaction is invalid. If the consent of surety will be obtained by misrepresentation, the surety </a:t>
            </a:r>
            <a:r>
              <a:rPr lang="en-US" sz="2400" dirty="0" smtClean="0">
                <a:latin typeface="Times New Roman" pitchFamily="18" charset="0"/>
                <a:cs typeface="Times New Roman" pitchFamily="18" charset="0"/>
              </a:rPr>
              <a:t>is discharged </a:t>
            </a:r>
            <a:r>
              <a:rPr lang="en-US" sz="2400" dirty="0" smtClean="0">
                <a:latin typeface="Times New Roman" pitchFamily="18" charset="0"/>
                <a:cs typeface="Times New Roman" pitchFamily="18" charset="0"/>
              </a:rPr>
              <a:t>from his liability </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cs typeface="Times New Roman" pitchFamily="18" charset="0"/>
              </a:rPr>
              <a:t>Essential Features</a:t>
            </a:r>
            <a:endParaRPr lang="en-US" sz="2800" dirty="0"/>
          </a:p>
        </p:txBody>
      </p:sp>
      <p:sp>
        <p:nvSpPr>
          <p:cNvPr id="3" name="Content Placeholder 2"/>
          <p:cNvSpPr>
            <a:spLocks noGrp="1"/>
          </p:cNvSpPr>
          <p:nvPr>
            <p:ph idx="1"/>
          </p:nvPr>
        </p:nvSpPr>
        <p:spPr/>
        <p:txBody>
          <a:bodyPr>
            <a:normAutofit/>
          </a:bodyPr>
          <a:lstStyle/>
          <a:p>
            <a:pPr>
              <a:buNone/>
            </a:pPr>
            <a:r>
              <a:rPr lang="en-US" sz="2800" b="1" dirty="0" smtClean="0">
                <a:latin typeface="Times New Roman" pitchFamily="18" charset="0"/>
                <a:cs typeface="Times New Roman" pitchFamily="18" charset="0"/>
              </a:rPr>
              <a:t>4. </a:t>
            </a:r>
            <a:r>
              <a:rPr lang="en-US" sz="2800" b="1" dirty="0" smtClean="0">
                <a:latin typeface="Times New Roman" pitchFamily="18" charset="0"/>
                <a:cs typeface="Times New Roman" pitchFamily="18" charset="0"/>
              </a:rPr>
              <a:t>Concealment-Section </a:t>
            </a:r>
            <a:r>
              <a:rPr lang="en-US" sz="2800" b="1" dirty="0" smtClean="0">
                <a:latin typeface="Times New Roman" pitchFamily="18" charset="0"/>
                <a:cs typeface="Times New Roman" pitchFamily="18" charset="0"/>
              </a:rPr>
              <a:t>143</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 </a:t>
            </a:r>
            <a:r>
              <a:rPr lang="en-US" sz="2800" dirty="0" smtClean="0">
                <a:latin typeface="Times New Roman" pitchFamily="18" charset="0"/>
                <a:cs typeface="Times New Roman" pitchFamily="18" charset="0"/>
              </a:rPr>
              <a:t>guarantee which the creditor obtains by means of keeping silence to material circumstances is invalid. </a:t>
            </a:r>
          </a:p>
          <a:p>
            <a:pPr>
              <a:buNone/>
            </a:pPr>
            <a:r>
              <a:rPr lang="en-US" sz="2800" dirty="0" smtClean="0">
                <a:latin typeface="Times New Roman" pitchFamily="18" charset="0"/>
                <a:cs typeface="Times New Roman" pitchFamily="18" charset="0"/>
              </a:rPr>
              <a:t>    The </a:t>
            </a:r>
            <a:r>
              <a:rPr lang="en-US" sz="2800" dirty="0" smtClean="0">
                <a:latin typeface="Times New Roman" pitchFamily="18" charset="0"/>
                <a:cs typeface="Times New Roman" pitchFamily="18" charset="0"/>
              </a:rPr>
              <a:t>expression keeping silence means intentional concealment of the facts. </a:t>
            </a:r>
          </a:p>
          <a:p>
            <a:pPr>
              <a:buNone/>
            </a:pPr>
            <a:r>
              <a:rPr lang="en-US" sz="2800" dirty="0" smtClean="0">
                <a:latin typeface="Times New Roman" pitchFamily="18" charset="0"/>
                <a:cs typeface="Times New Roman" pitchFamily="18" charset="0"/>
              </a:rPr>
              <a:t>    The</a:t>
            </a:r>
            <a:r>
              <a:rPr lang="en-US" sz="2800" dirty="0" smtClean="0">
                <a:latin typeface="Times New Roman" pitchFamily="18" charset="0"/>
                <a:cs typeface="Times New Roman" pitchFamily="18" charset="0"/>
              </a:rPr>
              <a:t> creditor should disclose to surety the facts which are likely to affect the surety’s liability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467</Words>
  <Application>Microsoft Office PowerPoint</Application>
  <PresentationFormat>On-screen Show (4:3)</PresentationFormat>
  <Paragraphs>62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Contract of Guarantee</vt:lpstr>
      <vt:lpstr>   Definition and parties to the guarantee  </vt:lpstr>
      <vt:lpstr>   Discussion  --  Contract of Guarantee </vt:lpstr>
      <vt:lpstr>  Discussion  --  Contract of Guarantee </vt:lpstr>
      <vt:lpstr>Essential Features</vt:lpstr>
      <vt:lpstr>Essential Features</vt:lpstr>
      <vt:lpstr>Essential Features</vt:lpstr>
      <vt:lpstr>Essential Features</vt:lpstr>
      <vt:lpstr>Essential Features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 of Guarantee </dc:title>
  <dc:creator>om</dc:creator>
  <cp:lastModifiedBy>LAW</cp:lastModifiedBy>
  <cp:revision>39</cp:revision>
  <dcterms:created xsi:type="dcterms:W3CDTF">2006-08-16T00:00:00Z</dcterms:created>
  <dcterms:modified xsi:type="dcterms:W3CDTF">2018-06-12T09:43:14Z</dcterms:modified>
</cp:coreProperties>
</file>