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303" r:id="rId2"/>
    <p:sldId id="307" r:id="rId3"/>
    <p:sldId id="269" r:id="rId4"/>
    <p:sldId id="308" r:id="rId5"/>
    <p:sldId id="270" r:id="rId6"/>
    <p:sldId id="305" r:id="rId7"/>
    <p:sldId id="289" r:id="rId8"/>
    <p:sldId id="290" r:id="rId9"/>
    <p:sldId id="292" r:id="rId10"/>
    <p:sldId id="294" r:id="rId11"/>
    <p:sldId id="336" r:id="rId12"/>
    <p:sldId id="334" r:id="rId13"/>
    <p:sldId id="335" r:id="rId14"/>
    <p:sldId id="330" r:id="rId15"/>
    <p:sldId id="337" r:id="rId16"/>
    <p:sldId id="321" r:id="rId17"/>
    <p:sldId id="313" r:id="rId18"/>
    <p:sldId id="33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8C63E9-9B6B-46CB-8489-A448129D7608}" type="datetimeFigureOut">
              <a:rPr lang="en-US" smtClean="0"/>
              <a:pPr/>
              <a:t>22/04/2017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89267E-7F5A-4970-89A1-30D97E20F0C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dirty="0" smtClean="0">
              <a:latin typeface="Arial" charset="0"/>
            </a:endParaRPr>
          </a:p>
        </p:txBody>
      </p:sp>
      <p:sp>
        <p:nvSpPr>
          <p:cNvPr id="44036" name="Slide Number Placeholder 3"/>
          <p:cNvSpPr>
            <a:spLocks noGrp="1"/>
          </p:cNvSpPr>
          <p:nvPr>
            <p:ph type="sldNum" sz="quarter" idx="5"/>
          </p:nvPr>
        </p:nvSpPr>
        <p:spPr/>
        <p:txBody>
          <a:bodyPr/>
          <a:lstStyle/>
          <a:p>
            <a:pPr>
              <a:defRPr/>
            </a:pPr>
            <a:fld id="{FD3F4AA4-61A3-440F-9464-4668F23B1192}" type="slidenum">
              <a:rPr lang="en-US" smtClean="0">
                <a:latin typeface="Arial" charset="0"/>
              </a:rPr>
              <a:pPr>
                <a:defRPr/>
              </a:pPr>
              <a:t>3</a:t>
            </a:fld>
            <a:endParaRPr lang="en-US"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89267E-7F5A-4970-89A1-30D97E20F0CB}"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27F891B-FC3E-465C-9901-720ADF94094A}" type="datetime1">
              <a:rPr lang="en-US" smtClean="0"/>
              <a:pPr/>
              <a:t>22/04/2017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1DAF8B-07F5-424A-971F-AE1B72384A6A}" type="datetime1">
              <a:rPr lang="en-US" smtClean="0"/>
              <a:pPr/>
              <a:t>22/04/2017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E1E236-49F5-450A-9B6F-02E36D7D2D27}" type="datetime1">
              <a:rPr lang="en-US" smtClean="0"/>
              <a:pPr/>
              <a:t>22/04/2017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222631C-2D2D-4815-87F4-01D811A3EC79}" type="datetime1">
              <a:rPr lang="en-US" smtClean="0"/>
              <a:pPr/>
              <a:t>22/04/2017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FA8072-1E88-435E-8D3F-B2C6A12B1724}" type="datetime1">
              <a:rPr lang="en-US" smtClean="0"/>
              <a:pPr/>
              <a:t>22/04/2017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36CB02A-9F6F-4EAB-8A3F-FC1017AA09D3}" type="datetime1">
              <a:rPr lang="en-US" smtClean="0"/>
              <a:pPr/>
              <a:t>22/04/2017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2D4E45-2C6F-45C3-B550-75B3FC0C4268}" type="datetime1">
              <a:rPr lang="en-US" smtClean="0"/>
              <a:pPr/>
              <a:t>22/04/2017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A35154-51B5-4E50-A448-30C50943BAD9}" type="datetime1">
              <a:rPr lang="en-US" smtClean="0"/>
              <a:pPr/>
              <a:t>22/04/2017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5C346-49A0-41A8-B237-0ED08F17C77F}" type="datetime1">
              <a:rPr lang="en-US" smtClean="0"/>
              <a:pPr/>
              <a:t>22/04/2017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48054A-0370-4E2D-9D71-C49CFB21DB50}" type="datetime1">
              <a:rPr lang="en-US" smtClean="0"/>
              <a:pPr/>
              <a:t>22/04/2017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E09B93-DC59-440A-B87E-96A9358691DE}" type="datetime1">
              <a:rPr lang="en-US" smtClean="0"/>
              <a:pPr/>
              <a:t>22/04/2017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30D3D98-7BA4-47FB-9797-726F264D45EF}" type="datetime1">
              <a:rPr lang="en-US" smtClean="0"/>
              <a:pPr/>
              <a:t>22/04/2017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iwf.org.u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ccps@blr.vsnl.net.in" TargetMode="External"/><Relationship Id="rId2" Type="http://schemas.openxmlformats.org/officeDocument/2006/relationships/hyperlink" Target="mailto:ccps@kar.nic.in" TargetMode="External"/><Relationship Id="rId1" Type="http://schemas.openxmlformats.org/officeDocument/2006/relationships/slideLayout" Target="../slideLayouts/slideLayout2.xml"/><Relationship Id="rId4" Type="http://schemas.openxmlformats.org/officeDocument/2006/relationships/hyperlink" Target="http://www.cyberpolicebangalore.nic.in/"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bisleriwater.com/" TargetMode="External"/><Relationship Id="rId2" Type="http://schemas.openxmlformats.org/officeDocument/2006/relationships/hyperlink" Target="http://www.bisleri.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cyber law\1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ounded Rectangle 2"/>
          <p:cNvSpPr/>
          <p:nvPr/>
        </p:nvSpPr>
        <p:spPr>
          <a:xfrm>
            <a:off x="304800" y="304800"/>
            <a:ext cx="86106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2060"/>
                </a:solidFill>
                <a:latin typeface="Elephant" pitchFamily="18" charset="0"/>
              </a:rPr>
              <a:t>COMBATING CYBER CRIMES IN INDIA</a:t>
            </a:r>
            <a:endParaRPr lang="en-US" sz="2800" b="1" dirty="0">
              <a:solidFill>
                <a:srgbClr val="002060"/>
              </a:solidFill>
              <a:latin typeface="Elephant" pitchFamily="18" charset="0"/>
            </a:endParaRPr>
          </a:p>
        </p:txBody>
      </p:sp>
      <p:pic>
        <p:nvPicPr>
          <p:cNvPr id="1027" name="Picture 3" descr="G:\cyber law\18.jpg"/>
          <p:cNvPicPr>
            <a:picLocks noChangeAspect="1" noChangeArrowheads="1"/>
          </p:cNvPicPr>
          <p:nvPr/>
        </p:nvPicPr>
        <p:blipFill>
          <a:blip r:embed="rId3"/>
          <a:srcRect/>
          <a:stretch>
            <a:fillRect/>
          </a:stretch>
        </p:blipFill>
        <p:spPr bwMode="auto">
          <a:xfrm>
            <a:off x="5638800" y="3810000"/>
            <a:ext cx="3200400" cy="2714625"/>
          </a:xfrm>
          <a:prstGeom prst="rect">
            <a:avLst/>
          </a:prstGeom>
          <a:noFill/>
        </p:spPr>
      </p:pic>
      <p:sp>
        <p:nvSpPr>
          <p:cNvPr id="7" name="Rounded Rectangle 6"/>
          <p:cNvSpPr/>
          <p:nvPr/>
        </p:nvSpPr>
        <p:spPr>
          <a:xfrm>
            <a:off x="5715000" y="3810000"/>
            <a:ext cx="34290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b="1" dirty="0" smtClean="0"/>
              <a:t>4.6. Cyber Pornography</a:t>
            </a:r>
            <a:br>
              <a:rPr lang="en-US" b="1" dirty="0" smtClean="0"/>
            </a:br>
            <a:endParaRPr lang="en-US" dirty="0"/>
          </a:p>
        </p:txBody>
      </p:sp>
      <p:sp>
        <p:nvSpPr>
          <p:cNvPr id="3" name="Content Placeholder 2"/>
          <p:cNvSpPr>
            <a:spLocks noGrp="1"/>
          </p:cNvSpPr>
          <p:nvPr>
            <p:ph sz="quarter" idx="1"/>
          </p:nvPr>
        </p:nvSpPr>
        <p:spPr>
          <a:xfrm>
            <a:off x="457200" y="838200"/>
            <a:ext cx="8153400" cy="5791200"/>
          </a:xfrm>
        </p:spPr>
        <p:txBody>
          <a:bodyPr>
            <a:normAutofit/>
          </a:bodyPr>
          <a:lstStyle/>
          <a:p>
            <a:pPr algn="just"/>
            <a:r>
              <a:rPr lang="en-US" dirty="0" smtClean="0"/>
              <a:t>Recently, The Air Force Balbharati School case (Delhi) is the one which comes under this category where a student of the School was teased by all his classmates for having a pockmarked face. He decided to get back at his tormentors and scanned photograph of his classmates and teachers, morphed them with nude photographs and put them up on a website that he uploaded on to a free web hosting service. It was only after the father of one of the class girls featured on the website objected and lodged a complaint with the police that any action was taken</a:t>
            </a:r>
          </a:p>
          <a:p>
            <a:pPr algn="just"/>
            <a:r>
              <a:rPr lang="en-US" dirty="0" smtClean="0"/>
              <a:t>In another incident, in Mumbai a Swiss couple would gather slum children and then would force them to appear for obscene photographs. They would then upload these photographs to websites specially designed for pedophiles. The Mumbai police arrested the couple for pornography.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the commission of cyber crimes</a:t>
            </a:r>
            <a:endParaRPr lang="en-US" dirty="0"/>
          </a:p>
        </p:txBody>
      </p:sp>
      <p:sp>
        <p:nvSpPr>
          <p:cNvPr id="3" name="Content Placeholder 2"/>
          <p:cNvSpPr>
            <a:spLocks noGrp="1"/>
          </p:cNvSpPr>
          <p:nvPr>
            <p:ph sz="quarter" idx="1"/>
          </p:nvPr>
        </p:nvSpPr>
        <p:spPr>
          <a:xfrm>
            <a:off x="1435608" y="2362200"/>
            <a:ext cx="7498080" cy="3886200"/>
          </a:xfrm>
        </p:spPr>
        <p:txBody>
          <a:bodyPr/>
          <a:lstStyle/>
          <a:p>
            <a:r>
              <a:rPr lang="en-US" dirty="0" smtClean="0"/>
              <a:t>Storage of large data in small place</a:t>
            </a:r>
          </a:p>
          <a:p>
            <a:r>
              <a:rPr lang="en-US" dirty="0" smtClean="0"/>
              <a:t>Unauthorized access to the computer is easy</a:t>
            </a:r>
          </a:p>
          <a:p>
            <a:r>
              <a:rPr lang="en-US" dirty="0" smtClean="0"/>
              <a:t>Cracking code of operating system is easy</a:t>
            </a:r>
          </a:p>
          <a:p>
            <a:r>
              <a:rPr lang="en-US" dirty="0" smtClean="0"/>
              <a:t>Quick destruction of online evidence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Steps taken to combat cyber crimes in India</a:t>
            </a:r>
            <a:endParaRPr lang="en-US" dirty="0"/>
          </a:p>
        </p:txBody>
      </p:sp>
      <p:sp>
        <p:nvSpPr>
          <p:cNvPr id="3" name="Content Placeholder 2"/>
          <p:cNvSpPr>
            <a:spLocks noGrp="1"/>
          </p:cNvSpPr>
          <p:nvPr>
            <p:ph sz="quarter" idx="1"/>
          </p:nvPr>
        </p:nvSpPr>
        <p:spPr>
          <a:xfrm>
            <a:off x="685800" y="1447800"/>
            <a:ext cx="8247888" cy="4800600"/>
          </a:xfrm>
        </p:spPr>
        <p:txBody>
          <a:bodyPr/>
          <a:lstStyle/>
          <a:p>
            <a:r>
              <a:rPr lang="en-US" b="1" dirty="0" smtClean="0"/>
              <a:t>Information Technology Act, 2000</a:t>
            </a:r>
          </a:p>
          <a:p>
            <a:endParaRPr lang="en-US" b="1" dirty="0" smtClean="0"/>
          </a:p>
          <a:p>
            <a:r>
              <a:rPr lang="en-US" b="1" dirty="0" smtClean="0"/>
              <a:t>Features: </a:t>
            </a:r>
          </a:p>
          <a:p>
            <a:r>
              <a:rPr lang="en-US" dirty="0" smtClean="0"/>
              <a:t>Legal recognition of electronic documents</a:t>
            </a:r>
          </a:p>
          <a:p>
            <a:r>
              <a:rPr lang="en-US" dirty="0" smtClean="0"/>
              <a:t>Legal recognition of digital signatures</a:t>
            </a:r>
          </a:p>
          <a:p>
            <a:r>
              <a:rPr lang="en-US" dirty="0" smtClean="0"/>
              <a:t>Cyber crimes and punishments</a:t>
            </a:r>
          </a:p>
          <a:p>
            <a:r>
              <a:rPr lang="en-US" dirty="0" smtClean="0"/>
              <a:t>Justice dispensation system for cyber crimes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00288" cy="868362"/>
          </a:xfrm>
        </p:spPr>
        <p:txBody>
          <a:bodyPr>
            <a:noAutofit/>
          </a:bodyPr>
          <a:lstStyle/>
          <a:p>
            <a:r>
              <a:rPr lang="en-US" sz="3200" dirty="0" smtClean="0"/>
              <a:t>Information Technology (Amendment) Act, 2008</a:t>
            </a:r>
            <a:endParaRPr lang="en-US" sz="3200" dirty="0"/>
          </a:p>
        </p:txBody>
      </p:sp>
      <p:sp>
        <p:nvSpPr>
          <p:cNvPr id="3" name="Content Placeholder 2"/>
          <p:cNvSpPr>
            <a:spLocks noGrp="1"/>
          </p:cNvSpPr>
          <p:nvPr>
            <p:ph sz="quarter" idx="1"/>
          </p:nvPr>
        </p:nvSpPr>
        <p:spPr>
          <a:xfrm>
            <a:off x="533400" y="1828800"/>
            <a:ext cx="8400288" cy="4419600"/>
          </a:xfrm>
        </p:spPr>
        <p:txBody>
          <a:bodyPr>
            <a:normAutofit/>
          </a:bodyPr>
          <a:lstStyle/>
          <a:p>
            <a:r>
              <a:rPr lang="en-US" dirty="0" smtClean="0"/>
              <a:t>Focussing on data protection</a:t>
            </a:r>
          </a:p>
          <a:p>
            <a:r>
              <a:rPr lang="en-US" dirty="0" smtClean="0"/>
              <a:t>Focussing on information security</a:t>
            </a:r>
          </a:p>
          <a:p>
            <a:r>
              <a:rPr lang="en-US" dirty="0" smtClean="0"/>
              <a:t>Corporate Social Responsibility for the misuse of personal data of the customers by the companies</a:t>
            </a:r>
          </a:p>
          <a:p>
            <a:r>
              <a:rPr lang="en-US" dirty="0" smtClean="0"/>
              <a:t>Redefining role of intermediaries</a:t>
            </a:r>
          </a:p>
          <a:p>
            <a:r>
              <a:rPr lang="en-US" dirty="0" smtClean="0"/>
              <a:t>Recognizing the role of Indian Computer Emergency response Team</a:t>
            </a:r>
          </a:p>
          <a:p>
            <a:r>
              <a:rPr lang="en-US" dirty="0" smtClean="0"/>
              <a:t>Authorizing an Inspector to investigate cyber offences</a:t>
            </a:r>
          </a:p>
          <a:p>
            <a:r>
              <a:rPr lang="en-US" dirty="0" smtClean="0"/>
              <a:t>Power to issue order for interception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cyber law\6.jpg"/>
          <p:cNvPicPr>
            <a:picLocks noChangeAspect="1" noChangeArrowheads="1"/>
          </p:cNvPicPr>
          <p:nvPr/>
        </p:nvPicPr>
        <p:blipFill>
          <a:blip r:embed="rId2"/>
          <a:srcRect/>
          <a:stretch>
            <a:fillRect/>
          </a:stretch>
        </p:blipFill>
        <p:spPr bwMode="auto">
          <a:xfrm>
            <a:off x="228600" y="0"/>
            <a:ext cx="8686799" cy="6400800"/>
          </a:xfrm>
          <a:prstGeom prst="rect">
            <a:avLst/>
          </a:prstGeom>
          <a:noFill/>
        </p:spPr>
      </p:pic>
      <p:sp>
        <p:nvSpPr>
          <p:cNvPr id="3" name="Rounded Rectangle 2"/>
          <p:cNvSpPr/>
          <p:nvPr/>
        </p:nvSpPr>
        <p:spPr>
          <a:xfrm>
            <a:off x="3886200" y="2209800"/>
            <a:ext cx="5029200" cy="175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002060"/>
                </a:solidFill>
              </a:rPr>
              <a:t>Ways to protect ourselves and the nation</a:t>
            </a:r>
            <a:endParaRPr lang="en-US" sz="3200" b="1" dirty="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153400" cy="6629400"/>
          </a:xfrm>
        </p:spPr>
        <p:txBody>
          <a:bodyPr>
            <a:normAutofit/>
          </a:bodyPr>
          <a:lstStyle/>
          <a:p>
            <a:pPr algn="just"/>
            <a:r>
              <a:rPr lang="en-US" dirty="0" smtClean="0"/>
              <a:t>Need further amendments in the Information Technology Amendment Act, 2008 by enhancing term of imprisonment.</a:t>
            </a:r>
          </a:p>
          <a:p>
            <a:pPr algn="just"/>
            <a:r>
              <a:rPr lang="en-US" dirty="0" smtClean="0"/>
              <a:t>Creating awareness among public and maintaining privacy of secret information</a:t>
            </a:r>
          </a:p>
          <a:p>
            <a:pPr algn="just"/>
            <a:r>
              <a:rPr lang="en-US" dirty="0" smtClean="0"/>
              <a:t>Use of antivirus and antimalwares</a:t>
            </a:r>
          </a:p>
          <a:p>
            <a:pPr algn="just"/>
            <a:r>
              <a:rPr lang="en-US" dirty="0" smtClean="0"/>
              <a:t>Beware of public </a:t>
            </a:r>
            <a:r>
              <a:rPr lang="en-US" dirty="0" err="1" smtClean="0"/>
              <a:t>wi-fi</a:t>
            </a:r>
            <a:r>
              <a:rPr lang="en-US" dirty="0" smtClean="0"/>
              <a:t> and public computers</a:t>
            </a:r>
          </a:p>
          <a:p>
            <a:pPr algn="just"/>
            <a:r>
              <a:rPr lang="en-US" dirty="0" smtClean="0"/>
              <a:t>Avoid suspicious emails</a:t>
            </a:r>
          </a:p>
          <a:p>
            <a:pPr algn="just"/>
            <a:r>
              <a:rPr lang="en-US" dirty="0" smtClean="0"/>
              <a:t>In case of phishing, do not disclose your account details</a:t>
            </a:r>
          </a:p>
          <a:p>
            <a:pPr algn="just"/>
            <a:r>
              <a:rPr lang="en-US" dirty="0" smtClean="0"/>
              <a:t>In case of child pornography, Do not attempt to visit the site. Please make a report to the </a:t>
            </a:r>
            <a:r>
              <a:rPr lang="en-US" b="1" u="sng" dirty="0" smtClean="0">
                <a:solidFill>
                  <a:schemeClr val="tx2"/>
                </a:solidFill>
                <a:hlinkClick r:id="rId2" tooltip="Opens in a new window."/>
              </a:rPr>
              <a:t>Internet Watch Foundation</a:t>
            </a:r>
            <a:r>
              <a:rPr lang="en-US" b="1" dirty="0" smtClean="0">
                <a:solidFill>
                  <a:schemeClr val="tx2"/>
                </a:solidFill>
              </a:rPr>
              <a:t> </a:t>
            </a:r>
            <a:r>
              <a:rPr lang="en-US" dirty="0" smtClean="0"/>
              <a:t>who will contact the relevant authorities</a:t>
            </a:r>
          </a:p>
          <a:p>
            <a:pPr algn="just"/>
            <a:r>
              <a:rPr lang="en-US" dirty="0" smtClean="0"/>
              <a:t>Necessity of establishment of Special Cyber Warfare Territorial Army </a:t>
            </a:r>
            <a:r>
              <a:rPr lang="en-US" dirty="0" err="1" smtClean="0"/>
              <a:t>Batallions</a:t>
            </a:r>
            <a:r>
              <a:rPr lang="en-US" dirty="0" smtClean="0"/>
              <a:t> in India like US, UK, France etc. – by the coordination among defense forces, DRDO, RAW, C-DAC, NASSCOM etc. to combat the menace of cyber warfare.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G:\cyber law\17.jpg"/>
          <p:cNvPicPr>
            <a:picLocks noChangeAspect="1" noChangeArrowheads="1"/>
          </p:cNvPicPr>
          <p:nvPr/>
        </p:nvPicPr>
        <p:blipFill>
          <a:blip r:embed="rId3"/>
          <a:srcRect/>
          <a:stretch>
            <a:fillRect/>
          </a:stretch>
        </p:blipFill>
        <p:spPr bwMode="auto">
          <a:xfrm>
            <a:off x="152400" y="0"/>
            <a:ext cx="8763000" cy="6705600"/>
          </a:xfrm>
          <a:prstGeom prst="rect">
            <a:avLst/>
          </a:prstGeom>
          <a:noFill/>
        </p:spPr>
      </p:pic>
      <p:sp>
        <p:nvSpPr>
          <p:cNvPr id="2" name="Title 1"/>
          <p:cNvSpPr>
            <a:spLocks noGrp="1"/>
          </p:cNvSpPr>
          <p:nvPr>
            <p:ph type="title"/>
          </p:nvPr>
        </p:nvSpPr>
        <p:spPr>
          <a:xfrm>
            <a:off x="1447800" y="4465638"/>
            <a:ext cx="7467600" cy="2011362"/>
          </a:xfrm>
        </p:spPr>
        <p:txBody>
          <a:bodyPr>
            <a:normAutofit/>
          </a:bodyPr>
          <a:lstStyle/>
          <a:p>
            <a:r>
              <a:rPr lang="en-US" sz="4000" dirty="0" smtClean="0">
                <a:solidFill>
                  <a:srgbClr val="FFFF00"/>
                </a:solidFill>
                <a:latin typeface="Bodoni MT Black" pitchFamily="18" charset="0"/>
              </a:rPr>
              <a:t>How can I complain about cyber crimes? </a:t>
            </a:r>
            <a:endParaRPr lang="en-US" sz="4000" dirty="0">
              <a:solidFill>
                <a:srgbClr val="FFFF00"/>
              </a:solidFill>
              <a:latin typeface="Bodoni MT Black"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normAutofit/>
          </a:bodyPr>
          <a:lstStyle/>
          <a:p>
            <a:r>
              <a:rPr lang="en-US" dirty="0" smtClean="0"/>
              <a:t>To your nearest Police Station</a:t>
            </a:r>
          </a:p>
          <a:p>
            <a:r>
              <a:rPr lang="en-US" dirty="0" smtClean="0"/>
              <a:t>Cyber Crime Police Station</a:t>
            </a:r>
            <a:br>
              <a:rPr lang="en-US" dirty="0" smtClean="0"/>
            </a:br>
            <a:r>
              <a:rPr lang="en-US" dirty="0" smtClean="0"/>
              <a:t>C.O.D Headquarters,</a:t>
            </a:r>
            <a:br>
              <a:rPr lang="en-US" dirty="0" smtClean="0"/>
            </a:br>
            <a:r>
              <a:rPr lang="en-US" dirty="0" smtClean="0"/>
              <a:t>Carlton House, </a:t>
            </a:r>
            <a:br>
              <a:rPr lang="en-US" dirty="0" smtClean="0"/>
            </a:br>
            <a:r>
              <a:rPr lang="en-US" dirty="0" smtClean="0"/>
              <a:t># 1, Palace Road,</a:t>
            </a:r>
            <a:br>
              <a:rPr lang="en-US" dirty="0" smtClean="0"/>
            </a:br>
            <a:r>
              <a:rPr lang="en-US" dirty="0" smtClean="0"/>
              <a:t>Bangalore - 560 001</a:t>
            </a:r>
          </a:p>
          <a:p>
            <a:r>
              <a:rPr lang="en-US" dirty="0" smtClean="0"/>
              <a:t>Ph. 22201026 , 22943050, 22387611 (FAX)</a:t>
            </a:r>
          </a:p>
          <a:p>
            <a:r>
              <a:rPr lang="en-US" dirty="0" err="1" smtClean="0">
                <a:hlinkClick r:id="rId2"/>
              </a:rPr>
              <a:t>ccps@kar.nic.in</a:t>
            </a:r>
            <a:r>
              <a:rPr lang="en-US" dirty="0" err="1" smtClean="0">
                <a:hlinkClick r:id="rId3"/>
              </a:rPr>
              <a:t>ccps@blr.vsnl.net.in</a:t>
            </a:r>
            <a:endParaRPr lang="en-US" dirty="0" smtClean="0"/>
          </a:p>
          <a:p>
            <a:r>
              <a:rPr lang="en-US" dirty="0" smtClean="0">
                <a:hlinkClick r:id="rId4"/>
              </a:rPr>
              <a:t>http://www.cyberpolicebangalore.nic.in/</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G:\cyber law\7.jpg"/>
          <p:cNvPicPr>
            <a:picLocks noChangeAspect="1" noChangeArrowheads="1"/>
          </p:cNvPicPr>
          <p:nvPr/>
        </p:nvPicPr>
        <p:blipFill>
          <a:blip r:embed="rId2"/>
          <a:srcRect/>
          <a:stretch>
            <a:fillRect/>
          </a:stretch>
        </p:blipFill>
        <p:spPr bwMode="auto">
          <a:xfrm>
            <a:off x="533401" y="0"/>
            <a:ext cx="8610600" cy="6858001"/>
          </a:xfrm>
          <a:prstGeom prst="rect">
            <a:avLst/>
          </a:prstGeom>
          <a:noFill/>
        </p:spPr>
      </p:pic>
      <p:sp>
        <p:nvSpPr>
          <p:cNvPr id="7" name="Rounded Rectangle 6"/>
          <p:cNvSpPr/>
          <p:nvPr/>
        </p:nvSpPr>
        <p:spPr>
          <a:xfrm>
            <a:off x="304800" y="609600"/>
            <a:ext cx="86106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Arial Black" pitchFamily="34" charset="0"/>
              </a:rPr>
              <a:t>Thank you for patient hearing</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cyber law\13.jpg"/>
          <p:cNvPicPr>
            <a:picLocks noChangeAspect="1" noChangeArrowheads="1"/>
          </p:cNvPicPr>
          <p:nvPr/>
        </p:nvPicPr>
        <p:blipFill>
          <a:blip r:embed="rId2"/>
          <a:srcRect/>
          <a:stretch>
            <a:fillRect/>
          </a:stretch>
        </p:blipFill>
        <p:spPr bwMode="auto">
          <a:xfrm>
            <a:off x="1" y="0"/>
            <a:ext cx="9143999" cy="7010400"/>
          </a:xfrm>
          <a:prstGeom prst="rect">
            <a:avLst/>
          </a:prstGeom>
          <a:noFill/>
        </p:spPr>
      </p:pic>
      <p:sp>
        <p:nvSpPr>
          <p:cNvPr id="4" name="Rounded Rectangle 3"/>
          <p:cNvSpPr/>
          <p:nvPr/>
        </p:nvSpPr>
        <p:spPr>
          <a:xfrm>
            <a:off x="533400" y="381000"/>
            <a:ext cx="77724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Cyber Crimes   =   Cyber  +    Crimes</a:t>
            </a:r>
            <a:endParaRPr lang="en-US"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381000" y="304800"/>
            <a:ext cx="7772400" cy="990600"/>
          </a:xfrm>
        </p:spPr>
        <p:txBody>
          <a:bodyPr/>
          <a:lstStyle/>
          <a:p>
            <a:pPr algn="ctr" eaLnBrk="1" fontAlgn="auto" hangingPunct="1">
              <a:spcAft>
                <a:spcPts val="0"/>
              </a:spcAft>
              <a:defRPr/>
            </a:pPr>
            <a:r>
              <a:rPr lang="en-US" sz="3200" dirty="0" smtClean="0">
                <a:solidFill>
                  <a:schemeClr val="bg1"/>
                </a:solidFill>
                <a:latin typeface="Garamond" pitchFamily="18" charset="0"/>
              </a:rPr>
              <a:t>Introduction</a:t>
            </a:r>
          </a:p>
        </p:txBody>
      </p:sp>
      <p:sp>
        <p:nvSpPr>
          <p:cNvPr id="11267" name="Rectangle 3"/>
          <p:cNvSpPr>
            <a:spLocks noGrp="1" noChangeArrowheads="1"/>
          </p:cNvSpPr>
          <p:nvPr>
            <p:ph sz="quarter" idx="1"/>
          </p:nvPr>
        </p:nvSpPr>
        <p:spPr>
          <a:xfrm>
            <a:off x="0" y="228600"/>
            <a:ext cx="7772400" cy="6400800"/>
          </a:xfrm>
        </p:spPr>
        <p:txBody>
          <a:bodyPr>
            <a:normAutofit/>
          </a:bodyPr>
          <a:lstStyle/>
          <a:p>
            <a:pPr eaLnBrk="1" hangingPunct="1">
              <a:lnSpc>
                <a:spcPct val="70000"/>
              </a:lnSpc>
              <a:buFont typeface="Wingdings 2" pitchFamily="18" charset="2"/>
              <a:buNone/>
            </a:pPr>
            <a:endParaRPr lang="en-US" sz="1800" dirty="0" smtClean="0">
              <a:latin typeface="Garamond" pitchFamily="18" charset="0"/>
            </a:endParaRPr>
          </a:p>
          <a:p>
            <a:pPr eaLnBrk="1" hangingPunct="1">
              <a:lnSpc>
                <a:spcPct val="70000"/>
              </a:lnSpc>
            </a:pPr>
            <a:r>
              <a:rPr lang="en-US" sz="2400" b="1" dirty="0" smtClean="0">
                <a:latin typeface="Garamond" pitchFamily="18" charset="0"/>
              </a:rPr>
              <a:t>Cyberspace</a:t>
            </a:r>
          </a:p>
          <a:p>
            <a:pPr eaLnBrk="1" hangingPunct="1">
              <a:lnSpc>
                <a:spcPct val="70000"/>
              </a:lnSpc>
              <a:buFont typeface="Wingdings 2" pitchFamily="18" charset="2"/>
              <a:buNone/>
            </a:pPr>
            <a:endParaRPr lang="en-US" sz="2000" dirty="0" smtClean="0">
              <a:latin typeface="Garamond" pitchFamily="18" charset="0"/>
            </a:endParaRPr>
          </a:p>
          <a:p>
            <a:pPr algn="just" eaLnBrk="1" hangingPunct="1">
              <a:lnSpc>
                <a:spcPct val="70000"/>
              </a:lnSpc>
              <a:buFontTx/>
              <a:buChar char="•"/>
            </a:pPr>
            <a:r>
              <a:rPr lang="en-US" sz="2000" dirty="0" smtClean="0">
                <a:latin typeface="Garamond" pitchFamily="18" charset="0"/>
              </a:rPr>
              <a:t>Coined in 1980s by Science fiction writer William Gibson</a:t>
            </a:r>
          </a:p>
          <a:p>
            <a:pPr algn="just" eaLnBrk="1" hangingPunct="1">
              <a:lnSpc>
                <a:spcPct val="70000"/>
              </a:lnSpc>
              <a:buFontTx/>
              <a:buChar char="•"/>
            </a:pPr>
            <a:endParaRPr lang="en-US" sz="2000" dirty="0" smtClean="0">
              <a:latin typeface="Garamond" pitchFamily="18" charset="0"/>
            </a:endParaRPr>
          </a:p>
          <a:p>
            <a:pPr algn="just" eaLnBrk="1" hangingPunct="1">
              <a:lnSpc>
                <a:spcPct val="70000"/>
              </a:lnSpc>
              <a:buFontTx/>
              <a:buChar char="•"/>
            </a:pPr>
            <a:r>
              <a:rPr lang="en-US" sz="2000" dirty="0" smtClean="0">
                <a:latin typeface="Garamond" pitchFamily="18" charset="0"/>
              </a:rPr>
              <a:t>It is a virtual world.</a:t>
            </a:r>
          </a:p>
          <a:p>
            <a:pPr algn="just" eaLnBrk="1" hangingPunct="1">
              <a:lnSpc>
                <a:spcPct val="70000"/>
              </a:lnSpc>
              <a:buFont typeface="Wingdings 2" pitchFamily="18" charset="2"/>
              <a:buNone/>
            </a:pPr>
            <a:endParaRPr lang="en-US" sz="2000" dirty="0" smtClean="0">
              <a:latin typeface="Garamond" pitchFamily="18" charset="0"/>
            </a:endParaRPr>
          </a:p>
          <a:p>
            <a:pPr algn="just" eaLnBrk="1" hangingPunct="1">
              <a:lnSpc>
                <a:spcPct val="70000"/>
              </a:lnSpc>
              <a:buFont typeface="Wingdings 2" pitchFamily="18" charset="2"/>
              <a:buNone/>
            </a:pPr>
            <a:endParaRPr lang="en-US" sz="2000" dirty="0" smtClean="0">
              <a:latin typeface="Garamond" pitchFamily="18" charset="0"/>
            </a:endParaRPr>
          </a:p>
          <a:p>
            <a:pPr algn="just" eaLnBrk="1" hangingPunct="1">
              <a:lnSpc>
                <a:spcPct val="70000"/>
              </a:lnSpc>
              <a:buFontTx/>
              <a:buChar char="•"/>
            </a:pPr>
            <a:r>
              <a:rPr lang="en-US" sz="2000" dirty="0" smtClean="0">
                <a:latin typeface="Garamond" pitchFamily="18" charset="0"/>
              </a:rPr>
              <a:t>In general Cyberspace represents the new medium of </a:t>
            </a:r>
          </a:p>
          <a:p>
            <a:pPr algn="just" eaLnBrk="1" hangingPunct="1">
              <a:lnSpc>
                <a:spcPct val="70000"/>
              </a:lnSpc>
              <a:buFont typeface="Wingdings 2" pitchFamily="18" charset="2"/>
              <a:buNone/>
            </a:pPr>
            <a:r>
              <a:rPr lang="en-US" sz="2000" dirty="0" smtClean="0">
                <a:latin typeface="Garamond" pitchFamily="18" charset="0"/>
              </a:rPr>
              <a:t>     communication, electronic communication, which is fast </a:t>
            </a:r>
          </a:p>
          <a:p>
            <a:pPr algn="just" eaLnBrk="1" hangingPunct="1">
              <a:lnSpc>
                <a:spcPct val="70000"/>
              </a:lnSpc>
              <a:buFont typeface="Wingdings 2" pitchFamily="18" charset="2"/>
              <a:buNone/>
            </a:pPr>
            <a:r>
              <a:rPr lang="en-US" sz="2000" dirty="0" smtClean="0">
                <a:latin typeface="Garamond" pitchFamily="18" charset="0"/>
              </a:rPr>
              <a:t>     outmoding, or even replacing more traditional methods of</a:t>
            </a:r>
          </a:p>
          <a:p>
            <a:pPr algn="just" eaLnBrk="1" hangingPunct="1">
              <a:lnSpc>
                <a:spcPct val="70000"/>
              </a:lnSpc>
              <a:buFont typeface="Wingdings 2" pitchFamily="18" charset="2"/>
              <a:buNone/>
            </a:pPr>
            <a:r>
              <a:rPr lang="en-US" sz="2000" dirty="0" smtClean="0">
                <a:latin typeface="Garamond" pitchFamily="18" charset="0"/>
              </a:rPr>
              <a:t>     communication. </a:t>
            </a:r>
          </a:p>
          <a:p>
            <a:pPr algn="just" eaLnBrk="1" hangingPunct="1">
              <a:lnSpc>
                <a:spcPct val="70000"/>
              </a:lnSpc>
              <a:buFont typeface="Wingdings 2" pitchFamily="18" charset="2"/>
              <a:buNone/>
            </a:pPr>
            <a:endParaRPr lang="en-US" sz="2000" dirty="0" smtClean="0">
              <a:latin typeface="Garamond" pitchFamily="18" charset="0"/>
            </a:endParaRPr>
          </a:p>
          <a:p>
            <a:pPr algn="just">
              <a:lnSpc>
                <a:spcPct val="70000"/>
              </a:lnSpc>
            </a:pPr>
            <a:r>
              <a:rPr lang="en-US" sz="2000" dirty="0" smtClean="0">
                <a:latin typeface="Garamond" pitchFamily="18" charset="0"/>
              </a:rPr>
              <a:t>This includes computers, networks, the </a:t>
            </a:r>
          </a:p>
          <a:p>
            <a:pPr algn="just" eaLnBrk="1" hangingPunct="1">
              <a:lnSpc>
                <a:spcPct val="70000"/>
              </a:lnSpc>
              <a:buFont typeface="Wingdings 2" pitchFamily="18" charset="2"/>
              <a:buNone/>
            </a:pPr>
            <a:r>
              <a:rPr lang="en-US" sz="2000" dirty="0" smtClean="0">
                <a:latin typeface="Garamond" pitchFamily="18" charset="0"/>
              </a:rPr>
              <a:t>     internet, software, data storage devices (such as hard disks</a:t>
            </a:r>
          </a:p>
          <a:p>
            <a:pPr algn="just" eaLnBrk="1" hangingPunct="1">
              <a:lnSpc>
                <a:spcPct val="70000"/>
              </a:lnSpc>
              <a:buFont typeface="Wingdings 2" pitchFamily="18" charset="2"/>
              <a:buNone/>
            </a:pPr>
            <a:r>
              <a:rPr lang="en-US" sz="2000" dirty="0" smtClean="0">
                <a:latin typeface="Garamond" pitchFamily="18" charset="0"/>
              </a:rPr>
              <a:t>     USB disks etc), websites, emails and even electronic devices</a:t>
            </a:r>
          </a:p>
          <a:p>
            <a:pPr algn="just" eaLnBrk="1" hangingPunct="1">
              <a:lnSpc>
                <a:spcPct val="70000"/>
              </a:lnSpc>
              <a:buFont typeface="Wingdings 2" pitchFamily="18" charset="2"/>
              <a:buNone/>
            </a:pPr>
            <a:r>
              <a:rPr lang="en-US" sz="2000" dirty="0" smtClean="0">
                <a:latin typeface="Garamond" pitchFamily="18" charset="0"/>
              </a:rPr>
              <a:t>     such as cell phones, ATM machines etc.</a:t>
            </a:r>
          </a:p>
          <a:p>
            <a:pPr algn="just" eaLnBrk="1" hangingPunct="1">
              <a:lnSpc>
                <a:spcPct val="70000"/>
              </a:lnSpc>
              <a:buFont typeface="Wingdings 2" pitchFamily="18" charset="2"/>
              <a:buNone/>
            </a:pPr>
            <a:endParaRPr lang="en-US" sz="2000" dirty="0" smtClean="0">
              <a:latin typeface="Garamond" pitchFamily="18" charset="0"/>
            </a:endParaRPr>
          </a:p>
          <a:p>
            <a:pPr eaLnBrk="1" hangingPunct="1">
              <a:lnSpc>
                <a:spcPct val="70000"/>
              </a:lnSpc>
              <a:buFont typeface="Wingdings 2" pitchFamily="18" charset="2"/>
              <a:buNone/>
            </a:pPr>
            <a:endParaRPr lang="en-US" sz="1400" dirty="0" smtClean="0">
              <a:latin typeface="Garamond" pitchFamily="18" charset="0"/>
            </a:endParaRPr>
          </a:p>
          <a:p>
            <a:pPr eaLnBrk="1" hangingPunct="1">
              <a:lnSpc>
                <a:spcPct val="70000"/>
              </a:lnSpc>
              <a:buFont typeface="Wingdings 2" pitchFamily="18" charset="2"/>
              <a:buNone/>
            </a:pPr>
            <a:r>
              <a:rPr lang="en-US" sz="1800" dirty="0" smtClean="0">
                <a:latin typeface="Garamond" pitchFamily="18" charset="0"/>
              </a:rPr>
              <a:t>      </a:t>
            </a:r>
          </a:p>
        </p:txBody>
      </p:sp>
      <p:pic>
        <p:nvPicPr>
          <p:cNvPr id="11269" name="Picture 6" descr="C:\Users\Ravi\Downloads\cyberpresentation\images.jpg"/>
          <p:cNvPicPr>
            <a:picLocks noChangeAspect="1" noChangeArrowheads="1"/>
          </p:cNvPicPr>
          <p:nvPr/>
        </p:nvPicPr>
        <p:blipFill>
          <a:blip r:embed="rId3"/>
          <a:srcRect/>
          <a:stretch>
            <a:fillRect/>
          </a:stretch>
        </p:blipFill>
        <p:spPr bwMode="auto">
          <a:xfrm>
            <a:off x="6400800" y="1524000"/>
            <a:ext cx="2590800" cy="4953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animEffect transition="in" filter="box(in)">
                                      <p:cBhvr>
                                        <p:cTn id="7" dur="500"/>
                                        <p:tgtEl>
                                          <p:spTgt spid="1126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267">
                                            <p:txEl>
                                              <p:pRg st="5" end="5"/>
                                            </p:txEl>
                                          </p:spTgt>
                                        </p:tgtEl>
                                        <p:attrNameLst>
                                          <p:attrName>style.visibility</p:attrName>
                                        </p:attrNameLst>
                                      </p:cBhvr>
                                      <p:to>
                                        <p:strVal val="visible"/>
                                      </p:to>
                                    </p:set>
                                    <p:animEffect transition="in" filter="box(in)">
                                      <p:cBhvr>
                                        <p:cTn id="12" dur="500"/>
                                        <p:tgtEl>
                                          <p:spTgt spid="11267">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7">
                                            <p:txEl>
                                              <p:pRg st="8" end="8"/>
                                            </p:txEl>
                                          </p:spTgt>
                                        </p:tgtEl>
                                        <p:attrNameLst>
                                          <p:attrName>style.visibility</p:attrName>
                                        </p:attrNameLst>
                                      </p:cBhvr>
                                      <p:to>
                                        <p:strVal val="visible"/>
                                      </p:to>
                                    </p:set>
                                    <p:animEffect transition="in" filter="blinds(horizontal)">
                                      <p:cBhvr>
                                        <p:cTn id="17" dur="500"/>
                                        <p:tgtEl>
                                          <p:spTgt spid="11267">
                                            <p:txEl>
                                              <p:pRg st="8" end="8"/>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11267">
                                            <p:txEl>
                                              <p:pRg st="9" end="9"/>
                                            </p:txEl>
                                          </p:spTgt>
                                        </p:tgtEl>
                                        <p:attrNameLst>
                                          <p:attrName>style.visibility</p:attrName>
                                        </p:attrNameLst>
                                      </p:cBhvr>
                                      <p:to>
                                        <p:strVal val="visible"/>
                                      </p:to>
                                    </p:set>
                                    <p:animEffect transition="in" filter="blinds(horizontal)">
                                      <p:cBhvr>
                                        <p:cTn id="20" dur="500"/>
                                        <p:tgtEl>
                                          <p:spTgt spid="11267">
                                            <p:txEl>
                                              <p:pRg st="9" end="9"/>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11267">
                                            <p:txEl>
                                              <p:pRg st="10" end="10"/>
                                            </p:txEl>
                                          </p:spTgt>
                                        </p:tgtEl>
                                        <p:attrNameLst>
                                          <p:attrName>style.visibility</p:attrName>
                                        </p:attrNameLst>
                                      </p:cBhvr>
                                      <p:to>
                                        <p:strVal val="visible"/>
                                      </p:to>
                                    </p:set>
                                    <p:animEffect transition="in" filter="blinds(horizontal)">
                                      <p:cBhvr>
                                        <p:cTn id="23" dur="500"/>
                                        <p:tgtEl>
                                          <p:spTgt spid="11267">
                                            <p:txEl>
                                              <p:pRg st="10" end="10"/>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11267">
                                            <p:txEl>
                                              <p:pRg st="11" end="11"/>
                                            </p:txEl>
                                          </p:spTgt>
                                        </p:tgtEl>
                                        <p:attrNameLst>
                                          <p:attrName>style.visibility</p:attrName>
                                        </p:attrNameLst>
                                      </p:cBhvr>
                                      <p:to>
                                        <p:strVal val="visible"/>
                                      </p:to>
                                    </p:set>
                                    <p:animEffect transition="in" filter="blinds(horizontal)">
                                      <p:cBhvr>
                                        <p:cTn id="26" dur="500"/>
                                        <p:tgtEl>
                                          <p:spTgt spid="11267">
                                            <p:txEl>
                                              <p:pRg st="11" end="11"/>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11267">
                                            <p:txEl>
                                              <p:pRg st="13" end="13"/>
                                            </p:txEl>
                                          </p:spTgt>
                                        </p:tgtEl>
                                        <p:attrNameLst>
                                          <p:attrName>style.visibility</p:attrName>
                                        </p:attrNameLst>
                                      </p:cBhvr>
                                      <p:to>
                                        <p:strVal val="visible"/>
                                      </p:to>
                                    </p:set>
                                    <p:animEffect transition="in" filter="blinds(horizontal)">
                                      <p:cBhvr>
                                        <p:cTn id="29" dur="500"/>
                                        <p:tgtEl>
                                          <p:spTgt spid="11267">
                                            <p:txEl>
                                              <p:pRg st="13" end="13"/>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11267">
                                            <p:txEl>
                                              <p:pRg st="14" end="14"/>
                                            </p:txEl>
                                          </p:spTgt>
                                        </p:tgtEl>
                                        <p:attrNameLst>
                                          <p:attrName>style.visibility</p:attrName>
                                        </p:attrNameLst>
                                      </p:cBhvr>
                                      <p:to>
                                        <p:strVal val="visible"/>
                                      </p:to>
                                    </p:set>
                                    <p:animEffect transition="in" filter="blinds(horizontal)">
                                      <p:cBhvr>
                                        <p:cTn id="32" dur="500"/>
                                        <p:tgtEl>
                                          <p:spTgt spid="11267">
                                            <p:txEl>
                                              <p:pRg st="14" end="14"/>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11267">
                                            <p:txEl>
                                              <p:pRg st="15" end="15"/>
                                            </p:txEl>
                                          </p:spTgt>
                                        </p:tgtEl>
                                        <p:attrNameLst>
                                          <p:attrName>style.visibility</p:attrName>
                                        </p:attrNameLst>
                                      </p:cBhvr>
                                      <p:to>
                                        <p:strVal val="visible"/>
                                      </p:to>
                                    </p:set>
                                    <p:animEffect transition="in" filter="blinds(horizontal)">
                                      <p:cBhvr>
                                        <p:cTn id="35" dur="500"/>
                                        <p:tgtEl>
                                          <p:spTgt spid="11267">
                                            <p:txEl>
                                              <p:pRg st="15" end="15"/>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11267">
                                            <p:txEl>
                                              <p:pRg st="16" end="16"/>
                                            </p:txEl>
                                          </p:spTgt>
                                        </p:tgtEl>
                                        <p:attrNameLst>
                                          <p:attrName>style.visibility</p:attrName>
                                        </p:attrNameLst>
                                      </p:cBhvr>
                                      <p:to>
                                        <p:strVal val="visible"/>
                                      </p:to>
                                    </p:set>
                                    <p:animEffect transition="in" filter="blinds(horizontal)">
                                      <p:cBhvr>
                                        <p:cTn id="38" dur="500"/>
                                        <p:tgtEl>
                                          <p:spTgt spid="1126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b="1" dirty="0" smtClean="0">
                <a:solidFill>
                  <a:schemeClr val="tx1"/>
                </a:solidFill>
              </a:rPr>
              <a:t>Crime </a:t>
            </a:r>
            <a:endParaRPr lang="en-US" b="1" dirty="0">
              <a:solidFill>
                <a:schemeClr val="tx1"/>
              </a:solidFill>
            </a:endParaRPr>
          </a:p>
        </p:txBody>
      </p:sp>
      <p:sp>
        <p:nvSpPr>
          <p:cNvPr id="3" name="Content Placeholder 2"/>
          <p:cNvSpPr>
            <a:spLocks noGrp="1"/>
          </p:cNvSpPr>
          <p:nvPr>
            <p:ph sz="quarter" idx="1"/>
          </p:nvPr>
        </p:nvSpPr>
        <p:spPr>
          <a:xfrm>
            <a:off x="457200" y="1219200"/>
            <a:ext cx="8229600" cy="5254752"/>
          </a:xfrm>
        </p:spPr>
        <p:txBody>
          <a:bodyPr>
            <a:normAutofit fontScale="92500" lnSpcReduction="10000"/>
          </a:bodyPr>
          <a:lstStyle/>
          <a:p>
            <a:endParaRPr lang="en-US" dirty="0" smtClean="0"/>
          </a:p>
          <a:p>
            <a:endParaRPr lang="en-US" dirty="0" smtClean="0"/>
          </a:p>
          <a:p>
            <a:r>
              <a:rPr lang="en-US" dirty="0" smtClean="0"/>
              <a:t>An </a:t>
            </a:r>
            <a:r>
              <a:rPr lang="en-US" u="sng" dirty="0" smtClean="0"/>
              <a:t>act</a:t>
            </a:r>
            <a:r>
              <a:rPr lang="en-US" dirty="0" smtClean="0"/>
              <a:t> or </a:t>
            </a:r>
            <a:r>
              <a:rPr lang="en-US" u="sng" dirty="0" smtClean="0"/>
              <a:t>omission</a:t>
            </a:r>
            <a:r>
              <a:rPr lang="en-US" dirty="0" smtClean="0"/>
              <a:t> forbidden/ prohibited by law is a crime</a:t>
            </a:r>
          </a:p>
          <a:p>
            <a:endParaRPr lang="en-US" dirty="0" smtClean="0"/>
          </a:p>
          <a:p>
            <a:endParaRPr lang="en-US" dirty="0" smtClean="0"/>
          </a:p>
          <a:p>
            <a:endParaRPr lang="en-US" dirty="0" smtClean="0"/>
          </a:p>
          <a:p>
            <a:r>
              <a:rPr lang="en-US" dirty="0" smtClean="0"/>
              <a:t>Crime may be against ---</a:t>
            </a:r>
          </a:p>
          <a:p>
            <a:pPr lvl="8"/>
            <a:r>
              <a:rPr lang="en-US" sz="2800" dirty="0" smtClean="0">
                <a:solidFill>
                  <a:schemeClr val="tx1"/>
                </a:solidFill>
              </a:rPr>
              <a:t>Persons</a:t>
            </a:r>
          </a:p>
          <a:p>
            <a:pPr lvl="8"/>
            <a:r>
              <a:rPr lang="en-US" sz="2800" dirty="0" smtClean="0">
                <a:solidFill>
                  <a:schemeClr val="tx1"/>
                </a:solidFill>
              </a:rPr>
              <a:t>Property</a:t>
            </a:r>
          </a:p>
          <a:p>
            <a:pPr lvl="8"/>
            <a:r>
              <a:rPr lang="en-US" sz="2800" dirty="0" smtClean="0">
                <a:solidFill>
                  <a:schemeClr val="tx1"/>
                </a:solidFill>
              </a:rPr>
              <a:t>Society</a:t>
            </a:r>
          </a:p>
          <a:p>
            <a:pPr lvl="8"/>
            <a:r>
              <a:rPr lang="en-US" sz="2800" dirty="0" smtClean="0">
                <a:solidFill>
                  <a:schemeClr val="tx1"/>
                </a:solidFill>
              </a:rPr>
              <a:t>Nation</a:t>
            </a:r>
          </a:p>
          <a:p>
            <a:pPr lvl="8"/>
            <a:r>
              <a:rPr lang="en-US" sz="2800" dirty="0" smtClean="0">
                <a:solidFill>
                  <a:schemeClr val="tx1"/>
                </a:solidFill>
              </a:rPr>
              <a:t>World</a:t>
            </a:r>
          </a:p>
          <a:p>
            <a:pPr>
              <a:buNone/>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blinds(horizontal)">
                                      <p:cBhvr>
                                        <p:cTn id="15" dur="500"/>
                                        <p:tgtEl>
                                          <p:spTgt spid="3">
                                            <p:txEl>
                                              <p:pRg st="7" end="7"/>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blinds(horizontal)">
                                      <p:cBhvr>
                                        <p:cTn id="18" dur="500"/>
                                        <p:tgtEl>
                                          <p:spTgt spid="3">
                                            <p:txEl>
                                              <p:pRg st="8" end="8"/>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blinds(horizontal)">
                                      <p:cBhvr>
                                        <p:cTn id="21" dur="500"/>
                                        <p:tgtEl>
                                          <p:spTgt spid="3">
                                            <p:txEl>
                                              <p:pRg st="9" end="9"/>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blinds(horizontal)">
                                      <p:cBhvr>
                                        <p:cTn id="24" dur="500"/>
                                        <p:tgtEl>
                                          <p:spTgt spid="3">
                                            <p:txEl>
                                              <p:pRg st="10" end="10"/>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blinds(horizontal)">
                                      <p:cBhvr>
                                        <p:cTn id="2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solidFill>
                  <a:schemeClr val="bg1"/>
                </a:solidFill>
                <a:latin typeface="Garamond" pitchFamily="18" charset="0"/>
              </a:rPr>
              <a:t>Legal Challenges               Contd..</a:t>
            </a:r>
            <a:endParaRPr lang="en-US" dirty="0">
              <a:solidFill>
                <a:schemeClr val="bg1"/>
              </a:solidFill>
              <a:latin typeface="Garamond" pitchFamily="18" charset="0"/>
            </a:endParaRPr>
          </a:p>
        </p:txBody>
      </p:sp>
      <p:sp>
        <p:nvSpPr>
          <p:cNvPr id="18435" name="Content Placeholder 2"/>
          <p:cNvSpPr>
            <a:spLocks noGrp="1"/>
          </p:cNvSpPr>
          <p:nvPr>
            <p:ph sz="quarter" idx="1"/>
          </p:nvPr>
        </p:nvSpPr>
        <p:spPr>
          <a:xfrm>
            <a:off x="457200" y="838200"/>
            <a:ext cx="7467600" cy="5635752"/>
          </a:xfrm>
        </p:spPr>
        <p:txBody>
          <a:bodyPr>
            <a:normAutofit/>
          </a:bodyPr>
          <a:lstStyle/>
          <a:p>
            <a:r>
              <a:rPr lang="en-US" sz="2400" b="1" dirty="0" smtClean="0">
                <a:latin typeface="Garamond" pitchFamily="18" charset="0"/>
              </a:rPr>
              <a:t>Cyber Crime</a:t>
            </a:r>
          </a:p>
          <a:p>
            <a:pPr>
              <a:buFont typeface="Arial" charset="0"/>
              <a:buChar char="•"/>
            </a:pPr>
            <a:r>
              <a:rPr lang="en-US" sz="2800" dirty="0" smtClean="0">
                <a:latin typeface="Garamond" pitchFamily="18" charset="0"/>
              </a:rPr>
              <a:t>Cyber crime is Any illegal/criminal activity that uses a computer as an instrumentality, target / means of perpetrating further crime. </a:t>
            </a:r>
          </a:p>
          <a:p>
            <a:pPr>
              <a:buFont typeface="Arial" charset="0"/>
              <a:buChar char="•"/>
            </a:pPr>
            <a:r>
              <a:rPr lang="en-US" sz="2800" dirty="0" smtClean="0">
                <a:latin typeface="Garamond" pitchFamily="18" charset="0"/>
              </a:rPr>
              <a:t>It could be against </a:t>
            </a:r>
          </a:p>
          <a:p>
            <a:pPr lvl="1">
              <a:buFont typeface="Arial" charset="0"/>
              <a:buChar char="•"/>
            </a:pPr>
            <a:r>
              <a:rPr lang="en-US" sz="2800" dirty="0" smtClean="0">
                <a:latin typeface="Garamond" pitchFamily="18" charset="0"/>
              </a:rPr>
              <a:t>the government, </a:t>
            </a:r>
          </a:p>
          <a:p>
            <a:pPr lvl="1">
              <a:buFont typeface="Arial" charset="0"/>
              <a:buChar char="•"/>
            </a:pPr>
            <a:r>
              <a:rPr lang="en-US" sz="2800" dirty="0" smtClean="0">
                <a:latin typeface="Garamond" pitchFamily="18" charset="0"/>
              </a:rPr>
              <a:t>property and </a:t>
            </a:r>
          </a:p>
          <a:p>
            <a:pPr lvl="1"/>
            <a:r>
              <a:rPr lang="en-US" sz="2800" dirty="0" smtClean="0">
                <a:latin typeface="Garamond" pitchFamily="18" charset="0"/>
              </a:rPr>
              <a:t>any person in various forms. </a:t>
            </a:r>
          </a:p>
          <a:p>
            <a:pPr>
              <a:buFont typeface="Wingdings 2" pitchFamily="18" charset="2"/>
              <a:buNone/>
            </a:pPr>
            <a:endParaRPr lang="en-US" sz="2000" dirty="0" smtClean="0">
              <a:latin typeface="Garamond" pitchFamily="18" charset="0"/>
            </a:endParaRPr>
          </a:p>
          <a:p>
            <a:pPr>
              <a:buFont typeface="Arial" charset="0"/>
              <a:buChar char="•"/>
            </a:pPr>
            <a:endParaRPr lang="en-US" sz="2000" dirty="0" smtClean="0">
              <a:latin typeface="Garamond" pitchFamily="18" charset="0"/>
            </a:endParaRPr>
          </a:p>
          <a:p>
            <a:pPr>
              <a:buFont typeface="Wingdings 2" pitchFamily="18" charset="2"/>
              <a:buNone/>
            </a:pPr>
            <a:r>
              <a:rPr lang="en-US" sz="2000" dirty="0" smtClean="0">
                <a:latin typeface="Garamond" pitchFamily="18" charset="0"/>
              </a:rPr>
              <a:t>      </a:t>
            </a:r>
            <a:r>
              <a:rPr lang="en-US" sz="1800" dirty="0" smtClean="0">
                <a:latin typeface="Garamond" pitchFamily="18" charset="0"/>
              </a:rPr>
              <a:t>                                   </a:t>
            </a:r>
          </a:p>
          <a:p>
            <a:pPr>
              <a:buFont typeface="Wingdings 2" pitchFamily="18" charset="2"/>
              <a:buNone/>
            </a:pPr>
            <a:endParaRPr lang="en-US" sz="1800" dirty="0" smtClean="0">
              <a:latin typeface="Garamond" pitchFamily="18" charset="0"/>
            </a:endParaRPr>
          </a:p>
          <a:p>
            <a:pPr>
              <a:buFont typeface="Wingdings 2" pitchFamily="18" charset="2"/>
              <a:buNone/>
            </a:pPr>
            <a:endParaRPr lang="en-US" sz="1800" dirty="0" smtClean="0">
              <a:latin typeface="Garamond" pitchFamily="18" charset="0"/>
            </a:endParaRPr>
          </a:p>
        </p:txBody>
      </p:sp>
      <p:pic>
        <p:nvPicPr>
          <p:cNvPr id="18436" name="Picture 6" descr="C:\Users\Ravi\Desktop\Maheshwari N Co.-research\Cyberspace usages- 15.1.11\Images for presentation\images (3).jpg"/>
          <p:cNvPicPr>
            <a:picLocks noChangeAspect="1" noChangeArrowheads="1"/>
          </p:cNvPicPr>
          <p:nvPr/>
        </p:nvPicPr>
        <p:blipFill>
          <a:blip r:embed="rId2"/>
          <a:srcRect/>
          <a:stretch>
            <a:fillRect/>
          </a:stretch>
        </p:blipFill>
        <p:spPr bwMode="auto">
          <a:xfrm>
            <a:off x="6400800" y="2819400"/>
            <a:ext cx="2209800" cy="2362200"/>
          </a:xfrm>
          <a:prstGeom prst="rect">
            <a:avLst/>
          </a:prstGeom>
          <a:noFill/>
          <a:ln w="9525">
            <a:noFill/>
            <a:miter lim="800000"/>
            <a:headEnd/>
            <a:tailEnd/>
          </a:ln>
        </p:spPr>
      </p:pic>
      <p:pic>
        <p:nvPicPr>
          <p:cNvPr id="18437" name="Picture 2" descr="C:\Users\Ravi\Desktop\Maheshwari N Co.-research\Cyberspace usages 18.1.11\Images for presentation\images (9).jpg"/>
          <p:cNvPicPr>
            <a:picLocks noChangeAspect="1" noChangeArrowheads="1"/>
          </p:cNvPicPr>
          <p:nvPr/>
        </p:nvPicPr>
        <p:blipFill>
          <a:blip r:embed="rId3"/>
          <a:srcRect/>
          <a:stretch>
            <a:fillRect/>
          </a:stretch>
        </p:blipFill>
        <p:spPr bwMode="auto">
          <a:xfrm>
            <a:off x="1295400" y="4905375"/>
            <a:ext cx="4572000" cy="1571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blinds(horizontal)">
                                      <p:cBhvr>
                                        <p:cTn id="7" dur="500"/>
                                        <p:tgtEl>
                                          <p:spTgt spid="184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blinds(horizontal)">
                                      <p:cBhvr>
                                        <p:cTn id="12" dur="500"/>
                                        <p:tgtEl>
                                          <p:spTgt spid="18435">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animEffect transition="in" filter="blinds(horizontal)">
                                      <p:cBhvr>
                                        <p:cTn id="15" dur="500"/>
                                        <p:tgtEl>
                                          <p:spTgt spid="18435">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8435">
                                            <p:txEl>
                                              <p:pRg st="4" end="4"/>
                                            </p:txEl>
                                          </p:spTgt>
                                        </p:tgtEl>
                                        <p:attrNameLst>
                                          <p:attrName>style.visibility</p:attrName>
                                        </p:attrNameLst>
                                      </p:cBhvr>
                                      <p:to>
                                        <p:strVal val="visible"/>
                                      </p:to>
                                    </p:set>
                                    <p:animEffect transition="in" filter="blinds(horizontal)">
                                      <p:cBhvr>
                                        <p:cTn id="18" dur="500"/>
                                        <p:tgtEl>
                                          <p:spTgt spid="18435">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8435">
                                            <p:txEl>
                                              <p:pRg st="5" end="5"/>
                                            </p:txEl>
                                          </p:spTgt>
                                        </p:tgtEl>
                                        <p:attrNameLst>
                                          <p:attrName>style.visibility</p:attrName>
                                        </p:attrNameLst>
                                      </p:cBhvr>
                                      <p:to>
                                        <p:strVal val="visible"/>
                                      </p:to>
                                    </p:set>
                                    <p:animEffect transition="in" filter="blinds(horizontal)">
                                      <p:cBhvr>
                                        <p:cTn id="21" dur="5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667000"/>
            <a:ext cx="7467600" cy="1143000"/>
          </a:xfrm>
        </p:spPr>
        <p:txBody>
          <a:bodyPr>
            <a:normAutofit/>
          </a:bodyPr>
          <a:lstStyle/>
          <a:p>
            <a:r>
              <a:rPr lang="en-US" sz="4000" dirty="0" smtClean="0">
                <a:solidFill>
                  <a:schemeClr val="tx1"/>
                </a:solidFill>
              </a:rPr>
              <a:t>Types of cyber crimes</a:t>
            </a:r>
            <a:endParaRPr lang="en-US" sz="40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248400"/>
          </a:xfrm>
        </p:spPr>
        <p:txBody>
          <a:bodyPr>
            <a:normAutofit lnSpcReduction="10000"/>
          </a:bodyPr>
          <a:lstStyle/>
          <a:p>
            <a:pPr algn="just"/>
            <a:r>
              <a:rPr lang="en-US" b="1" dirty="0" smtClean="0"/>
              <a:t>Cyber terrorism </a:t>
            </a:r>
          </a:p>
          <a:p>
            <a:pPr algn="just"/>
            <a:r>
              <a:rPr lang="en-US" b="1" dirty="0" smtClean="0"/>
              <a:t>Cyber Warfare: </a:t>
            </a:r>
            <a:r>
              <a:rPr lang="en-US" dirty="0" smtClean="0"/>
              <a:t>Actions by a nation or its proxies to penetrate another nation’s computers / networks for the purposes of espionage, causing damage / disruption.</a:t>
            </a:r>
          </a:p>
          <a:p>
            <a:pPr algn="just"/>
            <a:r>
              <a:rPr lang="en-US" b="1" dirty="0" smtClean="0"/>
              <a:t>Cyber Bullying: </a:t>
            </a:r>
            <a:r>
              <a:rPr lang="en-US" dirty="0" smtClean="0"/>
              <a:t>It is a form of harassment, which includes blackmailing, threatening, and constant sending of love letters in anonymous names or regular sending of embarrassing mails to one's mail box. </a:t>
            </a:r>
          </a:p>
          <a:p>
            <a:pPr algn="just"/>
            <a:r>
              <a:rPr lang="en-US" b="1" dirty="0" smtClean="0"/>
              <a:t>Cyber Defamation</a:t>
            </a:r>
            <a:endParaRPr lang="en-US" dirty="0" smtClean="0"/>
          </a:p>
          <a:p>
            <a:pPr algn="just"/>
            <a:r>
              <a:rPr lang="en-US" b="1" dirty="0" smtClean="0"/>
              <a:t>Hacking</a:t>
            </a:r>
            <a:r>
              <a:rPr lang="en-US" dirty="0" smtClean="0"/>
              <a:t> means unauthorized access to computer system or network , and it is the most predominant form of cyber crime. </a:t>
            </a:r>
          </a:p>
          <a:p>
            <a:pPr defTabSz="762000" eaLnBrk="0" hangingPunct="0"/>
            <a:r>
              <a:rPr lang="en-US" b="1" dirty="0" smtClean="0"/>
              <a:t>Cyber piracy :  </a:t>
            </a:r>
            <a:r>
              <a:rPr lang="en-US" dirty="0" smtClean="0"/>
              <a:t>Related to patents, copyrights etc.</a:t>
            </a:r>
          </a:p>
          <a:p>
            <a:pPr defTabSz="762000" eaLnBrk="0" hangingPunct="0"/>
            <a:r>
              <a:rPr lang="en-US" b="1" dirty="0" smtClean="0"/>
              <a:t>Cyber squatting : domain name disputes : </a:t>
            </a:r>
            <a:r>
              <a:rPr lang="en-US" b="1" dirty="0" smtClean="0">
                <a:hlinkClick r:id="rId2"/>
              </a:rPr>
              <a:t>www.bisleri.com</a:t>
            </a:r>
            <a:r>
              <a:rPr lang="en-US" b="1" dirty="0" smtClean="0"/>
              <a:t> and </a:t>
            </a:r>
            <a:r>
              <a:rPr lang="en-US" b="1" dirty="0" smtClean="0">
                <a:hlinkClick r:id="rId3"/>
              </a:rPr>
              <a:t>www.bisleriwater.com</a:t>
            </a:r>
            <a:r>
              <a:rPr lang="en-US" b="1" dirty="0" smtClean="0"/>
              <a:t> </a:t>
            </a:r>
          </a:p>
          <a:p>
            <a:pPr defTabSz="762000" eaLnBrk="0" hangingPunct="0"/>
            <a:r>
              <a:rPr lang="en-US" b="1" dirty="0" smtClean="0"/>
              <a:t>Gambling / Gaming</a:t>
            </a:r>
            <a:endParaRPr lang="en-US" dirty="0" smtClean="0"/>
          </a:p>
          <a:p>
            <a:pPr algn="just"/>
            <a:endParaRPr lang="en-US" dirty="0" smtClean="0"/>
          </a:p>
          <a:p>
            <a:pPr algn="just"/>
            <a:endParaRPr lang="en-US" dirty="0" smtClean="0"/>
          </a:p>
          <a:p>
            <a:pPr algn="just"/>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610600" cy="6172200"/>
          </a:xfrm>
        </p:spPr>
        <p:txBody>
          <a:bodyPr>
            <a:normAutofit fontScale="77500" lnSpcReduction="20000"/>
          </a:bodyPr>
          <a:lstStyle/>
          <a:p>
            <a:pPr algn="just">
              <a:buNone/>
            </a:pPr>
            <a:r>
              <a:rPr lang="en-US" dirty="0" smtClean="0"/>
              <a:t> </a:t>
            </a:r>
          </a:p>
          <a:p>
            <a:pPr algn="just"/>
            <a:r>
              <a:rPr lang="en-US" sz="3600" b="1" dirty="0" smtClean="0"/>
              <a:t>Cyber stalking </a:t>
            </a:r>
            <a:r>
              <a:rPr lang="en-US" dirty="0" smtClean="0"/>
              <a:t>involves following a person's movements across the Internet by posting messages (sometimes threatening) on the bulletin boards frequented by the victim, entering the chat-rooms frequented by the victim, constantly bombarding the victim with emails etc. </a:t>
            </a:r>
          </a:p>
          <a:p>
            <a:pPr algn="just"/>
            <a:r>
              <a:rPr lang="en-US" dirty="0" smtClean="0"/>
              <a:t>The motivation of stalkers may be considered less than four reasons, (</a:t>
            </a:r>
            <a:r>
              <a:rPr lang="en-US" dirty="0" err="1" smtClean="0"/>
              <a:t>i</a:t>
            </a:r>
            <a:r>
              <a:rPr lang="en-US" dirty="0" smtClean="0"/>
              <a:t>) sexual harassment, (ii) obsession for love, (iii) revenge and hate, (iv) ego and power trips. </a:t>
            </a:r>
          </a:p>
          <a:p>
            <a:pPr algn="just"/>
            <a:r>
              <a:rPr lang="en-US" u="sng" dirty="0" smtClean="0"/>
              <a:t>The Delhi Police had recently registered India's First Case of Cyber-stalking</a:t>
            </a:r>
            <a:r>
              <a:rPr lang="en-US" dirty="0" smtClean="0"/>
              <a:t>. </a:t>
            </a:r>
          </a:p>
          <a:p>
            <a:pPr algn="just"/>
            <a:r>
              <a:rPr lang="en-US" dirty="0" smtClean="0"/>
              <a:t>One Mrs. Ritu Kohli complained to the police against a person who was using her identity to chat over the Internet at the website.</a:t>
            </a:r>
          </a:p>
          <a:p>
            <a:pPr algn="just"/>
            <a:r>
              <a:rPr lang="en-US" dirty="0" smtClean="0"/>
              <a:t> Mrs. Kohli further complained that the person was chatting on the Net, using her name and giving her address and was talking obscene language.</a:t>
            </a:r>
          </a:p>
          <a:p>
            <a:pPr algn="just"/>
            <a:r>
              <a:rPr lang="en-US" dirty="0" smtClean="0"/>
              <a:t> The same person was also deliberately giving her telephone number to other chatters encouraging them to call Ritu Kohli at odd hours. </a:t>
            </a:r>
          </a:p>
          <a:p>
            <a:pPr algn="just"/>
            <a:r>
              <a:rPr lang="en-US" dirty="0" smtClean="0"/>
              <a:t>Consequently, Mrs. Kohli received almost 40 calls in three days mostly at odd hours from as far away as Kuwait, Cochin, Bombay and Ahmadabad. </a:t>
            </a:r>
          </a:p>
          <a:p>
            <a:pPr algn="just"/>
            <a:r>
              <a:rPr lang="en-US" dirty="0" smtClean="0"/>
              <a:t>The said calls created havoc in the personal life and mental peace of Ritu Kohli who decided to report the matter. </a:t>
            </a:r>
          </a:p>
          <a:p>
            <a:pPr algn="just"/>
            <a:r>
              <a:rPr lang="en-US" dirty="0" smtClean="0"/>
              <a:t>Consequently, the IP addresses were traced and the police investigated the entire matter and ultimately arrested Manish Kathuria on the said complaint.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linds(horizont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1143000"/>
          </a:xfrm>
        </p:spPr>
        <p:txBody>
          <a:bodyPr>
            <a:normAutofit fontScale="90000"/>
          </a:bodyPr>
          <a:lstStyle/>
          <a:p>
            <a:r>
              <a:rPr lang="en-US" b="1" dirty="0" smtClean="0"/>
              <a:t>4.4. Morphing and Email Spoofing</a:t>
            </a:r>
            <a:br>
              <a:rPr lang="en-US" b="1" dirty="0" smtClean="0"/>
            </a:br>
            <a:endParaRPr lang="en-US" dirty="0"/>
          </a:p>
        </p:txBody>
      </p:sp>
      <p:sp>
        <p:nvSpPr>
          <p:cNvPr id="3" name="Content Placeholder 2"/>
          <p:cNvSpPr>
            <a:spLocks noGrp="1"/>
          </p:cNvSpPr>
          <p:nvPr>
            <p:ph sz="quarter" idx="1"/>
          </p:nvPr>
        </p:nvSpPr>
        <p:spPr>
          <a:xfrm>
            <a:off x="457200" y="1143000"/>
            <a:ext cx="8229600" cy="5330952"/>
          </a:xfrm>
        </p:spPr>
        <p:txBody>
          <a:bodyPr>
            <a:normAutofit/>
          </a:bodyPr>
          <a:lstStyle/>
          <a:p>
            <a:pPr algn="just"/>
            <a:r>
              <a:rPr lang="en-US" dirty="0" smtClean="0"/>
              <a:t>When unauthorized user with fake identity downloads victim's pictures and then uploads or reloads them after editing is known as </a:t>
            </a:r>
            <a:r>
              <a:rPr lang="en-US" b="1" dirty="0" smtClean="0"/>
              <a:t>morphing. </a:t>
            </a:r>
          </a:p>
          <a:p>
            <a:pPr algn="just"/>
            <a:r>
              <a:rPr lang="en-US" dirty="0" smtClean="0"/>
              <a:t>E-mail </a:t>
            </a:r>
            <a:r>
              <a:rPr lang="en-US" b="1" dirty="0" smtClean="0"/>
              <a:t>spoofing</a:t>
            </a:r>
            <a:r>
              <a:rPr lang="en-US" dirty="0" smtClean="0"/>
              <a:t> is a term used to describe fraudulent email activity in which the sender address and other parts of the email header are altered to appear as though the email originated from a different source.</a:t>
            </a:r>
          </a:p>
          <a:p>
            <a:pPr algn="just"/>
            <a:r>
              <a:rPr lang="en-US" dirty="0" smtClean="0"/>
              <a:t>Example: The Times of India reported that in October, a Delhi based beautician told the police that her photograph was flashed on a porno portal along with her mobile number.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514</TotalTime>
  <Words>1053</Words>
  <Application>Microsoft Office PowerPoint</Application>
  <PresentationFormat>On-screen Show (4:3)</PresentationFormat>
  <Paragraphs>112</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Slide 1</vt:lpstr>
      <vt:lpstr>Slide 2</vt:lpstr>
      <vt:lpstr>Introduction</vt:lpstr>
      <vt:lpstr>Crime </vt:lpstr>
      <vt:lpstr>Legal Challenges               Contd..</vt:lpstr>
      <vt:lpstr>Types of cyber crimes</vt:lpstr>
      <vt:lpstr>Slide 7</vt:lpstr>
      <vt:lpstr>Slide 8</vt:lpstr>
      <vt:lpstr>4.4. Morphing and Email Spoofing </vt:lpstr>
      <vt:lpstr>4.6. Cyber Pornography </vt:lpstr>
      <vt:lpstr>Reasons for the commission of cyber crimes</vt:lpstr>
      <vt:lpstr>Steps taken to combat cyber crimes in India</vt:lpstr>
      <vt:lpstr>Information Technology (Amendment) Act, 2008</vt:lpstr>
      <vt:lpstr>Slide 14</vt:lpstr>
      <vt:lpstr>Slide 15</vt:lpstr>
      <vt:lpstr>How can I complain about cyber crimes? </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FAQ’S</dc:title>
  <dc:creator/>
  <cp:lastModifiedBy>ITBP</cp:lastModifiedBy>
  <cp:revision>52</cp:revision>
  <dcterms:created xsi:type="dcterms:W3CDTF">2006-08-16T00:00:00Z</dcterms:created>
  <dcterms:modified xsi:type="dcterms:W3CDTF">2017-04-22T06:42:27Z</dcterms:modified>
</cp:coreProperties>
</file>