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2" d="100"/>
          <a:sy n="62" d="100"/>
        </p:scale>
        <p:origin x="-1596" y="-21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11/6/2020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11/6/2020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kn-IN" dirty="0" smtClean="0"/>
              <a:t>ಪ್ರತ್ಯಾಯೋಜಿತ್ ಕಾನೂನಿನ ಸಾಂವಿಧಾನಿಕತೆ</a:t>
            </a:r>
            <a:endParaRPr lang="en-GB" dirty="0"/>
          </a:p>
        </p:txBody>
      </p:sp>
      <p:sp>
        <p:nvSpPr>
          <p:cNvPr id="2" name="Title 1"/>
          <p:cNvSpPr>
            <a:spLocks noGrp="1"/>
          </p:cNvSpPr>
          <p:nvPr>
            <p:ph type="ctrTitle"/>
          </p:nvPr>
        </p:nvSpPr>
        <p:spPr/>
        <p:txBody>
          <a:bodyPr>
            <a:normAutofit/>
          </a:bodyPr>
          <a:lstStyle/>
          <a:p>
            <a:r>
              <a:rPr lang="en-GB" dirty="0" smtClean="0"/>
              <a:t>Constitutionality of Administrative Rule-making / Delegated Legislation</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50837"/>
            <a:ext cx="8229600" cy="6278563"/>
          </a:xfrm>
        </p:spPr>
        <p:txBody>
          <a:bodyPr>
            <a:normAutofit fontScale="92500" lnSpcReduction="10000"/>
          </a:bodyPr>
          <a:lstStyle/>
          <a:p>
            <a:r>
              <a:rPr lang="en-GB" dirty="0" smtClean="0"/>
              <a:t>It means the permissible limits of the Constitution of any country within which the legislature, which as the sole repository of law-making power, can validly delegate rule-making power to other administrative agencies.</a:t>
            </a:r>
          </a:p>
          <a:p>
            <a:r>
              <a:rPr lang="en-GB" dirty="0" smtClean="0"/>
              <a:t>From laissez faire to welfare State, led to tremendous expansion of govt. Authority.</a:t>
            </a:r>
          </a:p>
          <a:p>
            <a:r>
              <a:rPr lang="en-GB" dirty="0" smtClean="0"/>
              <a:t>New rule can be fulfilled only though use of greater power in the hands of govt. Which is almost suited to carry out social and economic task before the country.</a:t>
            </a:r>
          </a:p>
          <a:p>
            <a:r>
              <a:rPr lang="en-GB" dirty="0" smtClean="0"/>
              <a:t>This task can be accomplished through the technique of delegation of legislative power to it. </a:t>
            </a:r>
          </a:p>
          <a:p>
            <a:r>
              <a:rPr lang="en-GB" dirty="0" smtClean="0"/>
              <a:t>In UK Parliament is supreme and therefore unhampered by any constitutional limitation and confer wide power to executive</a:t>
            </a:r>
          </a:p>
          <a:p>
            <a:r>
              <a:rPr lang="en-GB" dirty="0" smtClean="0"/>
              <a:t>The Committee on Ministers powers in its third recommendation suggested that the precise limits of law making power which Parliament intends to confer on Minister should always be expressly defined in clear language by the Statute.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52400"/>
            <a:ext cx="8305800" cy="5867400"/>
          </a:xfrm>
        </p:spPr>
        <p:txBody>
          <a:bodyPr>
            <a:normAutofit lnSpcReduction="10000"/>
          </a:bodyPr>
          <a:lstStyle/>
          <a:p>
            <a:r>
              <a:rPr lang="en-GB" dirty="0" smtClean="0"/>
              <a:t>In US, the rule against delegation of legislative power is basically based on doctrine of ‘separation of power and its necessary corollary ‘</a:t>
            </a:r>
            <a:r>
              <a:rPr lang="en-GB" dirty="0" err="1" smtClean="0"/>
              <a:t>delegatus</a:t>
            </a:r>
            <a:r>
              <a:rPr lang="en-GB" dirty="0" smtClean="0"/>
              <a:t> non </a:t>
            </a:r>
            <a:r>
              <a:rPr lang="en-GB" dirty="0" err="1" smtClean="0"/>
              <a:t>potest</a:t>
            </a:r>
            <a:r>
              <a:rPr lang="en-GB" dirty="0" smtClean="0"/>
              <a:t> </a:t>
            </a:r>
            <a:r>
              <a:rPr lang="en-GB" dirty="0" err="1" smtClean="0"/>
              <a:t>delegare</a:t>
            </a:r>
            <a:r>
              <a:rPr lang="en-GB" dirty="0" smtClean="0"/>
              <a:t>’</a:t>
            </a:r>
          </a:p>
          <a:p>
            <a:pPr>
              <a:buNone/>
            </a:pPr>
            <a:r>
              <a:rPr lang="en-GB" dirty="0" smtClean="0"/>
              <a:t>	-- In US the doctrine of Separation of power has been raised to a constitutional status, each department should work separately hence legislative powers can’t be delegated.</a:t>
            </a:r>
          </a:p>
          <a:p>
            <a:pPr>
              <a:buNone/>
            </a:pPr>
            <a:r>
              <a:rPr lang="en-GB" dirty="0" smtClean="0"/>
              <a:t>-- Hence the syllogism (deductive reasoning) of Prof. Cushman  is –</a:t>
            </a:r>
          </a:p>
          <a:p>
            <a:pPr marL="571500" indent="-571500">
              <a:buAutoNum type="romanLcPeriod"/>
            </a:pPr>
            <a:r>
              <a:rPr lang="en-GB" dirty="0" smtClean="0"/>
              <a:t>Major Premise – Legislative powers cannot be constitutionally delegated by Congress</a:t>
            </a:r>
          </a:p>
          <a:p>
            <a:pPr marL="571500" indent="-571500">
              <a:buAutoNum type="romanLcPeriod"/>
            </a:pPr>
            <a:r>
              <a:rPr lang="en-GB" dirty="0" smtClean="0"/>
              <a:t>Minor Premises – It is essential that certain powers be delegated to administrative officers and regulatory commissions</a:t>
            </a:r>
          </a:p>
          <a:p>
            <a:pPr marL="571500" indent="-571500">
              <a:buAutoNum type="romanLcPeriod"/>
            </a:pPr>
            <a:r>
              <a:rPr lang="en-GB" dirty="0" smtClean="0"/>
              <a:t>Conclusion – Therefore powers thus delegated are not legislative powers</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6248400"/>
          </a:xfrm>
        </p:spPr>
        <p:txBody>
          <a:bodyPr>
            <a:normAutofit fontScale="92500" lnSpcReduction="10000"/>
          </a:bodyPr>
          <a:lstStyle/>
          <a:p>
            <a:r>
              <a:rPr lang="en-GB" dirty="0" smtClean="0"/>
              <a:t>In US, Courts differentiates rule making power as the power of ‘fill in the details’</a:t>
            </a:r>
          </a:p>
          <a:p>
            <a:pPr>
              <a:buNone/>
            </a:pPr>
            <a:r>
              <a:rPr lang="en-GB" dirty="0" smtClean="0"/>
              <a:t>-- Panama Refining Co. v,. Ryan 79 Led 446  -- Sec. 9 of the National Industrial Recovery Act,1933 authorised the President to prohibit transportation in inter-state and foreign commerce, petroleum and products thereof produced or withdrawn from storage in excess of any State law / valid regulation.</a:t>
            </a:r>
          </a:p>
          <a:p>
            <a:pPr>
              <a:buNone/>
            </a:pPr>
            <a:r>
              <a:rPr lang="en-GB" dirty="0" smtClean="0"/>
              <a:t>-- the President authorised Secretary of Interior to exercise all powers under Sec.9, Regulation V provided that every purchaser and shipper should submit the details of the purchase and sale of petroleum. Panama Refining  company challenged Sec.9 as unconstitutional delegation of legislative powers. – The Act laid down that the policy of law is ‘to encourage national industrial recovery’ and ‘ to foster fair competition’. US Supreme Court held that Act is unconstitutional on the ground that adequacy of prescribed limits of delegation of legislative power is not satisfied by laying down a vague standard for administrative action.</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381000"/>
            <a:ext cx="7772400" cy="5638800"/>
          </a:xfrm>
        </p:spPr>
        <p:txBody>
          <a:bodyPr>
            <a:normAutofit/>
          </a:bodyPr>
          <a:lstStyle/>
          <a:p>
            <a:r>
              <a:rPr lang="en-GB" dirty="0" err="1" smtClean="0"/>
              <a:t>Schecheter</a:t>
            </a:r>
            <a:r>
              <a:rPr lang="en-GB" dirty="0" smtClean="0"/>
              <a:t> Poultry Corp. V. US 79 Led 1570</a:t>
            </a:r>
          </a:p>
          <a:p>
            <a:pPr>
              <a:buNone/>
            </a:pPr>
            <a:r>
              <a:rPr lang="en-GB" dirty="0" smtClean="0"/>
              <a:t>-- A corporation which was engaged in live poultry operations challenged constitutionality of Sec.3 of the National Industrial Recovery Act,1933 on the ground of unconstitutional delegation of legislative power.</a:t>
            </a:r>
          </a:p>
          <a:p>
            <a:pPr>
              <a:buNone/>
            </a:pPr>
            <a:r>
              <a:rPr lang="en-GB" dirty="0" smtClean="0"/>
              <a:t>-- Sec. 3 authorised the President to approve ‘Codes of Fair Conduct’ laying down the Standards of fair competition for a particular trade or industry.</a:t>
            </a:r>
          </a:p>
          <a:p>
            <a:pPr>
              <a:buNone/>
            </a:pPr>
            <a:r>
              <a:rPr lang="en-GB" dirty="0" smtClean="0"/>
              <a:t>-- The Act made violation of the Code punishable.</a:t>
            </a:r>
          </a:p>
          <a:p>
            <a:pPr>
              <a:buNone/>
            </a:pPr>
            <a:r>
              <a:rPr lang="en-GB" dirty="0" smtClean="0"/>
              <a:t>-- SC held – Sec. 3 is unconstitutional on the ground that it supplies no standards besides statement of general aims of rehabilitation, correction hence it is a virtual abdiction of legislative power of Congress. </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GB" dirty="0" smtClean="0"/>
              <a:t>Position in India</a:t>
            </a:r>
            <a:endParaRPr lang="en-GB" dirty="0"/>
          </a:p>
        </p:txBody>
      </p:sp>
      <p:sp>
        <p:nvSpPr>
          <p:cNvPr id="3" name="Content Placeholder 2"/>
          <p:cNvSpPr>
            <a:spLocks noGrp="1"/>
          </p:cNvSpPr>
          <p:nvPr>
            <p:ph sz="quarter" idx="1"/>
          </p:nvPr>
        </p:nvSpPr>
        <p:spPr>
          <a:xfrm>
            <a:off x="304800" y="609600"/>
            <a:ext cx="8839200" cy="6096000"/>
          </a:xfrm>
        </p:spPr>
        <p:txBody>
          <a:bodyPr>
            <a:normAutofit fontScale="77500" lnSpcReduction="20000"/>
          </a:bodyPr>
          <a:lstStyle/>
          <a:p>
            <a:r>
              <a:rPr lang="en-GB" dirty="0" smtClean="0"/>
              <a:t>The issue of permissible limits of the Constitution within which the law-making power may be delegated, can be studied in 3 different periods for the sake of better understanding :-</a:t>
            </a:r>
          </a:p>
          <a:p>
            <a:pPr marL="514350" indent="-514350">
              <a:buAutoNum type="arabicPeriod"/>
            </a:pPr>
            <a:r>
              <a:rPr lang="en-GB" b="1" dirty="0" smtClean="0"/>
              <a:t>When the Privy Council was the highest Court of Appeal</a:t>
            </a:r>
            <a:r>
              <a:rPr lang="en-GB" dirty="0" smtClean="0"/>
              <a:t>-</a:t>
            </a:r>
          </a:p>
          <a:p>
            <a:pPr marL="514350" indent="-514350">
              <a:buNone/>
            </a:pPr>
            <a:r>
              <a:rPr lang="en-GB" dirty="0" smtClean="0"/>
              <a:t>Privy Council was the highest court of appeal from Indian till 1935</a:t>
            </a:r>
          </a:p>
          <a:p>
            <a:pPr marL="514350" indent="-514350">
              <a:buNone/>
            </a:pPr>
            <a:r>
              <a:rPr lang="en-GB" dirty="0" smtClean="0"/>
              <a:t>R v. </a:t>
            </a:r>
            <a:r>
              <a:rPr lang="en-GB" dirty="0" err="1" smtClean="0"/>
              <a:t>Burah</a:t>
            </a:r>
            <a:r>
              <a:rPr lang="en-GB" dirty="0" smtClean="0"/>
              <a:t> ILR (1879) 4 Cal 172 :</a:t>
            </a:r>
          </a:p>
          <a:p>
            <a:pPr marL="571500" indent="-571500">
              <a:buAutoNum type="romanLcPeriod"/>
            </a:pPr>
            <a:r>
              <a:rPr lang="en-GB" dirty="0" smtClean="0"/>
              <a:t>An Act was passed in 1869 by the Indian Legislature to remove </a:t>
            </a:r>
            <a:r>
              <a:rPr lang="en-GB" dirty="0" err="1" smtClean="0"/>
              <a:t>Garo</a:t>
            </a:r>
            <a:r>
              <a:rPr lang="en-GB" dirty="0" smtClean="0"/>
              <a:t> Hills from the Civil &amp; Criminal jurisdiction of Bengal, vesting powers of civil &amp; criminal administration in an officer appointed by Lieutenant Governor of Bengal</a:t>
            </a:r>
          </a:p>
          <a:p>
            <a:pPr marL="571500" indent="-571500">
              <a:buAutoNum type="romanLcPeriod"/>
            </a:pPr>
            <a:r>
              <a:rPr lang="en-GB" dirty="0" err="1" smtClean="0"/>
              <a:t>Leut</a:t>
            </a:r>
            <a:r>
              <a:rPr lang="en-GB" dirty="0" smtClean="0"/>
              <a:t>. Governor was further authorised by Sec. 9 of the Act to extend any provision of this Act with incidental changes to </a:t>
            </a:r>
            <a:r>
              <a:rPr lang="en-GB" dirty="0" err="1" smtClean="0"/>
              <a:t>Khasi</a:t>
            </a:r>
            <a:r>
              <a:rPr lang="en-GB" dirty="0" smtClean="0"/>
              <a:t> and </a:t>
            </a:r>
            <a:r>
              <a:rPr lang="en-GB" dirty="0" err="1" smtClean="0"/>
              <a:t>Jaintia</a:t>
            </a:r>
            <a:r>
              <a:rPr lang="en-GB" dirty="0" smtClean="0"/>
              <a:t> hills.</a:t>
            </a:r>
          </a:p>
          <a:p>
            <a:pPr marL="571500" indent="-571500">
              <a:buAutoNum type="romanLcPeriod"/>
            </a:pPr>
            <a:r>
              <a:rPr lang="en-GB" dirty="0" smtClean="0"/>
              <a:t>One </a:t>
            </a:r>
            <a:r>
              <a:rPr lang="en-GB" dirty="0" err="1" smtClean="0"/>
              <a:t>Burah</a:t>
            </a:r>
            <a:r>
              <a:rPr lang="en-GB" dirty="0" smtClean="0"/>
              <a:t> was tried for murder by the Commissioner of </a:t>
            </a:r>
            <a:r>
              <a:rPr lang="en-GB" dirty="0" err="1" smtClean="0"/>
              <a:t>Khasi</a:t>
            </a:r>
            <a:r>
              <a:rPr lang="en-GB" dirty="0" smtClean="0"/>
              <a:t> &amp; </a:t>
            </a:r>
            <a:r>
              <a:rPr lang="en-GB" dirty="0" err="1" smtClean="0"/>
              <a:t>Jaintia</a:t>
            </a:r>
            <a:r>
              <a:rPr lang="en-GB" dirty="0" smtClean="0"/>
              <a:t> Hills and was sentenced to death.</a:t>
            </a:r>
          </a:p>
          <a:p>
            <a:pPr marL="571500" indent="-571500">
              <a:buAutoNum type="romanLcPeriod"/>
            </a:pPr>
            <a:r>
              <a:rPr lang="en-GB" dirty="0" smtClean="0"/>
              <a:t>The Calcutta High Court declared Sec.9 as unconstitutional delegation of legislative power by the Indian  Legislature on the ground that Indian Legislature itself is a delegate of British Parliament hence, a delegate cannot delegate further.</a:t>
            </a:r>
          </a:p>
          <a:p>
            <a:pPr marL="571500" indent="-571500">
              <a:buAutoNum type="romanLcPeriod"/>
            </a:pPr>
            <a:r>
              <a:rPr lang="en-GB" dirty="0" smtClean="0"/>
              <a:t>On appeal, the Privy Council reversed decision and upheld the constitutionality of Sec.9 on the ground that it is merely a conditional legislation.</a:t>
            </a:r>
          </a:p>
          <a:p>
            <a:pPr marL="571500" indent="-571500">
              <a:buAutoNum type="romanLcPeriod"/>
            </a:pPr>
            <a:endParaRPr lang="en-GB" dirty="0" smtClean="0"/>
          </a:p>
          <a:p>
            <a:pPr marL="571500" indent="-571500">
              <a:buNone/>
            </a:pPr>
            <a:r>
              <a:rPr lang="en-GB" b="1" dirty="0" smtClean="0"/>
              <a:t>During the period of Privy Council, question of permissible limits of delegation remained uncertain.</a:t>
            </a:r>
            <a:endParaRPr lang="en-GB"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smtClean="0"/>
              <a:t>2. When Federal Court became highest court of appeal</a:t>
            </a:r>
            <a:endParaRPr lang="en-GB" dirty="0"/>
          </a:p>
        </p:txBody>
      </p:sp>
      <p:sp>
        <p:nvSpPr>
          <p:cNvPr id="5" name="Content Placeholder 4"/>
          <p:cNvSpPr>
            <a:spLocks noGrp="1"/>
          </p:cNvSpPr>
          <p:nvPr>
            <p:ph sz="quarter" idx="1"/>
          </p:nvPr>
        </p:nvSpPr>
        <p:spPr/>
        <p:txBody>
          <a:bodyPr/>
          <a:lstStyle/>
          <a:p>
            <a:r>
              <a:rPr lang="en-GB" dirty="0" smtClean="0"/>
              <a:t>Question of constitutionality of delegation of legislative powers came before Federal Court in </a:t>
            </a:r>
            <a:r>
              <a:rPr lang="en-GB" dirty="0" err="1" smtClean="0"/>
              <a:t>Jatindra</a:t>
            </a:r>
            <a:r>
              <a:rPr lang="en-GB" dirty="0" smtClean="0"/>
              <a:t> </a:t>
            </a:r>
            <a:r>
              <a:rPr lang="en-GB" dirty="0" err="1" smtClean="0"/>
              <a:t>Nath</a:t>
            </a:r>
            <a:r>
              <a:rPr lang="en-GB" dirty="0" smtClean="0"/>
              <a:t> Gupta v. Province of Bihar AIR 1949 FC 175</a:t>
            </a:r>
          </a:p>
          <a:p>
            <a:pPr marL="514350" indent="-514350">
              <a:buAutoNum type="arabicPeriod"/>
            </a:pPr>
            <a:r>
              <a:rPr lang="en-GB" dirty="0" smtClean="0"/>
              <a:t>S.1(3) of Bihar Maintenance of Public Order Act, 1948 was challenged on the ground that it authorised the provincial govt. to extend life of the Act for one year with such modifications as it may deem fit.</a:t>
            </a:r>
          </a:p>
          <a:p>
            <a:pPr marL="514350" indent="-514350">
              <a:buAutoNum type="arabicPeriod"/>
            </a:pPr>
            <a:r>
              <a:rPr lang="en-GB" dirty="0" smtClean="0"/>
              <a:t>FC held power of extension with modification is unconstitutional delegation of power as it is an essential legislative Act.</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3. When Supreme Court became highest Court of Appeal</a:t>
            </a:r>
            <a:endParaRPr lang="en-GB" dirty="0"/>
          </a:p>
        </p:txBody>
      </p:sp>
      <p:sp>
        <p:nvSpPr>
          <p:cNvPr id="3" name="Content Placeholder 2"/>
          <p:cNvSpPr>
            <a:spLocks noGrp="1"/>
          </p:cNvSpPr>
          <p:nvPr>
            <p:ph sz="quarter" idx="1"/>
          </p:nvPr>
        </p:nvSpPr>
        <p:spPr>
          <a:xfrm>
            <a:off x="228600" y="1447800"/>
            <a:ext cx="8458200" cy="5181600"/>
          </a:xfrm>
        </p:spPr>
        <p:txBody>
          <a:bodyPr>
            <a:normAutofit fontScale="62500" lnSpcReduction="20000"/>
          </a:bodyPr>
          <a:lstStyle/>
          <a:p>
            <a:pPr>
              <a:buNone/>
            </a:pPr>
            <a:r>
              <a:rPr lang="en-GB" sz="3200" dirty="0" smtClean="0"/>
              <a:t>The President of Indian sought the opinion of the Court under Art.143 of the Indian Constitution on the constitutionality of three Acts </a:t>
            </a:r>
            <a:r>
              <a:rPr lang="en-GB" sz="3200" dirty="0" err="1" smtClean="0"/>
              <a:t>viz</a:t>
            </a:r>
            <a:r>
              <a:rPr lang="en-GB" sz="3200" dirty="0" smtClean="0"/>
              <a:t> – </a:t>
            </a:r>
          </a:p>
          <a:p>
            <a:pPr marL="571500" indent="-571500">
              <a:buAutoNum type="romanLcPeriod"/>
            </a:pPr>
            <a:r>
              <a:rPr lang="en-GB" sz="3200" dirty="0" smtClean="0"/>
              <a:t>Sec.7 of Delhi Laws Act,1912 delegated to provincial govt. The power to extend to Delhi area with such restriction and modification any law in force in any part of British India.</a:t>
            </a:r>
          </a:p>
          <a:p>
            <a:pPr marL="571500" indent="-571500">
              <a:buAutoNum type="romanLcPeriod"/>
            </a:pPr>
            <a:r>
              <a:rPr lang="en-GB" sz="3200" dirty="0" smtClean="0"/>
              <a:t>Sec.2 of Ajmer-</a:t>
            </a:r>
            <a:r>
              <a:rPr lang="en-GB" sz="3200" dirty="0" err="1" smtClean="0"/>
              <a:t>Merwara</a:t>
            </a:r>
            <a:r>
              <a:rPr lang="en-GB" sz="3200" dirty="0" smtClean="0"/>
              <a:t> (Extension of Laws) Act, 1947 delegated power to govt to extend to Ajmer and </a:t>
            </a:r>
            <a:r>
              <a:rPr lang="en-GB" sz="3200" dirty="0" err="1" smtClean="0"/>
              <a:t>Merwara</a:t>
            </a:r>
            <a:r>
              <a:rPr lang="en-GB" sz="3200" dirty="0" smtClean="0"/>
              <a:t> provinces, any law in force in other province with such modification and restriction as it may deem fit.</a:t>
            </a:r>
          </a:p>
          <a:p>
            <a:pPr marL="571500" indent="-571500">
              <a:buAutoNum type="romanLcPeriod"/>
            </a:pPr>
            <a:r>
              <a:rPr lang="en-GB" sz="3200" dirty="0" smtClean="0"/>
              <a:t>Sec.2 of Part C States (Laws) Act 1950 delegated power to CG to extend Part C States with such modification &amp; restriction as it may deem fit , any enactment in Part A States.</a:t>
            </a:r>
          </a:p>
          <a:p>
            <a:pPr marL="571500" indent="-571500">
              <a:buAutoNum type="romanLcPeriod"/>
            </a:pPr>
            <a:r>
              <a:rPr lang="en-GB" sz="3200" dirty="0" smtClean="0"/>
              <a:t>This is referred as </a:t>
            </a:r>
            <a:r>
              <a:rPr lang="en-GB" sz="3200" b="1" dirty="0" smtClean="0"/>
              <a:t>In re Delhi Laws Act,1912  </a:t>
            </a:r>
            <a:r>
              <a:rPr lang="en-GB" sz="3200" dirty="0" smtClean="0"/>
              <a:t>AIR 1951 SC 332  and is said to be Bible of ‘Delegated Legislation’. Seven judges heard and produced 7 separate judgements. </a:t>
            </a:r>
          </a:p>
          <a:p>
            <a:pPr marL="571500" indent="-571500">
              <a:buAutoNum type="romanLcPeriod"/>
            </a:pPr>
            <a:r>
              <a:rPr lang="en-GB" sz="3200" dirty="0" smtClean="0"/>
              <a:t>M.C. </a:t>
            </a:r>
            <a:r>
              <a:rPr lang="en-GB" sz="3200" dirty="0" err="1" smtClean="0"/>
              <a:t>Setalvad</a:t>
            </a:r>
            <a:r>
              <a:rPr lang="en-GB" sz="3200" dirty="0" smtClean="0"/>
              <a:t> argued that power of legislation carries with it the power to delegate unless the Legislature has completely relinquished  or effaced itself, there is no restriction on delegation of legislative powers. His arguments were based on ‘</a:t>
            </a:r>
            <a:r>
              <a:rPr lang="en-GB" sz="3200" dirty="0" err="1" smtClean="0"/>
              <a:t>delegatus</a:t>
            </a:r>
            <a:r>
              <a:rPr lang="en-GB" sz="3200" dirty="0" smtClean="0"/>
              <a:t> non </a:t>
            </a:r>
            <a:r>
              <a:rPr lang="en-GB" sz="3200" dirty="0" err="1" smtClean="0"/>
              <a:t>potest</a:t>
            </a:r>
            <a:r>
              <a:rPr lang="en-GB" sz="3200" dirty="0" smtClean="0"/>
              <a:t> </a:t>
            </a:r>
            <a:r>
              <a:rPr lang="en-GB" sz="3200" dirty="0" err="1" smtClean="0"/>
              <a:t>delegare</a:t>
            </a:r>
            <a:r>
              <a:rPr lang="en-GB" sz="3200" dirty="0" smtClean="0"/>
              <a:t>’ maxim and there is implied prohibition against delegation of legislative powers.</a:t>
            </a:r>
          </a:p>
          <a:p>
            <a:pPr marL="571500" indent="-571500">
              <a:buAutoNum type="romanLcPeriod"/>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334000"/>
          </a:xfrm>
        </p:spPr>
        <p:txBody>
          <a:bodyPr>
            <a:normAutofit fontScale="77500" lnSpcReduction="20000"/>
          </a:bodyPr>
          <a:lstStyle/>
          <a:p>
            <a:pPr marL="571500" indent="-571500">
              <a:buAutoNum type="romanLcPeriod"/>
            </a:pPr>
            <a:r>
              <a:rPr lang="en-GB" dirty="0" smtClean="0"/>
              <a:t>SC held : </a:t>
            </a:r>
            <a:r>
              <a:rPr lang="en-GB" dirty="0" err="1" smtClean="0"/>
              <a:t>i</a:t>
            </a:r>
            <a:r>
              <a:rPr lang="en-GB" dirty="0" smtClean="0"/>
              <a:t>. Doctrine of Separation of Power is not a part of Indian Constitution.</a:t>
            </a:r>
          </a:p>
          <a:p>
            <a:pPr marL="571500" indent="-571500">
              <a:buNone/>
            </a:pPr>
            <a:r>
              <a:rPr lang="en-GB" dirty="0" smtClean="0"/>
              <a:t>	ii. Indian Parliament never considered an agent of anybody and therefore doctrine of delegation cannot be applied.</a:t>
            </a:r>
          </a:p>
          <a:p>
            <a:pPr marL="571500" indent="-571500">
              <a:buNone/>
            </a:pPr>
            <a:r>
              <a:rPr lang="en-GB" dirty="0" smtClean="0"/>
              <a:t>	iii. Parliament cannot abdicate / efface itself by creating a parallel legislative body.</a:t>
            </a:r>
          </a:p>
          <a:p>
            <a:pPr marL="571500" indent="-571500">
              <a:buNone/>
            </a:pPr>
            <a:r>
              <a:rPr lang="en-GB" dirty="0" smtClean="0"/>
              <a:t>	iv. Power of delegation is ancillary (secondary) to  power of legislation .</a:t>
            </a:r>
          </a:p>
          <a:p>
            <a:pPr marL="571500" indent="-571500">
              <a:buNone/>
            </a:pPr>
            <a:r>
              <a:rPr lang="en-GB" dirty="0" smtClean="0"/>
              <a:t>	v. Limitation upon delegation of power is that legislature cannot part with its essential legislative power i.e. Laying down the policy of law and enacting that policy into a binding rule of conduct.</a:t>
            </a:r>
          </a:p>
          <a:p>
            <a:pPr marL="571500" indent="-571500">
              <a:buNone/>
            </a:pPr>
            <a:r>
              <a:rPr lang="en-GB" dirty="0" smtClean="0"/>
              <a:t>	vi. All three provisions are valid except about part of section which delegated power of repeal and modification of legislative policy and it amounts to excessive delegation of legislative powers.</a:t>
            </a:r>
          </a:p>
          <a:p>
            <a:pPr marL="571500" indent="-571500">
              <a:buNone/>
            </a:pPr>
            <a:r>
              <a:rPr lang="en-GB" dirty="0" smtClean="0"/>
              <a:t>All the judges consented on following three points:</a:t>
            </a:r>
          </a:p>
          <a:p>
            <a:pPr marL="571500" indent="-571500">
              <a:buNone/>
            </a:pPr>
            <a:r>
              <a:rPr lang="en-GB" dirty="0" smtClean="0"/>
              <a:t>	1. Legislature cannot give that quantity or quality of law which is required for functioning of a modern State hence delegation is necessary.</a:t>
            </a:r>
          </a:p>
          <a:p>
            <a:pPr marL="571500" indent="-571500">
              <a:buNone/>
            </a:pPr>
            <a:r>
              <a:rPr lang="en-GB" dirty="0" smtClean="0"/>
              <a:t>	2. In view of written Constitution power of delegation cannot be unlimited.</a:t>
            </a:r>
          </a:p>
          <a:p>
            <a:pPr marL="571500" indent="-571500">
              <a:buNone/>
            </a:pPr>
            <a:r>
              <a:rPr lang="en-GB" dirty="0" smtClean="0"/>
              <a:t>	3. Power to repeal a law or to modify legislative policy cannot be delegated as these are necessary legislative functions.</a:t>
            </a:r>
          </a:p>
          <a:p>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398</TotalTime>
  <Words>1070</Words>
  <Application>Microsoft Office PowerPoint</Application>
  <PresentationFormat>On-screen Show (4:3)</PresentationFormat>
  <Paragraphs>55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Equity</vt:lpstr>
      <vt:lpstr>Constitutionality of Administrative Rule-making / Delegated Legislation</vt:lpstr>
      <vt:lpstr>Slide 2</vt:lpstr>
      <vt:lpstr>Slide 3</vt:lpstr>
      <vt:lpstr>Slide 4</vt:lpstr>
      <vt:lpstr>Slide 5</vt:lpstr>
      <vt:lpstr>Position in India</vt:lpstr>
      <vt:lpstr>2. When Federal Court became highest court of appeal</vt:lpstr>
      <vt:lpstr>3. When Supreme Court became highest Court of Appeal</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Constitutionality of Administrative Rule-making / Delegated Legislation</dc:title>
  <dc:creator>Jyoti</dc:creator>
  <cp:lastModifiedBy>Jyoti</cp:lastModifiedBy>
  <cp:revision>35</cp:revision>
  <dcterms:created xsi:type="dcterms:W3CDTF">2006-08-16T00:00:00Z</dcterms:created>
  <dcterms:modified xsi:type="dcterms:W3CDTF">2020-11-06T06:56:49Z</dcterms:modified>
</cp:coreProperties>
</file>