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63BB4-A9B8-4904-AC07-BE04790A4E3E}" type="datetimeFigureOut">
              <a:rPr lang="en-US" smtClean="0"/>
              <a:t>19/03/2021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63BB4-A9B8-4904-AC07-BE04790A4E3E}" type="datetimeFigureOut">
              <a:rPr lang="en-US" smtClean="0"/>
              <a:t>19/03/2021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63BB4-A9B8-4904-AC07-BE04790A4E3E}" type="datetimeFigureOut">
              <a:rPr lang="en-US" smtClean="0"/>
              <a:t>19/03/2021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63BB4-A9B8-4904-AC07-BE04790A4E3E}" type="datetimeFigureOut">
              <a:rPr lang="en-US" smtClean="0"/>
              <a:t>19/03/2021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63BB4-A9B8-4904-AC07-BE04790A4E3E}" type="datetimeFigureOut">
              <a:rPr lang="en-US" smtClean="0"/>
              <a:t>19/03/2021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463BB4-A9B8-4904-AC07-BE04790A4E3E}" type="datetimeFigureOut">
              <a:rPr lang="en-US" smtClean="0"/>
              <a:t>19/03/2021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463BB4-A9B8-4904-AC07-BE04790A4E3E}" type="datetimeFigureOut">
              <a:rPr lang="en-US" smtClean="0"/>
              <a:t>19/03/2021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63BB4-A9B8-4904-AC07-BE04790A4E3E}" type="datetimeFigureOut">
              <a:rPr lang="en-US" smtClean="0"/>
              <a:t>19/03/2021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63BB4-A9B8-4904-AC07-BE04790A4E3E}" type="datetimeFigureOut">
              <a:rPr lang="en-US" smtClean="0"/>
              <a:t>19/03/2021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63BB4-A9B8-4904-AC07-BE04790A4E3E}" type="datetimeFigureOut">
              <a:rPr lang="en-US" smtClean="0"/>
              <a:t>19/03/2021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63BB4-A9B8-4904-AC07-BE04790A4E3E}" type="datetimeFigureOut">
              <a:rPr lang="en-US" smtClean="0"/>
              <a:t>19/03/2021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03B9F-3D73-4453-9748-AF84CD3D58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63BB4-A9B8-4904-AC07-BE04790A4E3E}" type="datetimeFigureOut">
              <a:rPr lang="en-US" smtClean="0"/>
              <a:t>19/03/2021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03B9F-3D73-4453-9748-AF84CD3D58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287963"/>
          </a:xfrm>
        </p:spPr>
        <p:txBody>
          <a:bodyPr>
            <a:normAutofit fontScale="92500" lnSpcReduction="20000"/>
          </a:bodyPr>
          <a:lstStyle/>
          <a:p>
            <a:pPr algn="ctr">
              <a:buNone/>
            </a:pPr>
            <a:r>
              <a:rPr lang="en-US" b="1" i="1" u="sng" dirty="0" smtClean="0">
                <a:latin typeface="Times New Roman" pitchFamily="18" charset="0"/>
                <a:cs typeface="Times New Roman" pitchFamily="18" charset="0"/>
              </a:rPr>
              <a:t>Competition Law </a:t>
            </a:r>
          </a:p>
          <a:p>
            <a:pPr algn="ctr">
              <a:buNone/>
            </a:pPr>
            <a:r>
              <a:rPr lang="en-US" dirty="0" smtClean="0">
                <a:latin typeface="Times New Roman" pitchFamily="18" charset="0"/>
                <a:cs typeface="Times New Roman" pitchFamily="18" charset="0"/>
              </a:rPr>
              <a:t>The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Purpose of Competition Law</a:t>
            </a:r>
          </a:p>
          <a:p>
            <a:r>
              <a:rPr lang="en-US" dirty="0" smtClean="0">
                <a:latin typeface="Times New Roman" pitchFamily="18" charset="0"/>
                <a:cs typeface="Times New Roman" pitchFamily="18" charset="0"/>
              </a:rPr>
              <a:t> Better “shopping” experience – choice, price, value </a:t>
            </a:r>
          </a:p>
          <a:p>
            <a:r>
              <a:rPr lang="en-US" dirty="0" smtClean="0">
                <a:latin typeface="Times New Roman" pitchFamily="18" charset="0"/>
                <a:cs typeface="Times New Roman" pitchFamily="18" charset="0"/>
              </a:rPr>
              <a:t> increased consumer welfare </a:t>
            </a:r>
          </a:p>
          <a:p>
            <a:r>
              <a:rPr lang="en-US" dirty="0" smtClean="0">
                <a:latin typeface="Times New Roman" pitchFamily="18" charset="0"/>
                <a:cs typeface="Times New Roman" pitchFamily="18" charset="0"/>
              </a:rPr>
              <a:t>Introduction of new and innovative products </a:t>
            </a:r>
          </a:p>
          <a:p>
            <a:r>
              <a:rPr lang="en-US" dirty="0" smtClean="0">
                <a:latin typeface="Times New Roman" pitchFamily="18" charset="0"/>
                <a:cs typeface="Times New Roman" pitchFamily="18" charset="0"/>
              </a:rPr>
              <a:t>Better use of society’s resources  increased efficiency </a:t>
            </a:r>
          </a:p>
          <a:p>
            <a:r>
              <a:rPr lang="en-US" dirty="0" smtClean="0">
                <a:latin typeface="Times New Roman" pitchFamily="18" charset="0"/>
                <a:cs typeface="Times New Roman" pitchFamily="18" charset="0"/>
              </a:rPr>
              <a:t>Prevent aggregations of economic power to protect consumers and competition </a:t>
            </a:r>
          </a:p>
          <a:p>
            <a:r>
              <a:rPr lang="en-US" dirty="0" smtClean="0">
                <a:latin typeface="Times New Roman" pitchFamily="18" charset="0"/>
                <a:cs typeface="Times New Roman" pitchFamily="18" charset="0"/>
              </a:rPr>
              <a:t>Create single European market without national divisions created by private agreements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The Carriers Act, 1865 According to the act, carriers denotes persons, other than in government, engaged in the business of transporting documents or goods.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dirty="0" smtClean="0"/>
              <a:t>They are made responsible for transporting goods if the public is ready to pay for freight, etc.</a:t>
            </a:r>
          </a:p>
          <a:p>
            <a:r>
              <a:rPr lang="en-US" dirty="0" smtClean="0"/>
              <a:t> Indian Contract Act, 1872 It is the governing legislation for contracts, which lays down the general principles relating to formation, performance and enforceability of contracts and the rules relating to certain special types of contracts like Indemnity and Guarantee; Bailment and Pledge, and Agency.</a:t>
            </a:r>
          </a:p>
          <a:p>
            <a:r>
              <a:rPr lang="en-US" dirty="0" smtClean="0"/>
              <a:t> Negotiable Instrument Act,1881 A Negotiable Instrument means a promissory note, bill of exchange or </a:t>
            </a:r>
            <a:r>
              <a:rPr lang="en-US" dirty="0" err="1" smtClean="0"/>
              <a:t>cheque</a:t>
            </a:r>
            <a:r>
              <a:rPr lang="en-US" dirty="0" smtClean="0"/>
              <a:t> payable either to order or to bearer.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smtClean="0"/>
              <a:t>The Sale of Goods Act,1930 Law relating to the sales of goods is a branch of contract law which is applicable to contracts for the sale of goods such as offer and its acceptance, capacity of parties, free consent, consideration and legality of the object. </a:t>
            </a:r>
          </a:p>
          <a:p>
            <a:r>
              <a:rPr lang="en-US" dirty="0" smtClean="0"/>
              <a:t>It applies only to movables other than actionable claims and money. </a:t>
            </a:r>
          </a:p>
          <a:p>
            <a:r>
              <a:rPr lang="en-US" dirty="0" smtClean="0"/>
              <a:t>Indian Companies Act, 1956 It empowers the Central Government to regulate the formation, financing, functioning and winding up of companies.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The Act contains the mechanism regarding organizational, financial, managerial and all the relevant aspects of a company.</a:t>
            </a:r>
          </a:p>
          <a:p>
            <a:r>
              <a:rPr lang="en-US" dirty="0" smtClean="0"/>
              <a:t> It provides for the powers and responsibilities of the directors and managers, raising of capital, holding of company meetings, maintenance and audit of company accounts, powers of inspection, etc.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buNone/>
            </a:pPr>
            <a:r>
              <a:rPr lang="en-US" b="1" u="sng" dirty="0" smtClean="0"/>
              <a:t>Competition Policy </a:t>
            </a:r>
          </a:p>
          <a:p>
            <a:r>
              <a:rPr lang="en-US" dirty="0" smtClean="0"/>
              <a:t>The principal objective of competition policy is to foster competition as an instrument for accelerating growth of the economy. </a:t>
            </a:r>
          </a:p>
          <a:p>
            <a:r>
              <a:rPr lang="en-US" dirty="0" smtClean="0"/>
              <a:t>The policy is meant to fuel innovation that offers better products and lower prices thus benefitting consumers and maximizing welfare. </a:t>
            </a:r>
          </a:p>
          <a:p>
            <a:r>
              <a:rPr lang="en-US" dirty="0" smtClean="0"/>
              <a:t>Competition laws Competition laws are introduced to regulate the manner in which businesses are conducted in India.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They restrain practices that have an adverse effect on competition. </a:t>
            </a:r>
          </a:p>
          <a:p>
            <a:r>
              <a:rPr lang="en-US" dirty="0" smtClean="0"/>
              <a:t>They create a level playing field with effective competition in the market.</a:t>
            </a:r>
          </a:p>
          <a:p>
            <a:r>
              <a:rPr lang="en-US" dirty="0" smtClean="0"/>
              <a:t> They enable businesses to compete on merit.</a:t>
            </a:r>
          </a:p>
          <a:p>
            <a:r>
              <a:rPr lang="en-US" dirty="0" smtClean="0"/>
              <a:t>the laws protect consumer interests, and ensure freedom of trade in the market. </a:t>
            </a:r>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buNone/>
            </a:pPr>
            <a:r>
              <a:rPr lang="en-US" b="1" u="sng" dirty="0" smtClean="0"/>
              <a:t>Distinction between MRTP and Competition ACT </a:t>
            </a:r>
          </a:p>
          <a:p>
            <a:pPr>
              <a:buNone/>
            </a:pPr>
            <a:r>
              <a:rPr lang="en-US" b="1" u="sng" dirty="0" smtClean="0"/>
              <a:t>Competition Act</a:t>
            </a:r>
            <a:r>
              <a:rPr lang="en-US" u="sng" dirty="0" smtClean="0"/>
              <a:t> </a:t>
            </a:r>
          </a:p>
          <a:p>
            <a:r>
              <a:rPr lang="en-US" dirty="0" smtClean="0"/>
              <a:t> Competition concepts expressly defined </a:t>
            </a:r>
          </a:p>
          <a:p>
            <a:r>
              <a:rPr lang="en-US" dirty="0" smtClean="0"/>
              <a:t> Provision of regulation of combination </a:t>
            </a:r>
          </a:p>
          <a:p>
            <a:r>
              <a:rPr lang="en-US" dirty="0" smtClean="0"/>
              <a:t> Provides for advocacy </a:t>
            </a:r>
          </a:p>
          <a:p>
            <a:r>
              <a:rPr lang="en-US" dirty="0" smtClean="0"/>
              <a:t> Power to impose penalty factor </a:t>
            </a:r>
          </a:p>
          <a:p>
            <a:r>
              <a:rPr lang="en-US" dirty="0" smtClean="0"/>
              <a:t> Statutory authority can seek CCI's opinion </a:t>
            </a:r>
          </a:p>
          <a:p>
            <a:r>
              <a:rPr lang="en-US" dirty="0" smtClean="0"/>
              <a:t> Government department within its ambit </a:t>
            </a:r>
          </a:p>
          <a:p>
            <a:r>
              <a:rPr lang="en-US" dirty="0" smtClean="0"/>
              <a:t> Unfair trade practices covered </a:t>
            </a:r>
          </a:p>
          <a:p>
            <a:r>
              <a:rPr lang="en-US" dirty="0" smtClean="0"/>
              <a:t> Rule of reason approach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buNone/>
            </a:pPr>
            <a:r>
              <a:rPr lang="en-US" b="1" u="sng" dirty="0" smtClean="0"/>
              <a:t>MRTP </a:t>
            </a:r>
          </a:p>
          <a:p>
            <a:r>
              <a:rPr lang="en-US" dirty="0" smtClean="0"/>
              <a:t>Competition concepts not expressly defined </a:t>
            </a:r>
          </a:p>
          <a:p>
            <a:r>
              <a:rPr lang="en-US" dirty="0" smtClean="0"/>
              <a:t>No regulations of combinations </a:t>
            </a:r>
          </a:p>
          <a:p>
            <a:r>
              <a:rPr lang="en-US" dirty="0" smtClean="0"/>
              <a:t>No advocacy role </a:t>
            </a:r>
          </a:p>
          <a:p>
            <a:r>
              <a:rPr lang="en-US" dirty="0" smtClean="0"/>
              <a:t>No power to impose penalty </a:t>
            </a:r>
          </a:p>
          <a:p>
            <a:r>
              <a:rPr lang="en-US" dirty="0" smtClean="0"/>
              <a:t>No provision for statutory authorities to seek opinion </a:t>
            </a:r>
          </a:p>
          <a:p>
            <a:r>
              <a:rPr lang="en-US" dirty="0" smtClean="0"/>
              <a:t>Government department outside its ambit </a:t>
            </a:r>
          </a:p>
          <a:p>
            <a:r>
              <a:rPr lang="en-US" dirty="0" smtClean="0"/>
              <a:t>Unfair trade practices omitted </a:t>
            </a:r>
          </a:p>
          <a:p>
            <a:r>
              <a:rPr lang="en-US" dirty="0" smtClean="0"/>
              <a:t>Rule of Law Approach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b="1" u="sng" dirty="0" smtClean="0">
                <a:latin typeface="Times New Roman" pitchFamily="18" charset="0"/>
                <a:cs typeface="Times New Roman" pitchFamily="18" charset="0"/>
              </a:rPr>
              <a:t>What are the Constitutional provisions regulating the trade? </a:t>
            </a:r>
          </a:p>
          <a:p>
            <a:r>
              <a:rPr lang="en-US" dirty="0" smtClean="0">
                <a:latin typeface="Times New Roman" pitchFamily="18" charset="0"/>
                <a:cs typeface="Times New Roman" pitchFamily="18" charset="0"/>
              </a:rPr>
              <a:t>Articles 301 to 307 of Constitution of India deals with the constitutional provisions regarding Trade and Commerce. </a:t>
            </a:r>
          </a:p>
          <a:p>
            <a:r>
              <a:rPr lang="en-US" dirty="0" smtClean="0">
                <a:latin typeface="Times New Roman" pitchFamily="18" charset="0"/>
                <a:cs typeface="Times New Roman" pitchFamily="18" charset="0"/>
              </a:rPr>
              <a:t>Free movement of goods throughout the territory of India is essential for the Economic Unity of the country which alone could sustain the progress of the country. </a:t>
            </a:r>
          </a:p>
          <a:p>
            <a:r>
              <a:rPr lang="en-US" dirty="0" smtClean="0">
                <a:latin typeface="Times New Roman" pitchFamily="18" charset="0"/>
                <a:cs typeface="Times New Roman" pitchFamily="18" charset="0"/>
              </a:rPr>
              <a:t>The main object of Article 301 is to encourage the free-flow (intercourse)of trade and commerce throughout the territory of India.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dirty="0" smtClean="0">
                <a:latin typeface="Times New Roman" pitchFamily="18" charset="0"/>
                <a:cs typeface="Times New Roman" pitchFamily="18" charset="0"/>
              </a:rPr>
              <a:t>The term ‘intercourse’ includes all forms of transportation such as by land, air or water. </a:t>
            </a:r>
          </a:p>
          <a:p>
            <a:r>
              <a:rPr lang="en-US" dirty="0" smtClean="0">
                <a:latin typeface="Times New Roman" pitchFamily="18" charset="0"/>
                <a:cs typeface="Times New Roman" pitchFamily="18" charset="0"/>
              </a:rPr>
              <a:t>The word ‘trade’ means ‘buying’ or ‘selling’ of goods. </a:t>
            </a:r>
          </a:p>
          <a:p>
            <a:r>
              <a:rPr lang="en-US" dirty="0" smtClean="0">
                <a:latin typeface="Times New Roman" pitchFamily="18" charset="0"/>
                <a:cs typeface="Times New Roman" pitchFamily="18" charset="0"/>
              </a:rPr>
              <a:t> the words intercourse, trade and commerce covers all kinds of activities which are likely to come under the nature of commerce. </a:t>
            </a:r>
          </a:p>
          <a:p>
            <a:r>
              <a:rPr lang="en-US" dirty="0" smtClean="0">
                <a:latin typeface="Times New Roman" pitchFamily="18" charset="0"/>
                <a:cs typeface="Times New Roman" pitchFamily="18" charset="0"/>
              </a:rPr>
              <a:t>Article 302 of Indian Constitution explains the power of parliament to impose restrictions on trade, commerce and intercourse. </a:t>
            </a:r>
          </a:p>
          <a:p>
            <a:r>
              <a:rPr lang="en-US" dirty="0" smtClean="0">
                <a:latin typeface="Times New Roman" pitchFamily="18" charset="0"/>
                <a:cs typeface="Times New Roman" pitchFamily="18" charset="0"/>
              </a:rPr>
              <a:t>The Parliament may by law impose it. Such restrictions on the freedom of trade, commerce or intercourse between one state and another or within any part of the territory of India may be required in the public interest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latin typeface="Times New Roman" pitchFamily="18" charset="0"/>
                <a:cs typeface="Times New Roman" pitchFamily="18" charset="0"/>
              </a:rPr>
              <a:t>Article 303 deals with the restrictions on the legislative powers to impose restrictions in trade and commerce.</a:t>
            </a:r>
          </a:p>
          <a:p>
            <a:r>
              <a:rPr lang="en-US" dirty="0" smtClean="0">
                <a:latin typeface="Times New Roman" pitchFamily="18" charset="0"/>
                <a:cs typeface="Times New Roman" pitchFamily="18" charset="0"/>
              </a:rPr>
              <a:t> It provides against discrimination among States. </a:t>
            </a:r>
          </a:p>
          <a:p>
            <a:r>
              <a:rPr lang="en-US" dirty="0" smtClean="0">
                <a:latin typeface="Times New Roman" pitchFamily="18" charset="0"/>
                <a:cs typeface="Times New Roman" pitchFamily="18" charset="0"/>
              </a:rPr>
              <a:t>But under Clause (2) of this article the parliament may however, discriminate among states. </a:t>
            </a:r>
            <a:endParaRPr lang="en-US"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dirty="0" smtClean="0">
                <a:latin typeface="Times New Roman" pitchFamily="18" charset="0"/>
                <a:cs typeface="Times New Roman" pitchFamily="18" charset="0"/>
              </a:rPr>
              <a:t>This may be required in a situation arising from scarcity of goods in any part of the Territory of India. </a:t>
            </a:r>
          </a:p>
          <a:p>
            <a:r>
              <a:rPr lang="en-US" dirty="0" smtClean="0">
                <a:latin typeface="Times New Roman" pitchFamily="18" charset="0"/>
                <a:cs typeface="Times New Roman" pitchFamily="18" charset="0"/>
              </a:rPr>
              <a:t>The question whether there is a scarcity of goods in any part of India is for the parliament to decide. </a:t>
            </a:r>
          </a:p>
          <a:p>
            <a:r>
              <a:rPr lang="en-US" dirty="0" smtClean="0">
                <a:latin typeface="Times New Roman" pitchFamily="18" charset="0"/>
                <a:cs typeface="Times New Roman" pitchFamily="18" charset="0"/>
              </a:rPr>
              <a:t>Article 304 explains State’s power to regulate trade and commerce. </a:t>
            </a:r>
          </a:p>
          <a:p>
            <a:r>
              <a:rPr lang="en-US" dirty="0" smtClean="0">
                <a:latin typeface="Times New Roman" pitchFamily="18" charset="0"/>
                <a:cs typeface="Times New Roman" pitchFamily="18" charset="0"/>
              </a:rPr>
              <a:t>(a) It can impose on goods imported from other states (or the Union Territories) any tax to which similar goods manufactured or produced in that state are subject. and </a:t>
            </a:r>
          </a:p>
          <a:p>
            <a:r>
              <a:rPr lang="en-US" dirty="0" smtClean="0">
                <a:latin typeface="Times New Roman" pitchFamily="18" charset="0"/>
                <a:cs typeface="Times New Roman" pitchFamily="18" charset="0"/>
              </a:rPr>
              <a:t>(b) impose such reasonable restrictions on the freedom of trade, commerce or Intercourse with or within that state as may be required in the public interest.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latin typeface="Times New Roman" pitchFamily="18" charset="0"/>
                <a:cs typeface="Times New Roman" pitchFamily="18" charset="0"/>
              </a:rPr>
              <a:t>Article 305 saves existing laws and laws providing for state monopolies which the president may direct. </a:t>
            </a:r>
          </a:p>
          <a:p>
            <a:r>
              <a:rPr lang="en-US" dirty="0" smtClean="0">
                <a:latin typeface="Times New Roman" pitchFamily="18" charset="0"/>
                <a:cs typeface="Times New Roman" pitchFamily="18" charset="0"/>
              </a:rPr>
              <a:t>Article 307 empowers parliament to appoint such authority as it considers appropriate for carrying out purposes of Articles 301, 302, 303 and 304. </a:t>
            </a:r>
          </a:p>
          <a:p>
            <a:r>
              <a:rPr lang="en-US" dirty="0" smtClean="0">
                <a:latin typeface="Times New Roman" pitchFamily="18" charset="0"/>
                <a:cs typeface="Times New Roman" pitchFamily="18" charset="0"/>
              </a:rPr>
              <a:t>It can confer on such authorities such powers and duties as it thinks necessary.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buNone/>
            </a:pPr>
            <a:r>
              <a:rPr lang="en-US" b="1" u="sng" dirty="0" smtClean="0"/>
              <a:t>Commercial and Industrial Laws before competition Act </a:t>
            </a:r>
          </a:p>
          <a:p>
            <a:r>
              <a:rPr lang="en-US" dirty="0" smtClean="0"/>
              <a:t>Different commercial and industrial laws have been enacted to play very important role in regulation of economic activities and creating conductive environment for successful operations of business and industries: </a:t>
            </a:r>
          </a:p>
          <a:p>
            <a:r>
              <a:rPr lang="en-US" dirty="0" smtClean="0"/>
              <a:t>The Carriers Act, 1865 </a:t>
            </a:r>
          </a:p>
          <a:p>
            <a:r>
              <a:rPr lang="en-US" dirty="0" smtClean="0"/>
              <a:t>Indian Contract Act, 1872 </a:t>
            </a:r>
          </a:p>
          <a:p>
            <a:r>
              <a:rPr lang="en-US" dirty="0" smtClean="0"/>
              <a:t>Negotiable Instrument Act, 1881 </a:t>
            </a:r>
          </a:p>
          <a:p>
            <a:r>
              <a:rPr lang="en-US" dirty="0" smtClean="0"/>
              <a:t>The Sale of Goods Act, 1920 </a:t>
            </a:r>
          </a:p>
          <a:p>
            <a:r>
              <a:rPr lang="en-US" dirty="0" smtClean="0"/>
              <a:t>Indian Companies Act,1956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999</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Latha</dc:creator>
  <cp:lastModifiedBy>Latha</cp:lastModifiedBy>
  <cp:revision>3</cp:revision>
  <dcterms:created xsi:type="dcterms:W3CDTF">2021-03-19T06:29:05Z</dcterms:created>
  <dcterms:modified xsi:type="dcterms:W3CDTF">2021-03-19T07:07:44Z</dcterms:modified>
</cp:coreProperties>
</file>