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799"/>
          </a:xfrm>
        </p:spPr>
        <p:txBody>
          <a:bodyPr>
            <a:normAutofit/>
          </a:bodyPr>
          <a:lstStyle/>
          <a:p>
            <a:r>
              <a:rPr lang="en-US" b="1" dirty="0" smtClean="0">
                <a:solidFill>
                  <a:srgbClr val="0070C0"/>
                </a:solidFill>
                <a:latin typeface="Andalus" pitchFamily="18" charset="-78"/>
                <a:cs typeface="Andalus" pitchFamily="18" charset="-78"/>
              </a:rPr>
              <a:t>Memorandum of Association </a:t>
            </a:r>
            <a:endParaRPr lang="en-US" b="1" dirty="0">
              <a:solidFill>
                <a:srgbClr val="0070C0"/>
              </a:solidFill>
              <a:latin typeface="Andalus" pitchFamily="18" charset="-78"/>
              <a:cs typeface="Andalus" pitchFamily="18" charset="-78"/>
            </a:endParaRPr>
          </a:p>
        </p:txBody>
      </p:sp>
      <p:sp>
        <p:nvSpPr>
          <p:cNvPr id="3" name="Subtitle 2"/>
          <p:cNvSpPr>
            <a:spLocks noGrp="1"/>
          </p:cNvSpPr>
          <p:nvPr>
            <p:ph type="subTitle" idx="1"/>
          </p:nvPr>
        </p:nvSpPr>
        <p:spPr>
          <a:xfrm>
            <a:off x="304800" y="1066800"/>
            <a:ext cx="8534400" cy="5334000"/>
          </a:xfrm>
        </p:spPr>
        <p:txBody>
          <a:bodyPr>
            <a:normAutofit/>
          </a:bodyPr>
          <a:lstStyle/>
          <a:p>
            <a:pPr marL="571500" indent="-571500" algn="l">
              <a:buFont typeface="+mj-lt"/>
              <a:buAutoNum type="romanUcPeriod"/>
            </a:pPr>
            <a:r>
              <a:rPr lang="en-US" b="1" dirty="0" smtClean="0">
                <a:solidFill>
                  <a:schemeClr val="tx1"/>
                </a:solidFill>
                <a:latin typeface="Andalus" pitchFamily="18" charset="-78"/>
                <a:cs typeface="Andalus" pitchFamily="18" charset="-78"/>
              </a:rPr>
              <a:t>Introduction</a:t>
            </a:r>
          </a:p>
          <a:p>
            <a:pPr marL="571500" indent="-571500" algn="l">
              <a:buFont typeface="+mj-lt"/>
              <a:buAutoNum type="romanUcPeriod"/>
            </a:pPr>
            <a:r>
              <a:rPr lang="en-US" b="1" dirty="0" smtClean="0">
                <a:solidFill>
                  <a:schemeClr val="tx1"/>
                </a:solidFill>
                <a:latin typeface="Andalus" pitchFamily="18" charset="-78"/>
                <a:cs typeface="Andalus" pitchFamily="18" charset="-78"/>
              </a:rPr>
              <a:t>Meaning and Definition</a:t>
            </a:r>
          </a:p>
          <a:p>
            <a:pPr marL="571500" indent="-571500" algn="l">
              <a:buFont typeface="+mj-lt"/>
              <a:buAutoNum type="romanUcPeriod"/>
            </a:pPr>
            <a:r>
              <a:rPr lang="en-US" b="1" dirty="0" smtClean="0">
                <a:solidFill>
                  <a:schemeClr val="tx1"/>
                </a:solidFill>
                <a:latin typeface="Andalus" pitchFamily="18" charset="-78"/>
                <a:cs typeface="Andalus" pitchFamily="18" charset="-78"/>
              </a:rPr>
              <a:t>Contents of Memorandum of </a:t>
            </a:r>
            <a:r>
              <a:rPr lang="en-US" b="1" dirty="0" smtClean="0">
                <a:solidFill>
                  <a:schemeClr val="tx1"/>
                </a:solidFill>
                <a:latin typeface="Andalus" pitchFamily="18" charset="-78"/>
                <a:cs typeface="Andalus" pitchFamily="18" charset="-78"/>
              </a:rPr>
              <a:t>Association</a:t>
            </a:r>
          </a:p>
          <a:p>
            <a:pPr marL="571500" indent="-571500" algn="l"/>
            <a:r>
              <a:rPr lang="en-US" b="1" dirty="0" smtClean="0">
                <a:solidFill>
                  <a:schemeClr val="tx1"/>
                </a:solidFill>
                <a:latin typeface="Andalus" pitchFamily="18" charset="-78"/>
                <a:cs typeface="Andalus" pitchFamily="18" charset="-78"/>
              </a:rPr>
              <a:t>       </a:t>
            </a:r>
            <a:r>
              <a:rPr lang="en-US" sz="2400" b="1" dirty="0" smtClean="0">
                <a:solidFill>
                  <a:schemeClr val="tx1"/>
                </a:solidFill>
                <a:latin typeface="Andalus" pitchFamily="18" charset="-78"/>
                <a:cs typeface="Andalus" pitchFamily="18" charset="-78"/>
              </a:rPr>
              <a:t>1</a:t>
            </a:r>
            <a:r>
              <a:rPr lang="en-US" sz="2400" b="1" dirty="0" smtClean="0">
                <a:solidFill>
                  <a:schemeClr val="tx1"/>
                </a:solidFill>
                <a:latin typeface="Andalus" pitchFamily="18" charset="-78"/>
                <a:cs typeface="Andalus" pitchFamily="18" charset="-78"/>
              </a:rPr>
              <a:t>. Name Clause of Memorandum of Association</a:t>
            </a:r>
          </a:p>
          <a:p>
            <a:pPr marL="571500" indent="-571500" algn="l"/>
            <a:r>
              <a:rPr lang="en-US" sz="2400" b="1" dirty="0" smtClean="0">
                <a:solidFill>
                  <a:schemeClr val="tx1"/>
                </a:solidFill>
                <a:latin typeface="Andalus" pitchFamily="18" charset="-78"/>
                <a:cs typeface="Andalus" pitchFamily="18" charset="-78"/>
              </a:rPr>
              <a:t>         2</a:t>
            </a:r>
            <a:r>
              <a:rPr lang="en-US" sz="2400" b="1" dirty="0" smtClean="0">
                <a:solidFill>
                  <a:schemeClr val="tx1"/>
                </a:solidFill>
                <a:latin typeface="Andalus" pitchFamily="18" charset="-78"/>
                <a:cs typeface="Andalus" pitchFamily="18" charset="-78"/>
              </a:rPr>
              <a:t>. Situation Clause of Memorandum of Association</a:t>
            </a:r>
          </a:p>
          <a:p>
            <a:pPr marL="571500" indent="-571500" algn="l"/>
            <a:r>
              <a:rPr lang="en-US" sz="2400" b="1" dirty="0" smtClean="0">
                <a:solidFill>
                  <a:schemeClr val="tx1"/>
                </a:solidFill>
              </a:rPr>
              <a:t>          3</a:t>
            </a:r>
            <a:r>
              <a:rPr lang="en-US" sz="2400" b="1" dirty="0" smtClean="0">
                <a:solidFill>
                  <a:schemeClr val="tx1"/>
                </a:solidFill>
              </a:rPr>
              <a:t>. Objects Clause of Memorandum of </a:t>
            </a:r>
            <a:r>
              <a:rPr lang="en-US" sz="2400" b="1" dirty="0" smtClean="0">
                <a:solidFill>
                  <a:schemeClr val="tx1"/>
                </a:solidFill>
              </a:rPr>
              <a:t>Association</a:t>
            </a:r>
          </a:p>
          <a:p>
            <a:pPr marL="571500" indent="-571500" algn="l"/>
            <a:r>
              <a:rPr lang="en-US" sz="2400" b="1" dirty="0" smtClean="0">
                <a:solidFill>
                  <a:schemeClr val="tx1"/>
                </a:solidFill>
                <a:latin typeface="Andalus" pitchFamily="18" charset="-78"/>
                <a:cs typeface="Andalus" pitchFamily="18" charset="-78"/>
              </a:rPr>
              <a:t>         4</a:t>
            </a:r>
            <a:r>
              <a:rPr lang="en-US" sz="2400" b="1" dirty="0" smtClean="0">
                <a:solidFill>
                  <a:schemeClr val="tx1"/>
                </a:solidFill>
                <a:latin typeface="Andalus" pitchFamily="18" charset="-78"/>
                <a:cs typeface="Andalus" pitchFamily="18" charset="-78"/>
              </a:rPr>
              <a:t>. Liability Clause of Memorandum of </a:t>
            </a:r>
            <a:r>
              <a:rPr lang="en-US" sz="2400" b="1" dirty="0" smtClean="0">
                <a:solidFill>
                  <a:schemeClr val="tx1"/>
                </a:solidFill>
                <a:latin typeface="Andalus" pitchFamily="18" charset="-78"/>
                <a:cs typeface="Andalus" pitchFamily="18" charset="-78"/>
              </a:rPr>
              <a:t>Association</a:t>
            </a:r>
          </a:p>
          <a:p>
            <a:pPr algn="l"/>
            <a:r>
              <a:rPr lang="en-US" sz="2400" b="1" dirty="0" smtClean="0">
                <a:solidFill>
                  <a:schemeClr val="tx1"/>
                </a:solidFill>
                <a:latin typeface="Andalus" pitchFamily="18" charset="-78"/>
                <a:cs typeface="Andalus" pitchFamily="18" charset="-78"/>
              </a:rPr>
              <a:t>         5</a:t>
            </a:r>
            <a:r>
              <a:rPr lang="en-US" sz="2400" b="1" dirty="0" smtClean="0">
                <a:solidFill>
                  <a:schemeClr val="tx1"/>
                </a:solidFill>
                <a:latin typeface="Andalus" pitchFamily="18" charset="-78"/>
                <a:cs typeface="Andalus" pitchFamily="18" charset="-78"/>
              </a:rPr>
              <a:t>. Capital Clause of Memorandum of </a:t>
            </a:r>
            <a:r>
              <a:rPr lang="en-US" sz="2400" b="1" dirty="0" smtClean="0">
                <a:solidFill>
                  <a:schemeClr val="tx1"/>
                </a:solidFill>
                <a:latin typeface="Andalus" pitchFamily="18" charset="-78"/>
                <a:cs typeface="Andalus" pitchFamily="18" charset="-78"/>
              </a:rPr>
              <a:t>Association</a:t>
            </a:r>
          </a:p>
          <a:p>
            <a:pPr algn="l"/>
            <a:r>
              <a:rPr lang="en-US" sz="2400" b="1" dirty="0" smtClean="0">
                <a:solidFill>
                  <a:schemeClr val="tx1"/>
                </a:solidFill>
                <a:latin typeface="Andalus" pitchFamily="18" charset="-78"/>
                <a:cs typeface="Andalus" pitchFamily="18" charset="-78"/>
              </a:rPr>
              <a:t>         6</a:t>
            </a:r>
            <a:r>
              <a:rPr lang="en-US" sz="2400" b="1" dirty="0" smtClean="0">
                <a:solidFill>
                  <a:schemeClr val="tx1"/>
                </a:solidFill>
                <a:latin typeface="Andalus" pitchFamily="18" charset="-78"/>
                <a:cs typeface="Andalus" pitchFamily="18" charset="-78"/>
              </a:rPr>
              <a:t>. Subscription Clause of Memorandum of Association</a:t>
            </a:r>
          </a:p>
          <a:p>
            <a:endParaRPr lang="en-US" sz="2400" b="1" dirty="0" smtClean="0"/>
          </a:p>
          <a:p>
            <a:pPr marL="571500" indent="-571500" algn="l"/>
            <a:endParaRPr lang="en-US" sz="2400" b="1" dirty="0" smtClean="0">
              <a:solidFill>
                <a:schemeClr val="tx1"/>
              </a:solidFill>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2060"/>
                </a:solidFill>
                <a:latin typeface="Andalus" pitchFamily="18" charset="-78"/>
                <a:cs typeface="Andalus" pitchFamily="18" charset="-78"/>
              </a:rPr>
              <a:t>5. Capital Clause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b="1" dirty="0" smtClean="0">
                <a:latin typeface="Andalus" pitchFamily="18" charset="-78"/>
                <a:cs typeface="Andalus" pitchFamily="18" charset="-78"/>
              </a:rPr>
              <a:t>This clause mentions the maximum amount of capital that can be raised by the company. The division of capital into shares is also mentioned in this clause. The company cannot secure more capital than mentioned in this clause. If some special rights and privileges are conferred on any type of shareholders mention may also be made in this clause</a:t>
            </a:r>
            <a:endParaRPr lang="en-US" b="1" dirty="0">
              <a:latin typeface="Andalus" pitchFamily="18" charset="-78"/>
              <a:cs typeface="Andalus"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002060"/>
                </a:solidFill>
                <a:latin typeface="Andalus" pitchFamily="18" charset="-78"/>
                <a:cs typeface="Andalus" pitchFamily="18" charset="-78"/>
              </a:rPr>
              <a:t>6. Subscription Clause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latin typeface="Andalus" pitchFamily="18" charset="-78"/>
                <a:cs typeface="Andalus" pitchFamily="18" charset="-78"/>
              </a:rPr>
              <a:t>It contains the names and addresses of the first subscribers. The subscribers to the Memorandum must take at least one share. The minimum number of members is two in case of a private company and seven in case of a public company.</a:t>
            </a:r>
          </a:p>
          <a:p>
            <a:r>
              <a:rPr lang="en-US" b="1" dirty="0" smtClean="0">
                <a:latin typeface="Andalus" pitchFamily="18" charset="-78"/>
                <a:cs typeface="Andalus" pitchFamily="18" charset="-78"/>
              </a:rPr>
              <a:t>Thus the Memorandum of Association of the company is the most important document. It is the foundation of the company.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Autofit/>
          </a:bodyPr>
          <a:lstStyle/>
          <a:p>
            <a:r>
              <a:rPr lang="en-US" sz="3200" b="1" dirty="0" smtClean="0">
                <a:solidFill>
                  <a:srgbClr val="0070C0"/>
                </a:solidFill>
                <a:latin typeface="Andalus" pitchFamily="18" charset="-78"/>
                <a:cs typeface="Andalus" pitchFamily="18" charset="-78"/>
              </a:rPr>
              <a:t>What is a Memorandum of Association?</a:t>
            </a:r>
            <a:r>
              <a:rPr lang="en-US" sz="3200" b="1" dirty="0" smtClean="0">
                <a:latin typeface="Andalus" pitchFamily="18" charset="-78"/>
                <a:cs typeface="Andalus" pitchFamily="18" charset="-78"/>
              </a:rPr>
              <a:t/>
            </a:r>
            <a:br>
              <a:rPr lang="en-US" sz="3200" b="1" dirty="0" smtClean="0">
                <a:latin typeface="Andalus" pitchFamily="18" charset="-78"/>
                <a:cs typeface="Andalus" pitchFamily="18" charset="-78"/>
              </a:rPr>
            </a:br>
            <a:endParaRPr lang="en-US" sz="3200"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85000" lnSpcReduction="20000"/>
          </a:bodyPr>
          <a:lstStyle/>
          <a:p>
            <a:r>
              <a:rPr lang="en-US" b="1" dirty="0" smtClean="0">
                <a:latin typeface="Andalus" pitchFamily="18" charset="-78"/>
                <a:cs typeface="Andalus" pitchFamily="18" charset="-78"/>
              </a:rPr>
              <a:t>Memorandum </a:t>
            </a:r>
            <a:r>
              <a:rPr lang="en-US" b="1" dirty="0" smtClean="0">
                <a:latin typeface="Andalus" pitchFamily="18" charset="-78"/>
                <a:cs typeface="Andalus" pitchFamily="18" charset="-78"/>
              </a:rPr>
              <a:t>of Association is the most important document of a company. It states the objects for which the company is formed. It contains the rights, privileges and powers of the company. Hence it is called a charter of the company. It is treated as the constitution of the company. It determines the relationship between the company and the outsiders.</a:t>
            </a:r>
          </a:p>
          <a:p>
            <a:r>
              <a:rPr lang="en-US" b="1" dirty="0" smtClean="0">
                <a:latin typeface="Andalus" pitchFamily="18" charset="-78"/>
                <a:cs typeface="Andalus" pitchFamily="18" charset="-78"/>
              </a:rPr>
              <a:t>The whole business of the company is built up according to Memorandum of Association. A company cannot undertake any business or activity not stated in the Memorandum. It can exercise only those powers which are clearly stated in the Memorandum.</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70C0"/>
                </a:solidFill>
                <a:latin typeface="Andalus" pitchFamily="18" charset="-78"/>
                <a:cs typeface="Andalus" pitchFamily="18" charset="-78"/>
              </a:rPr>
              <a:t>I.Introduction</a:t>
            </a:r>
            <a:endParaRPr lang="en-US" b="1" dirty="0">
              <a:solidFill>
                <a:srgbClr val="0070C0"/>
              </a:solidFill>
              <a:latin typeface="Andalus" pitchFamily="18" charset="-78"/>
              <a:cs typeface="Andalus" pitchFamily="18" charset="-78"/>
            </a:endParaRPr>
          </a:p>
        </p:txBody>
      </p:sp>
      <p:sp>
        <p:nvSpPr>
          <p:cNvPr id="3" name="Content Placeholder 2"/>
          <p:cNvSpPr>
            <a:spLocks noGrp="1"/>
          </p:cNvSpPr>
          <p:nvPr>
            <p:ph idx="1"/>
          </p:nvPr>
        </p:nvSpPr>
        <p:spPr/>
        <p:txBody>
          <a:bodyPr>
            <a:normAutofit lnSpcReduction="10000"/>
          </a:bodyPr>
          <a:lstStyle/>
          <a:p>
            <a:r>
              <a:rPr lang="en-US" b="1" dirty="0" smtClean="0">
                <a:latin typeface="Andalus" pitchFamily="18" charset="-78"/>
                <a:cs typeface="Andalus" pitchFamily="18" charset="-78"/>
              </a:rPr>
              <a:t>The Memorandum of Association and Articles of association of a company are the most important documents for the formation of a company and for its functioning thereafter.</a:t>
            </a:r>
          </a:p>
          <a:p>
            <a:r>
              <a:rPr lang="en-US" b="1" dirty="0" smtClean="0">
                <a:latin typeface="Andalus" pitchFamily="18" charset="-78"/>
                <a:cs typeface="Andalus" pitchFamily="18" charset="-78"/>
              </a:rPr>
              <a:t>Before dealing with a company ,it is advisable to read the memorandum and articles  of the company to understand aspects, such as powers of Board ,scope of company’s activities  etc, and its relationship with the outside world.</a:t>
            </a:r>
            <a:endParaRPr lang="en-US" b="1" dirty="0">
              <a:latin typeface="Andalus" pitchFamily="18" charset="-78"/>
              <a:cs typeface="Andalus"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latin typeface="Andalus" pitchFamily="18" charset="-78"/>
                <a:cs typeface="Andalus" pitchFamily="18" charset="-78"/>
              </a:rPr>
              <a:t>Definition of Memorandum of Association</a:t>
            </a:r>
          </a:p>
        </p:txBody>
      </p:sp>
      <p:sp>
        <p:nvSpPr>
          <p:cNvPr id="3" name="Content Placeholder 2"/>
          <p:cNvSpPr>
            <a:spLocks noGrp="1"/>
          </p:cNvSpPr>
          <p:nvPr>
            <p:ph idx="1"/>
          </p:nvPr>
        </p:nvSpPr>
        <p:spPr/>
        <p:txBody>
          <a:bodyPr>
            <a:normAutofit fontScale="92500" lnSpcReduction="20000"/>
          </a:bodyPr>
          <a:lstStyle/>
          <a:p>
            <a:pPr>
              <a:buNone/>
            </a:pPr>
            <a:r>
              <a:rPr lang="en-US" b="1" dirty="0" smtClean="0"/>
              <a:t>       </a:t>
            </a:r>
            <a:r>
              <a:rPr lang="en-US" b="1" dirty="0" smtClean="0">
                <a:solidFill>
                  <a:srgbClr val="7030A0"/>
                </a:solidFill>
              </a:rPr>
              <a:t>Lord </a:t>
            </a:r>
            <a:r>
              <a:rPr lang="en-US" b="1" dirty="0" smtClean="0">
                <a:solidFill>
                  <a:srgbClr val="7030A0"/>
                </a:solidFill>
              </a:rPr>
              <a:t>Cairns:</a:t>
            </a:r>
          </a:p>
          <a:p>
            <a:pPr>
              <a:buNone/>
            </a:pPr>
            <a:r>
              <a:rPr lang="en-US" b="1" i="1" dirty="0" smtClean="0">
                <a:solidFill>
                  <a:srgbClr val="7030A0"/>
                </a:solidFill>
              </a:rPr>
              <a:t>“The memorandum of association of a company is the charter and defines the limitation of the power of the company established under the Act”.</a:t>
            </a:r>
            <a:endParaRPr lang="en-US" b="1" dirty="0" smtClean="0">
              <a:solidFill>
                <a:srgbClr val="7030A0"/>
              </a:solidFill>
            </a:endParaRPr>
          </a:p>
          <a:p>
            <a:r>
              <a:rPr lang="en-US" sz="2800" b="1" dirty="0" smtClean="0">
                <a:latin typeface="Andalus" pitchFamily="18" charset="-78"/>
                <a:cs typeface="Andalus" pitchFamily="18" charset="-78"/>
              </a:rPr>
              <a:t>Thus, a Memorandum of Association is a document which sets out the constitution of the company. It clearly displays the company’s relationship with outside world. It also defines the scope of its activities. </a:t>
            </a:r>
            <a:r>
              <a:rPr lang="en-US" sz="2800" b="1" dirty="0" err="1" smtClean="0">
                <a:latin typeface="Andalus" pitchFamily="18" charset="-78"/>
                <a:cs typeface="Andalus" pitchFamily="18" charset="-78"/>
              </a:rPr>
              <a:t>MoA</a:t>
            </a:r>
            <a:r>
              <a:rPr lang="en-US" sz="2800" b="1" dirty="0" smtClean="0">
                <a:latin typeface="Andalus" pitchFamily="18" charset="-78"/>
                <a:cs typeface="Andalus" pitchFamily="18" charset="-78"/>
              </a:rPr>
              <a:t> enables the shareholders, creditors and people who has dealing with the company in one form or another to know the range of activities</a:t>
            </a:r>
            <a:r>
              <a:rPr lang="en-US" dirty="0" smtClean="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0070C0"/>
                </a:solidFill>
                <a:latin typeface="Andalus" pitchFamily="18" charset="-78"/>
                <a:cs typeface="Andalus" pitchFamily="18" charset="-78"/>
              </a:rPr>
              <a:t>Contents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buNone/>
            </a:pPr>
            <a:endParaRPr lang="en-US" sz="2400" b="1" dirty="0" smtClean="0">
              <a:latin typeface="Andalus" pitchFamily="18" charset="-78"/>
              <a:cs typeface="Andalus" pitchFamily="18" charset="-78"/>
            </a:endParaRPr>
          </a:p>
          <a:p>
            <a:pPr>
              <a:buNone/>
            </a:pPr>
            <a:endParaRPr lang="en-US" sz="2400" b="1" dirty="0" smtClean="0">
              <a:latin typeface="Andalus" pitchFamily="18" charset="-78"/>
              <a:cs typeface="Andalus" pitchFamily="18" charset="-78"/>
            </a:endParaRPr>
          </a:p>
          <a:p>
            <a:pPr>
              <a:buNone/>
            </a:pPr>
            <a:r>
              <a:rPr lang="en-US" sz="2400" b="1" dirty="0" smtClean="0">
                <a:solidFill>
                  <a:srgbClr val="7030A0"/>
                </a:solidFill>
                <a:latin typeface="Andalus" pitchFamily="18" charset="-78"/>
                <a:cs typeface="Andalus" pitchFamily="18" charset="-78"/>
              </a:rPr>
              <a:t>According </a:t>
            </a:r>
            <a:r>
              <a:rPr lang="en-US" sz="2400" b="1" dirty="0" smtClean="0">
                <a:solidFill>
                  <a:srgbClr val="7030A0"/>
                </a:solidFill>
                <a:latin typeface="Andalus" pitchFamily="18" charset="-78"/>
                <a:cs typeface="Andalus" pitchFamily="18" charset="-78"/>
              </a:rPr>
              <a:t>to the Companies Act, the Memorandum of Association of a company must contain the following clauses</a:t>
            </a:r>
            <a:r>
              <a:rPr lang="en-US" sz="2400" b="1" dirty="0" smtClean="0">
                <a:solidFill>
                  <a:srgbClr val="7030A0"/>
                </a:solidFill>
                <a:latin typeface="Andalus" pitchFamily="18" charset="-78"/>
                <a:cs typeface="Andalus" pitchFamily="18" charset="-78"/>
              </a:rPr>
              <a:t>:</a:t>
            </a:r>
          </a:p>
          <a:p>
            <a:pPr>
              <a:buNone/>
            </a:pPr>
            <a:endParaRPr lang="en-US" sz="2400" b="1" dirty="0" smtClean="0">
              <a:latin typeface="Andalus" pitchFamily="18" charset="-78"/>
              <a:cs typeface="Andalus" pitchFamily="18" charset="-78"/>
            </a:endParaRPr>
          </a:p>
          <a:p>
            <a:pPr>
              <a:buNone/>
            </a:pPr>
            <a:r>
              <a:rPr lang="en-US" sz="2400" b="1" dirty="0" smtClean="0">
                <a:latin typeface="Andalus" pitchFamily="18" charset="-78"/>
                <a:cs typeface="Andalus" pitchFamily="18" charset="-78"/>
              </a:rPr>
              <a:t>  1. Name Clause of Memorandum of Association</a:t>
            </a:r>
          </a:p>
          <a:p>
            <a:pPr marL="571500" indent="-571500">
              <a:buNone/>
            </a:pPr>
            <a:r>
              <a:rPr lang="en-US" sz="2400" b="1" dirty="0" smtClean="0">
                <a:latin typeface="Andalus" pitchFamily="18" charset="-78"/>
                <a:cs typeface="Andalus" pitchFamily="18" charset="-78"/>
              </a:rPr>
              <a:t>  2. Situation Clause of Memorandum of Association</a:t>
            </a:r>
          </a:p>
          <a:p>
            <a:pPr marL="571500" indent="-571500">
              <a:buNone/>
            </a:pPr>
            <a:r>
              <a:rPr lang="en-US" sz="2400" b="1" dirty="0" smtClean="0">
                <a:latin typeface="Andalus" pitchFamily="18" charset="-78"/>
                <a:cs typeface="Andalus" pitchFamily="18" charset="-78"/>
              </a:rPr>
              <a:t> </a:t>
            </a:r>
            <a:r>
              <a:rPr lang="en-US" sz="2400" b="1" dirty="0" smtClean="0">
                <a:latin typeface="Andalus" pitchFamily="18" charset="-78"/>
                <a:cs typeface="Andalus" pitchFamily="18" charset="-78"/>
              </a:rPr>
              <a:t> </a:t>
            </a:r>
            <a:r>
              <a:rPr lang="en-US" sz="2400" b="1" dirty="0" smtClean="0"/>
              <a:t>3</a:t>
            </a:r>
            <a:r>
              <a:rPr lang="en-US" sz="2400" b="1" dirty="0" smtClean="0"/>
              <a:t>. Objects Clause of Memorandum of </a:t>
            </a:r>
            <a:r>
              <a:rPr lang="en-US" sz="2400" b="1" dirty="0" smtClean="0"/>
              <a:t>Association</a:t>
            </a:r>
          </a:p>
          <a:p>
            <a:pPr marL="571500" indent="-571500">
              <a:buNone/>
            </a:pPr>
            <a:r>
              <a:rPr lang="en-US" sz="2400" b="1" dirty="0" smtClean="0">
                <a:latin typeface="Andalus" pitchFamily="18" charset="-78"/>
                <a:cs typeface="Andalus" pitchFamily="18" charset="-78"/>
              </a:rPr>
              <a:t> </a:t>
            </a:r>
            <a:r>
              <a:rPr lang="en-US" sz="2400" b="1" dirty="0" smtClean="0">
                <a:latin typeface="Andalus" pitchFamily="18" charset="-78"/>
                <a:cs typeface="Andalus" pitchFamily="18" charset="-78"/>
              </a:rPr>
              <a:t> </a:t>
            </a:r>
            <a:r>
              <a:rPr lang="en-US" sz="2400" b="1" dirty="0" smtClean="0">
                <a:latin typeface="Andalus" pitchFamily="18" charset="-78"/>
                <a:cs typeface="Andalus" pitchFamily="18" charset="-78"/>
              </a:rPr>
              <a:t>4. Liability Clause of Memorandum of Association</a:t>
            </a:r>
          </a:p>
          <a:p>
            <a:pPr>
              <a:buNone/>
            </a:pPr>
            <a:r>
              <a:rPr lang="en-US" sz="2400" b="1" dirty="0" smtClean="0">
                <a:latin typeface="Andalus" pitchFamily="18" charset="-78"/>
                <a:cs typeface="Andalus" pitchFamily="18" charset="-78"/>
              </a:rPr>
              <a:t>  5</a:t>
            </a:r>
            <a:r>
              <a:rPr lang="en-US" sz="2400" b="1" dirty="0" smtClean="0">
                <a:latin typeface="Andalus" pitchFamily="18" charset="-78"/>
                <a:cs typeface="Andalus" pitchFamily="18" charset="-78"/>
              </a:rPr>
              <a:t>. Capital Clause of Memorandum of Association</a:t>
            </a:r>
          </a:p>
          <a:p>
            <a:pPr>
              <a:buNone/>
            </a:pPr>
            <a:r>
              <a:rPr lang="en-US" sz="2400" b="1" dirty="0" smtClean="0">
                <a:latin typeface="Andalus" pitchFamily="18" charset="-78"/>
                <a:cs typeface="Andalus" pitchFamily="18" charset="-78"/>
              </a:rPr>
              <a:t>  6. Subscription Clause of Memorandum of Association</a:t>
            </a:r>
            <a:endParaRPr lang="en-US" sz="2400" b="1" dirty="0">
              <a:latin typeface="Andalus" pitchFamily="18" charset="-78"/>
              <a:cs typeface="Andalus"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2060"/>
                </a:solidFill>
                <a:latin typeface="Andalus" pitchFamily="18" charset="-78"/>
                <a:cs typeface="Andalus" pitchFamily="18" charset="-78"/>
              </a:rPr>
              <a:t>1. Name Clause of Memorandum of Association</a:t>
            </a:r>
          </a:p>
        </p:txBody>
      </p:sp>
      <p:sp>
        <p:nvSpPr>
          <p:cNvPr id="3" name="Content Placeholder 2"/>
          <p:cNvSpPr>
            <a:spLocks noGrp="1"/>
          </p:cNvSpPr>
          <p:nvPr>
            <p:ph idx="1"/>
          </p:nvPr>
        </p:nvSpPr>
        <p:spPr/>
        <p:txBody>
          <a:bodyPr>
            <a:noAutofit/>
          </a:bodyPr>
          <a:lstStyle/>
          <a:p>
            <a:r>
              <a:rPr lang="en-US" sz="2800" b="1" dirty="0" smtClean="0">
                <a:latin typeface="Andalus" pitchFamily="18" charset="-78"/>
                <a:cs typeface="Andalus" pitchFamily="18" charset="-78"/>
              </a:rPr>
              <a:t>The </a:t>
            </a:r>
            <a:r>
              <a:rPr lang="en-US" sz="2800" b="1" dirty="0" smtClean="0">
                <a:latin typeface="Andalus" pitchFamily="18" charset="-78"/>
                <a:cs typeface="Andalus" pitchFamily="18" charset="-78"/>
              </a:rPr>
              <a:t>name of the company should be stated in this clause. A company is free to select any name it likes. But the name should not be identical or similar to that of a company already registered. It should not also use words like King, Queen, Emperor, Government Bodies and names of World Bodies like U.N.O., W.H.O., World Bank etc. If it is a Public Limited Company, the name of the company should end with the word ‘Limited’ and if it is a Private Limited Company, the name should end with the words ‘Private Limited’</a:t>
            </a:r>
            <a:endParaRPr lang="en-US" sz="2800" b="1"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1295400"/>
          </a:xfrm>
        </p:spPr>
        <p:txBody>
          <a:bodyPr>
            <a:normAutofit fontScale="90000"/>
          </a:bodyPr>
          <a:lstStyle/>
          <a:p>
            <a:r>
              <a:rPr lang="en-US" sz="3600" b="1" dirty="0" smtClean="0">
                <a:solidFill>
                  <a:srgbClr val="002060"/>
                </a:solidFill>
                <a:latin typeface="Andalus" pitchFamily="18" charset="-78"/>
                <a:cs typeface="Andalus" pitchFamily="18" charset="-78"/>
              </a:rPr>
              <a:t>2. Situation Clause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latin typeface="Andalus" pitchFamily="18" charset="-78"/>
                <a:cs typeface="Andalus" pitchFamily="18" charset="-78"/>
              </a:rPr>
              <a:t>In </a:t>
            </a:r>
            <a:r>
              <a:rPr lang="en-US" b="1" dirty="0" smtClean="0">
                <a:latin typeface="Andalus" pitchFamily="18" charset="-78"/>
                <a:cs typeface="Andalus" pitchFamily="18" charset="-78"/>
              </a:rPr>
              <a:t>this clause, the name of the State where the Company’s registered office is located should be mentioned. Registered office means a place where the common seal, statutory books etc., of the company are </a:t>
            </a:r>
            <a:r>
              <a:rPr lang="en-US" b="1" dirty="0" err="1" smtClean="0">
                <a:latin typeface="Andalus" pitchFamily="18" charset="-78"/>
                <a:cs typeface="Andalus" pitchFamily="18" charset="-78"/>
              </a:rPr>
              <a:t>kept.The</a:t>
            </a:r>
            <a:r>
              <a:rPr lang="en-US" b="1" dirty="0" smtClean="0">
                <a:latin typeface="Andalus" pitchFamily="18" charset="-78"/>
                <a:cs typeface="Andalus" pitchFamily="18" charset="-78"/>
              </a:rPr>
              <a:t> company should intimate the location of registered office to the registrar within thirty days from the date of incorporation or commencement of business.</a:t>
            </a:r>
          </a:p>
          <a:p>
            <a:r>
              <a:rPr lang="en-US" b="1" dirty="0" smtClean="0">
                <a:latin typeface="Andalus" pitchFamily="18" charset="-78"/>
                <a:cs typeface="Andalus" pitchFamily="18" charset="-78"/>
              </a:rPr>
              <a:t>The registered office of a company can be shifted from one place to another within the town with a simple intimation to the Registrar. But in some situation, the company may want to shift its registered office to another town within the state. Under such circumstance, a special resolution should be passed. Whereas, to shift the registered office to other state, Memorandum should be altered accordingly.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2060"/>
                </a:solidFill>
                <a:latin typeface="Andalus" pitchFamily="18" charset="-78"/>
                <a:cs typeface="Andalus" pitchFamily="18" charset="-78"/>
              </a:rPr>
              <a:t>3. Objects Clause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000" b="1" dirty="0" smtClean="0">
                <a:latin typeface="Andalus" pitchFamily="18" charset="-78"/>
                <a:cs typeface="Andalus" pitchFamily="18" charset="-78"/>
              </a:rPr>
              <a:t>This clause specifies the objects for which the company is formed. It is difficult to alter the objects clause later on. Hence, it is necessary that the promoters should draft this clause carefully. This clause mentions all possible types of business in which a company may engage in future.</a:t>
            </a:r>
          </a:p>
          <a:p>
            <a:r>
              <a:rPr lang="en-US" sz="3000" b="1" dirty="0" smtClean="0">
                <a:latin typeface="Andalus" pitchFamily="18" charset="-78"/>
                <a:cs typeface="Andalus" pitchFamily="18" charset="-78"/>
              </a:rPr>
              <a:t>The objects clause must contain the important objectives of the company and the other objectives not included above.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2060"/>
                </a:solidFill>
                <a:latin typeface="Andalus" pitchFamily="18" charset="-78"/>
                <a:cs typeface="Andalus" pitchFamily="18" charset="-78"/>
              </a:rPr>
              <a:t>4. Liability Clause of Memorandum of Association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2800" b="1" dirty="0" smtClean="0">
                <a:latin typeface="Andalus" pitchFamily="18" charset="-78"/>
                <a:cs typeface="Andalus" pitchFamily="18" charset="-78"/>
              </a:rPr>
              <a:t>This clause states the liability of the members of the company. The liability may be limited by shares or by guarantee. This clause may be omitted in case of unlimited liability.</a:t>
            </a:r>
            <a:endParaRPr lang="en-US" sz="2800" b="1" dirty="0">
              <a:latin typeface="Andalus" pitchFamily="18" charset="-78"/>
              <a:cs typeface="Andalus"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960</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Memorandum of Association </vt:lpstr>
      <vt:lpstr>What is a Memorandum of Association? </vt:lpstr>
      <vt:lpstr>I.Introduction</vt:lpstr>
      <vt:lpstr>Definition of Memorandum of Association</vt:lpstr>
      <vt:lpstr>Contents of Memorandum of Association </vt:lpstr>
      <vt:lpstr>1. Name Clause of Memorandum of Association</vt:lpstr>
      <vt:lpstr>2. Situation Clause of Memorandum of Association </vt:lpstr>
      <vt:lpstr>3. Objects Clause of Memorandum of Association </vt:lpstr>
      <vt:lpstr>4. Liability Clause of Memorandum of Association </vt:lpstr>
      <vt:lpstr>5. Capital Clause of Memorandum of Association </vt:lpstr>
      <vt:lpstr>6. Subscription Clause of Memorandum of Association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Memorandum of Association </dc:title>
  <dc:creator>law</dc:creator>
  <cp:lastModifiedBy>Admin</cp:lastModifiedBy>
  <cp:revision>19</cp:revision>
  <dcterms:created xsi:type="dcterms:W3CDTF">2006-08-16T00:00:00Z</dcterms:created>
  <dcterms:modified xsi:type="dcterms:W3CDTF">2018-06-16T05:48:33Z</dcterms:modified>
</cp:coreProperties>
</file>