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8" r:id="rId4"/>
    <p:sldId id="262" r:id="rId5"/>
    <p:sldId id="263" r:id="rId6"/>
    <p:sldId id="265" r:id="rId7"/>
    <p:sldId id="268" r:id="rId8"/>
    <p:sldId id="270"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12/06/2018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12/06/2018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1066800"/>
            <a:ext cx="7086600" cy="2585323"/>
          </a:xfrm>
          <a:prstGeom prst="rect">
            <a:avLst/>
          </a:prstGeom>
        </p:spPr>
        <p:txBody>
          <a:bodyPr wrap="square">
            <a:spAutoFit/>
          </a:bodyPr>
          <a:lstStyle/>
          <a:p>
            <a:r>
              <a:rPr lang="en-US" b="1" dirty="0" smtClean="0"/>
              <a:t>                                    </a:t>
            </a:r>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r>
              <a:rPr lang="en-US" b="1" dirty="0" smtClean="0"/>
              <a:t>                              </a:t>
            </a:r>
            <a:r>
              <a:rPr lang="en-US" sz="3600" b="1" dirty="0" smtClean="0">
                <a:latin typeface="Algerian" pitchFamily="82" charset="0"/>
              </a:rPr>
              <a:t>Indigenous Bankers</a:t>
            </a:r>
            <a:endParaRPr lang="en-US" sz="3600" dirty="0">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sz="2800" dirty="0" smtClean="0">
                <a:latin typeface="Algerian" pitchFamily="82" charset="0"/>
              </a:rPr>
              <a:t>Indigenous Bankers- Contents</a:t>
            </a:r>
            <a:endParaRPr lang="en-US" sz="2800" dirty="0">
              <a:latin typeface="Algerian" pitchFamily="82" charset="0"/>
            </a:endParaRPr>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Introduction </a:t>
            </a:r>
          </a:p>
          <a:p>
            <a:r>
              <a:rPr lang="en-US" sz="2800" dirty="0" smtClean="0">
                <a:latin typeface="Times New Roman" pitchFamily="18" charset="0"/>
                <a:cs typeface="Times New Roman" pitchFamily="18" charset="0"/>
              </a:rPr>
              <a:t>Categories of Indigenous Bankers</a:t>
            </a:r>
          </a:p>
          <a:p>
            <a:r>
              <a:rPr lang="en-US" sz="2800" dirty="0" smtClean="0">
                <a:latin typeface="Times New Roman" pitchFamily="18" charset="0"/>
                <a:cs typeface="Times New Roman" pitchFamily="18" charset="0"/>
              </a:rPr>
              <a:t>Importance of Indigenous Bankers</a:t>
            </a:r>
          </a:p>
          <a:p>
            <a:r>
              <a:rPr lang="en-US" sz="2800" dirty="0" smtClean="0">
                <a:latin typeface="Times New Roman" pitchFamily="18" charset="0"/>
                <a:cs typeface="Times New Roman" pitchFamily="18" charset="0"/>
              </a:rPr>
              <a:t>Functions of Indigenous Bankers </a:t>
            </a:r>
          </a:p>
          <a:p>
            <a:r>
              <a:rPr lang="en-US" sz="2800" dirty="0" smtClean="0">
                <a:latin typeface="Times New Roman" pitchFamily="18" charset="0"/>
                <a:cs typeface="Times New Roman" pitchFamily="18" charset="0"/>
              </a:rPr>
              <a:t>Characteristics of Indigenous Bankers</a:t>
            </a:r>
          </a:p>
          <a:p>
            <a:endParaRPr lang="en-US" b="1"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latin typeface="Algerian" pitchFamily="82" charset="0"/>
              </a:rPr>
              <a:t>Indigenous Bankers</a:t>
            </a:r>
            <a:endParaRPr lang="en-US" sz="2800" dirty="0">
              <a:latin typeface="Algerian" pitchFamily="82" charset="0"/>
            </a:endParaRPr>
          </a:p>
        </p:txBody>
      </p:sp>
      <p:sp>
        <p:nvSpPr>
          <p:cNvPr id="3" name="Content Placeholder 2"/>
          <p:cNvSpPr>
            <a:spLocks noGrp="1"/>
          </p:cNvSpPr>
          <p:nvPr>
            <p:ph sz="half" idx="1"/>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buNone/>
            </a:pPr>
            <a:r>
              <a:rPr lang="en-US" dirty="0" smtClean="0"/>
              <a:t>                 </a:t>
            </a:r>
            <a:r>
              <a:rPr lang="en-US" b="1" dirty="0" smtClean="0">
                <a:latin typeface="Times New Roman" pitchFamily="18" charset="0"/>
                <a:cs typeface="Times New Roman" pitchFamily="18" charset="0"/>
              </a:rPr>
              <a:t>Meaning </a:t>
            </a:r>
          </a:p>
          <a:p>
            <a:r>
              <a:rPr lang="en-US" dirty="0" smtClean="0">
                <a:latin typeface="Times New Roman" pitchFamily="18" charset="0"/>
                <a:cs typeface="Times New Roman" pitchFamily="18" charset="0"/>
              </a:rPr>
              <a:t>Indigenous bankers are private firms or individuals who operate as banks and as such both receive deposits and give loans. Like banks, they are also financial intermediaries. They should be distinguished  professional moneylenders whose primary business is not banking but money lending.</a:t>
            </a:r>
            <a:endParaRPr lang="en-US" dirty="0">
              <a:latin typeface="Times New Roman" pitchFamily="18" charset="0"/>
              <a:cs typeface="Times New Roman" pitchFamily="18" charset="0"/>
            </a:endParaRPr>
          </a:p>
        </p:txBody>
      </p:sp>
      <p:sp>
        <p:nvSpPr>
          <p:cNvPr id="4" name="Content Placeholder 3"/>
          <p:cNvSpPr>
            <a:spLocks noGrp="1"/>
          </p:cNvSpPr>
          <p:nvPr>
            <p:ph sz="half" idx="2"/>
          </p:nvPr>
        </p:nvSpPr>
        <p:spPr/>
        <p:style>
          <a:lnRef idx="2">
            <a:schemeClr val="dk1"/>
          </a:lnRef>
          <a:fillRef idx="1">
            <a:schemeClr val="lt1"/>
          </a:fillRef>
          <a:effectRef idx="0">
            <a:schemeClr val="dk1"/>
          </a:effectRef>
          <a:fontRef idx="minor">
            <a:schemeClr val="dk1"/>
          </a:fontRef>
        </p:style>
        <p:txBody>
          <a:bodyPr>
            <a:normAutofit fontScale="85000" lnSpcReduction="10000"/>
          </a:bodyPr>
          <a:lstStyle/>
          <a:p>
            <a:pPr>
              <a:buNone/>
            </a:pPr>
            <a:r>
              <a:rPr lang="en-US" b="1" dirty="0" smtClean="0"/>
              <a:t>             </a:t>
            </a:r>
            <a:r>
              <a:rPr lang="en-US" b="1" dirty="0" smtClean="0">
                <a:latin typeface="Times New Roman" pitchFamily="18" charset="0"/>
                <a:cs typeface="Times New Roman" pitchFamily="18" charset="0"/>
              </a:rPr>
              <a:t>Definition</a:t>
            </a:r>
          </a:p>
          <a:p>
            <a:r>
              <a:rPr lang="en-US" dirty="0" smtClean="0">
                <a:latin typeface="Times New Roman" pitchFamily="18" charset="0"/>
                <a:cs typeface="Times New Roman" pitchFamily="18" charset="0"/>
              </a:rPr>
              <a:t>According to the Indian </a:t>
            </a:r>
            <a:r>
              <a:rPr lang="en-US" b="1" dirty="0" smtClean="0">
                <a:latin typeface="Times New Roman" pitchFamily="18" charset="0"/>
                <a:cs typeface="Times New Roman" pitchFamily="18" charset="0"/>
              </a:rPr>
              <a:t>Central Banking Enquiry Committee</a:t>
            </a:r>
            <a:r>
              <a:rPr lang="en-US" dirty="0" smtClean="0">
                <a:latin typeface="Times New Roman" pitchFamily="18" charset="0"/>
                <a:cs typeface="Times New Roman" pitchFamily="18" charset="0"/>
              </a:rPr>
              <a:t>, "an indigenous banker is any individual or private firm receiving deposits and dealing in </a:t>
            </a:r>
            <a:r>
              <a:rPr lang="en-US" dirty="0" err="1" smtClean="0">
                <a:latin typeface="Times New Roman" pitchFamily="18" charset="0"/>
                <a:cs typeface="Times New Roman" pitchFamily="18" charset="0"/>
              </a:rPr>
              <a:t>Hundies</a:t>
            </a:r>
            <a:r>
              <a:rPr lang="en-US" dirty="0" smtClean="0">
                <a:latin typeface="Times New Roman" pitchFamily="18" charset="0"/>
                <a:cs typeface="Times New Roman" pitchFamily="18" charset="0"/>
              </a:rPr>
              <a:t> or lending money"</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762000"/>
            <a:ext cx="8153400" cy="523220"/>
          </a:xfrm>
          <a:prstGeom prst="rect">
            <a:avLst/>
          </a:prstGeom>
        </p:spPr>
        <p:txBody>
          <a:bodyPr wrap="square">
            <a:spAutoFit/>
          </a:bodyPr>
          <a:lstStyle/>
          <a:p>
            <a:r>
              <a:rPr lang="en-US" sz="2800" b="1" dirty="0" smtClean="0">
                <a:solidFill>
                  <a:prstClr val="black"/>
                </a:solidFill>
                <a:latin typeface="Algerian" pitchFamily="82" charset="0"/>
                <a:cs typeface="Aharoni" pitchFamily="2" charset="-79"/>
              </a:rPr>
              <a:t>             </a:t>
            </a:r>
            <a:r>
              <a:rPr lang="en-US" sz="2800" dirty="0" smtClean="0">
                <a:solidFill>
                  <a:prstClr val="black"/>
                </a:solidFill>
                <a:latin typeface="Algerian" pitchFamily="82" charset="0"/>
                <a:cs typeface="Aharoni" pitchFamily="2" charset="-79"/>
              </a:rPr>
              <a:t>Categories of Indigenous Bankers</a:t>
            </a:r>
            <a:endParaRPr lang="en-US" sz="2800" dirty="0">
              <a:latin typeface="Algerian" pitchFamily="82" charset="0"/>
              <a:cs typeface="Aharoni" pitchFamily="2" charset="-79"/>
            </a:endParaRPr>
          </a:p>
        </p:txBody>
      </p:sp>
      <p:sp>
        <p:nvSpPr>
          <p:cNvPr id="7" name="Rectangle 6"/>
          <p:cNvSpPr/>
          <p:nvPr/>
        </p:nvSpPr>
        <p:spPr>
          <a:xfrm>
            <a:off x="838200" y="1905000"/>
            <a:ext cx="7924800" cy="3231654"/>
          </a:xfrm>
          <a:prstGeom prst="rect">
            <a:avLst/>
          </a:prstGeom>
        </p:spPr>
        <p:txBody>
          <a:bodyPr wrap="square">
            <a:spAutoFit/>
          </a:bodyPr>
          <a:lstStyle/>
          <a:p>
            <a:pPr lvl="0" fontAlgn="base">
              <a:spcBef>
                <a:spcPct val="0"/>
              </a:spcBef>
              <a:spcAft>
                <a:spcPct val="0"/>
              </a:spcAft>
            </a:pPr>
            <a:endParaRPr lang="en-US" sz="1200" dirty="0" smtClean="0">
              <a:solidFill>
                <a:srgbClr val="333333"/>
              </a:solidFill>
              <a:latin typeface="Arial" pitchFamily="34" charset="0"/>
              <a:ea typeface="Times New Roman" pitchFamily="18" charset="0"/>
              <a:cs typeface="Arial" pitchFamily="34" charset="0"/>
            </a:endParaRPr>
          </a:p>
          <a:p>
            <a:pPr lvl="0" fontAlgn="base">
              <a:spcBef>
                <a:spcPct val="0"/>
              </a:spcBef>
              <a:spcAft>
                <a:spcPct val="0"/>
              </a:spcAft>
            </a:pPr>
            <a:endParaRPr lang="en-US" sz="1200" dirty="0" smtClean="0">
              <a:solidFill>
                <a:srgbClr val="333333"/>
              </a:solidFill>
              <a:latin typeface="Arial" pitchFamily="34" charset="0"/>
              <a:ea typeface="Times New Roman" pitchFamily="18" charset="0"/>
              <a:cs typeface="Arial" pitchFamily="34" charset="0"/>
            </a:endParaRPr>
          </a:p>
          <a:p>
            <a:pPr lvl="0" fontAlgn="base">
              <a:spcBef>
                <a:spcPct val="0"/>
              </a:spcBef>
              <a:spcAft>
                <a:spcPct val="0"/>
              </a:spcAft>
            </a:pPr>
            <a:endParaRPr lang="en-US" sz="1200" dirty="0" smtClean="0">
              <a:solidFill>
                <a:srgbClr val="333333"/>
              </a:solidFill>
              <a:latin typeface="Arial" pitchFamily="34" charset="0"/>
              <a:ea typeface="Times New Roman" pitchFamily="18" charset="0"/>
              <a:cs typeface="Arial" pitchFamily="34" charset="0"/>
            </a:endParaRPr>
          </a:p>
          <a:p>
            <a:pPr lvl="0" fontAlgn="base">
              <a:lnSpc>
                <a:spcPct val="150000"/>
              </a:lnSpc>
              <a:spcBef>
                <a:spcPct val="0"/>
              </a:spcBef>
              <a:spcAft>
                <a:spcPct val="0"/>
              </a:spcAft>
            </a:pPr>
            <a:r>
              <a:rPr lang="en-US" sz="2800" dirty="0" smtClean="0">
                <a:solidFill>
                  <a:srgbClr val="333333"/>
                </a:solidFill>
                <a:latin typeface="Times New Roman" pitchFamily="18" charset="0"/>
                <a:ea typeface="Times New Roman" pitchFamily="18" charset="0"/>
                <a:cs typeface="Times New Roman" pitchFamily="18" charset="0"/>
              </a:rPr>
              <a:t>1.Those whose main business is banking</a:t>
            </a:r>
            <a:endParaRPr lang="en-US" sz="2800" dirty="0" smtClean="0">
              <a:solidFill>
                <a:prstClr val="black"/>
              </a:solidFill>
              <a:latin typeface="Times New Roman" pitchFamily="18" charset="0"/>
              <a:ea typeface="Times New Roman" pitchFamily="18" charset="0"/>
              <a:cs typeface="Times New Roman" pitchFamily="18" charset="0"/>
            </a:endParaRPr>
          </a:p>
          <a:p>
            <a:pPr lvl="0" eaLnBrk="0" fontAlgn="base" hangingPunct="0">
              <a:lnSpc>
                <a:spcPct val="150000"/>
              </a:lnSpc>
              <a:spcBef>
                <a:spcPct val="0"/>
              </a:spcBef>
              <a:spcAft>
                <a:spcPct val="0"/>
              </a:spcAft>
            </a:pPr>
            <a:r>
              <a:rPr lang="en-US" sz="2800" dirty="0" smtClean="0">
                <a:solidFill>
                  <a:srgbClr val="333333"/>
                </a:solidFill>
                <a:latin typeface="Times New Roman" pitchFamily="18" charset="0"/>
                <a:ea typeface="Times New Roman" pitchFamily="18" charset="0"/>
                <a:cs typeface="Times New Roman" pitchFamily="18" charset="0"/>
              </a:rPr>
              <a:t>2.Those who combine their banking </a:t>
            </a:r>
            <a:r>
              <a:rPr lang="en-US" sz="2800" dirty="0" smtClean="0">
                <a:solidFill>
                  <a:srgbClr val="333333"/>
                </a:solidFill>
                <a:latin typeface="Times New Roman" pitchFamily="18" charset="0"/>
                <a:ea typeface="Times New Roman" pitchFamily="18" charset="0"/>
                <a:cs typeface="Times New Roman" pitchFamily="18" charset="0"/>
              </a:rPr>
              <a:t>business </a:t>
            </a:r>
            <a:r>
              <a:rPr lang="en-US" sz="2800" dirty="0" smtClean="0">
                <a:solidFill>
                  <a:srgbClr val="333333"/>
                </a:solidFill>
                <a:latin typeface="Times New Roman" pitchFamily="18" charset="0"/>
                <a:ea typeface="Times New Roman" pitchFamily="18" charset="0"/>
                <a:cs typeface="Times New Roman" pitchFamily="18" charset="0"/>
              </a:rPr>
              <a:t>with trading activities and </a:t>
            </a:r>
          </a:p>
          <a:p>
            <a:pPr lvl="0" eaLnBrk="0" fontAlgn="base" hangingPunct="0">
              <a:lnSpc>
                <a:spcPct val="150000"/>
              </a:lnSpc>
              <a:spcBef>
                <a:spcPct val="0"/>
              </a:spcBef>
              <a:spcAft>
                <a:spcPct val="0"/>
              </a:spcAft>
            </a:pPr>
            <a:r>
              <a:rPr lang="en-US" sz="2800" dirty="0" smtClean="0">
                <a:solidFill>
                  <a:srgbClr val="333333"/>
                </a:solidFill>
                <a:latin typeface="Times New Roman" pitchFamily="18" charset="0"/>
                <a:cs typeface="Times New Roman" pitchFamily="18" charset="0"/>
              </a:rPr>
              <a:t>3. </a:t>
            </a:r>
            <a:r>
              <a:rPr lang="en-US" sz="2800" dirty="0" smtClean="0">
                <a:latin typeface="Times New Roman" pitchFamily="18" charset="0"/>
                <a:cs typeface="Times New Roman" pitchFamily="18" charset="0"/>
              </a:rPr>
              <a:t>Those who act as commission agents</a:t>
            </a:r>
            <a:endParaRPr lang="en-US" sz="2800" i="1" dirty="0" smtClean="0">
              <a:solidFill>
                <a:srgbClr val="333333"/>
              </a:solidFill>
              <a:latin typeface="Times New Roman" pitchFamily="18" charset="0"/>
              <a:ea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7924800" cy="523220"/>
          </a:xfrm>
          <a:prstGeom prst="rect">
            <a:avLst/>
          </a:prstGeom>
        </p:spPr>
        <p:txBody>
          <a:bodyPr wrap="square">
            <a:spAutoFit/>
          </a:bodyPr>
          <a:lstStyle/>
          <a:p>
            <a:r>
              <a:rPr lang="en-US" sz="2800" dirty="0" smtClean="0"/>
              <a:t>           </a:t>
            </a:r>
            <a:r>
              <a:rPr lang="en-US" sz="2800" dirty="0" smtClean="0">
                <a:latin typeface="Algerian" pitchFamily="82" charset="0"/>
              </a:rPr>
              <a:t>Importance of Indigenous Bankers</a:t>
            </a:r>
          </a:p>
        </p:txBody>
      </p:sp>
      <p:sp>
        <p:nvSpPr>
          <p:cNvPr id="3" name="Rectangle 2"/>
          <p:cNvSpPr/>
          <p:nvPr/>
        </p:nvSpPr>
        <p:spPr>
          <a:xfrm>
            <a:off x="533400" y="1828800"/>
            <a:ext cx="7467600" cy="461665"/>
          </a:xfrm>
          <a:prstGeom prst="rect">
            <a:avLst/>
          </a:prstGeom>
        </p:spPr>
        <p:txBody>
          <a:bodyPr wrap="square">
            <a:spAutoFit/>
          </a:bodyPr>
          <a:lstStyle/>
          <a:p>
            <a:r>
              <a:rPr lang="en-US" sz="2400" dirty="0" smtClean="0">
                <a:latin typeface="Times New Roman" pitchFamily="18" charset="0"/>
                <a:cs typeface="Times New Roman" pitchFamily="18" charset="0"/>
              </a:rPr>
              <a:t>     Significant Role in the Economic Life of India</a:t>
            </a:r>
            <a:endParaRPr lang="en-US" sz="2400" dirty="0">
              <a:latin typeface="Times New Roman" pitchFamily="18" charset="0"/>
              <a:cs typeface="Times New Roman" pitchFamily="18" charset="0"/>
            </a:endParaRPr>
          </a:p>
        </p:txBody>
      </p:sp>
      <p:sp>
        <p:nvSpPr>
          <p:cNvPr id="4" name="Rectangle 3"/>
          <p:cNvSpPr/>
          <p:nvPr/>
        </p:nvSpPr>
        <p:spPr>
          <a:xfrm>
            <a:off x="381000" y="2438400"/>
            <a:ext cx="6263971" cy="461665"/>
          </a:xfrm>
          <a:prstGeom prst="rect">
            <a:avLst/>
          </a:prstGeom>
        </p:spPr>
        <p:txBody>
          <a:bodyPr wrap="square">
            <a:spAutoFit/>
          </a:bodyPr>
          <a:lstStyle/>
          <a:p>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After </a:t>
            </a:r>
            <a:r>
              <a:rPr lang="en-US" sz="2400" dirty="0" smtClean="0">
                <a:latin typeface="Times New Roman" pitchFamily="18" charset="0"/>
                <a:cs typeface="Times New Roman" pitchFamily="18" charset="0"/>
              </a:rPr>
              <a:t>Nationalization of Commercial Banks </a:t>
            </a:r>
            <a:endParaRPr lang="en-US" sz="2400" dirty="0">
              <a:latin typeface="Times New Roman" pitchFamily="18" charset="0"/>
              <a:cs typeface="Times New Roman" pitchFamily="18" charset="0"/>
            </a:endParaRPr>
          </a:p>
        </p:txBody>
      </p:sp>
      <p:sp>
        <p:nvSpPr>
          <p:cNvPr id="5" name="Rectangle 4"/>
          <p:cNvSpPr/>
          <p:nvPr/>
        </p:nvSpPr>
        <p:spPr>
          <a:xfrm>
            <a:off x="838200" y="3276600"/>
            <a:ext cx="6172199" cy="461665"/>
          </a:xfrm>
          <a:prstGeom prst="rect">
            <a:avLst/>
          </a:prstGeom>
        </p:spPr>
        <p:txBody>
          <a:bodyPr wrap="square">
            <a:spAutoFit/>
          </a:bodyPr>
          <a:lstStyle/>
          <a:p>
            <a:r>
              <a:rPr lang="en-US"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Indigenous Bankers Act As Commission Agents </a:t>
            </a:r>
            <a:endParaRPr lang="en-US" sz="2400" dirty="0">
              <a:latin typeface="Times New Roman" pitchFamily="18" charset="0"/>
              <a:cs typeface="Times New Roman" pitchFamily="18" charset="0"/>
            </a:endParaRPr>
          </a:p>
        </p:txBody>
      </p:sp>
      <p:sp>
        <p:nvSpPr>
          <p:cNvPr id="6" name="Rectangle 5"/>
          <p:cNvSpPr/>
          <p:nvPr/>
        </p:nvSpPr>
        <p:spPr>
          <a:xfrm>
            <a:off x="838200" y="4038600"/>
            <a:ext cx="6152646" cy="461665"/>
          </a:xfrm>
          <a:prstGeom prst="rect">
            <a:avLst/>
          </a:prstGeom>
        </p:spPr>
        <p:txBody>
          <a:bodyPr wrap="none">
            <a:spAutoFit/>
          </a:bodyPr>
          <a:lstStyle/>
          <a:p>
            <a:r>
              <a:rPr lang="en-US" sz="2400" dirty="0" smtClean="0">
                <a:latin typeface="Times New Roman" pitchFamily="18" charset="0"/>
                <a:cs typeface="Times New Roman" pitchFamily="18" charset="0"/>
              </a:rPr>
              <a:t> Combines </a:t>
            </a:r>
            <a:r>
              <a:rPr lang="en-US" sz="2400" dirty="0" smtClean="0">
                <a:latin typeface="Times New Roman" pitchFamily="18" charset="0"/>
                <a:cs typeface="Times New Roman" pitchFamily="18" charset="0"/>
              </a:rPr>
              <a:t>banking with trading and agriculture </a:t>
            </a:r>
            <a:endParaRPr lang="en-US" sz="2400" dirty="0">
              <a:latin typeface="Times New Roman" pitchFamily="18" charset="0"/>
              <a:cs typeface="Times New Roman" pitchFamily="18" charset="0"/>
            </a:endParaRPr>
          </a:p>
        </p:txBody>
      </p:sp>
      <p:sp>
        <p:nvSpPr>
          <p:cNvPr id="7" name="Rectangle 6"/>
          <p:cNvSpPr/>
          <p:nvPr/>
        </p:nvSpPr>
        <p:spPr>
          <a:xfrm>
            <a:off x="838200" y="4724400"/>
            <a:ext cx="8153400" cy="830997"/>
          </a:xfrm>
          <a:prstGeom prst="rect">
            <a:avLst/>
          </a:prstGeom>
        </p:spPr>
        <p:txBody>
          <a:bodyPr wrap="square">
            <a:spAutoFit/>
          </a:bodyPr>
          <a:lstStyle/>
          <a:p>
            <a:r>
              <a:rPr lang="en-US" sz="2400" dirty="0" smtClean="0">
                <a:latin typeface="Times New Roman" pitchFamily="18" charset="0"/>
                <a:cs typeface="Times New Roman" pitchFamily="18" charset="0"/>
              </a:rPr>
              <a:t> Indigenous </a:t>
            </a:r>
            <a:r>
              <a:rPr lang="en-US" sz="2400" dirty="0" smtClean="0">
                <a:latin typeface="Times New Roman" pitchFamily="18" charset="0"/>
                <a:cs typeface="Times New Roman" pitchFamily="18" charset="0"/>
              </a:rPr>
              <a:t>bankers provide finance and remittance facilities to traders and small industrialists  </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600200"/>
          </a:xfrm>
        </p:spPr>
        <p:txBody>
          <a:bodyPr>
            <a:normAutofit/>
          </a:bodyPr>
          <a:lstStyle/>
          <a:p>
            <a:r>
              <a:rPr lang="en-US" sz="3200" dirty="0" smtClean="0">
                <a:latin typeface="Algerian" pitchFamily="82" charset="0"/>
              </a:rPr>
              <a:t>Functions of Indigenous Bankers</a:t>
            </a:r>
            <a:endParaRPr lang="en-US" sz="3200" dirty="0">
              <a:latin typeface="Algerian" pitchFamily="82" charset="0"/>
            </a:endParaRPr>
          </a:p>
        </p:txBody>
      </p:sp>
      <p:sp>
        <p:nvSpPr>
          <p:cNvPr id="3" name="Subtitle 2"/>
          <p:cNvSpPr>
            <a:spLocks noGrp="1"/>
          </p:cNvSpPr>
          <p:nvPr>
            <p:ph type="subTitle" idx="1"/>
          </p:nvPr>
        </p:nvSpPr>
        <p:spPr>
          <a:xfrm>
            <a:off x="914400" y="1905000"/>
            <a:ext cx="7239000" cy="3733800"/>
          </a:xfrm>
        </p:spPr>
        <p:txBody>
          <a:bodyPr>
            <a:noAutofit/>
          </a:bodyPr>
          <a:lstStyle/>
          <a:p>
            <a:pPr marL="1371600" indent="-1371600" algn="just"/>
            <a:r>
              <a:rPr lang="en-US" sz="2000" dirty="0" smtClean="0">
                <a:latin typeface="Times New Roman" pitchFamily="18" charset="0"/>
                <a:cs typeface="Times New Roman" pitchFamily="18" charset="0"/>
              </a:rPr>
              <a:t>1They accept deposits on current and fixed accounts.</a:t>
            </a:r>
          </a:p>
          <a:p>
            <a:pPr marL="1371600" indent="-1371600" algn="just"/>
            <a:r>
              <a:rPr lang="en-US" sz="2000" dirty="0" smtClean="0">
                <a:latin typeface="Times New Roman" pitchFamily="18" charset="0"/>
                <a:cs typeface="Times New Roman" pitchFamily="18" charset="0"/>
              </a:rPr>
              <a:t>2.They buy and sell hundis for remitting funds.</a:t>
            </a:r>
          </a:p>
          <a:p>
            <a:pPr algn="just"/>
            <a:r>
              <a:rPr lang="en-US" sz="2000" dirty="0" smtClean="0">
                <a:latin typeface="Times New Roman" pitchFamily="18" charset="0"/>
                <a:cs typeface="Times New Roman" pitchFamily="18" charset="0"/>
              </a:rPr>
              <a:t>3. They accept valuables of their clients for safe custody.</a:t>
            </a:r>
          </a:p>
          <a:p>
            <a:pPr algn="just"/>
            <a:r>
              <a:rPr lang="en-US" sz="2000" dirty="0" smtClean="0">
                <a:latin typeface="Times New Roman" pitchFamily="18" charset="0"/>
                <a:cs typeface="Times New Roman" pitchFamily="18" charset="0"/>
              </a:rPr>
              <a:t>4.They </a:t>
            </a:r>
            <a:r>
              <a:rPr lang="en-US" sz="2000" dirty="0" smtClean="0">
                <a:latin typeface="Times New Roman" pitchFamily="18" charset="0"/>
                <a:cs typeface="Times New Roman" pitchFamily="18" charset="0"/>
              </a:rPr>
              <a:t>finance inland trade (retail/wholesale), including the movement of agricultural commodities like cotton, sugar, oilseeds, etc. But, they do not give direct loans to farmers.</a:t>
            </a:r>
          </a:p>
          <a:p>
            <a:pPr algn="just"/>
            <a:r>
              <a:rPr lang="en-US" sz="2000" dirty="0" smtClean="0">
                <a:latin typeface="Times New Roman" pitchFamily="18" charset="0"/>
                <a:cs typeface="Times New Roman" pitchFamily="18" charset="0"/>
              </a:rPr>
              <a:t>5. They give loans to artisans and small urban traders against collateral security or personal security.</a:t>
            </a:r>
          </a:p>
          <a:p>
            <a:pPr algn="just"/>
            <a:r>
              <a:rPr lang="en-US" sz="2000" dirty="0" smtClean="0">
                <a:latin typeface="Times New Roman" pitchFamily="18" charset="0"/>
                <a:cs typeface="Times New Roman" pitchFamily="18" charset="0"/>
              </a:rPr>
              <a:t>6. In recent years, they are also providing working capital to the small industrialists.</a:t>
            </a:r>
          </a:p>
          <a:p>
            <a:pPr algn="just"/>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438400"/>
          </a:xfrm>
        </p:spPr>
        <p:txBody>
          <a:bodyPr>
            <a:normAutofit/>
          </a:bodyPr>
          <a:lstStyle/>
          <a:p>
            <a:r>
              <a:rPr lang="en-US" sz="2800" dirty="0" smtClean="0">
                <a:latin typeface="Algerian" pitchFamily="82" charset="0"/>
                <a:cs typeface="Aharoni" pitchFamily="2" charset="-79"/>
              </a:rPr>
              <a:t>Characteristics of Indigenous Bankers</a:t>
            </a:r>
            <a:endParaRPr lang="en-US" sz="2800" dirty="0"/>
          </a:p>
        </p:txBody>
      </p:sp>
      <p:sp>
        <p:nvSpPr>
          <p:cNvPr id="3" name="Subtitle 2"/>
          <p:cNvSpPr>
            <a:spLocks noGrp="1"/>
          </p:cNvSpPr>
          <p:nvPr>
            <p:ph type="subTitle" idx="1"/>
          </p:nvPr>
        </p:nvSpPr>
        <p:spPr>
          <a:xfrm>
            <a:off x="990600" y="2286000"/>
            <a:ext cx="7086600" cy="3581400"/>
          </a:xfrm>
        </p:spPr>
        <p:txBody>
          <a:bodyPr>
            <a:normAutofit fontScale="25000" lnSpcReduction="20000"/>
          </a:bodyPr>
          <a:lstStyle/>
          <a:p>
            <a:endParaRPr lang="en-US" sz="7200" dirty="0" smtClean="0"/>
          </a:p>
          <a:p>
            <a:endParaRPr lang="en-US" sz="7200" dirty="0" smtClean="0"/>
          </a:p>
          <a:p>
            <a:r>
              <a:rPr lang="en-US" sz="8000" b="1" dirty="0" smtClean="0">
                <a:solidFill>
                  <a:srgbClr val="333333"/>
                </a:solidFill>
                <a:latin typeface="Times New Roman" pitchFamily="18" charset="0"/>
                <a:ea typeface="Times New Roman" pitchFamily="18" charset="0"/>
                <a:cs typeface="Times New Roman" pitchFamily="18" charset="0"/>
              </a:rPr>
              <a:t>Indigenous bankers have the Distinguishing features when compared to a modern banker </a:t>
            </a:r>
          </a:p>
          <a:p>
            <a:pPr algn="just"/>
            <a:r>
              <a:rPr lang="en-US" sz="8000" dirty="0" smtClean="0">
                <a:latin typeface="Times New Roman" pitchFamily="18" charset="0"/>
                <a:cs typeface="Times New Roman" pitchFamily="18" charset="0"/>
              </a:rPr>
              <a:t>1.Indigenous bankers accept deposits and deal in hundis. Modern bankers do not deal in hundis, but in bills of exchange.</a:t>
            </a:r>
          </a:p>
          <a:p>
            <a:pPr algn="just"/>
            <a:r>
              <a:rPr lang="en-US" sz="8000" dirty="0" smtClean="0">
                <a:latin typeface="Times New Roman" pitchFamily="18" charset="0"/>
                <a:cs typeface="Times New Roman" pitchFamily="18" charset="0"/>
              </a:rPr>
              <a:t>2. Indigenous bankers use their own capital for conducting their lending activities. Deposits form only a small part of their working capital while a modern banker relies largely on deposits for his business.</a:t>
            </a:r>
          </a:p>
          <a:p>
            <a:pPr algn="just"/>
            <a:r>
              <a:rPr lang="en-US" sz="8000" dirty="0" smtClean="0">
                <a:latin typeface="Times New Roman" pitchFamily="18" charset="0"/>
                <a:cs typeface="Times New Roman" pitchFamily="18" charset="0"/>
              </a:rPr>
              <a:t>3. Operations of indigenous bankers are free from formalities and delays. Their business hours are flexible. A modern banker deals in a formal way only.</a:t>
            </a:r>
          </a:p>
          <a:p>
            <a:endParaRPr lang="en-US" sz="7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latin typeface="Algerian" pitchFamily="82" charset="0"/>
                <a:cs typeface="Aharoni" pitchFamily="2" charset="-79"/>
              </a:rPr>
              <a:t>Characteristics of Indigenous Bankers</a:t>
            </a:r>
            <a:endParaRPr lang="en-US" sz="2400" dirty="0"/>
          </a:p>
        </p:txBody>
      </p:sp>
      <p:sp>
        <p:nvSpPr>
          <p:cNvPr id="3" name="Content Placeholder 2"/>
          <p:cNvSpPr>
            <a:spLocks noGrp="1"/>
          </p:cNvSpPr>
          <p:nvPr>
            <p:ph idx="1"/>
          </p:nvPr>
        </p:nvSpPr>
        <p:spPr/>
        <p:txBody>
          <a:bodyPr>
            <a:normAutofit fontScale="92500" lnSpcReduction="20000"/>
          </a:bodyPr>
          <a:lstStyle/>
          <a:p>
            <a:pPr>
              <a:buNone/>
            </a:pPr>
            <a:r>
              <a:rPr lang="en-US" sz="2800" dirty="0" smtClean="0"/>
              <a:t>4. </a:t>
            </a:r>
            <a:r>
              <a:rPr lang="en-US" sz="2800" dirty="0" smtClean="0">
                <a:latin typeface="Times New Roman" pitchFamily="18" charset="0"/>
                <a:cs typeface="Times New Roman" pitchFamily="18" charset="0"/>
              </a:rPr>
              <a:t>In comparison with a modern banker, indigenous banking establishments are small and economical. As against modern joint-stock commercial banks, the business of indigenous bankers is carried on as a family concern with their own working capital.</a:t>
            </a:r>
          </a:p>
          <a:p>
            <a:pPr>
              <a:buNone/>
            </a:pPr>
            <a:r>
              <a:rPr lang="en-US" sz="2800" dirty="0" smtClean="0">
                <a:latin typeface="Times New Roman" pitchFamily="18" charset="0"/>
                <a:cs typeface="Times New Roman" pitchFamily="18" charset="0"/>
              </a:rPr>
              <a:t>5. Indigenous bankers provide finance to the traders, artisans, as well as the small industrialists, but give no direct loans to the agriculturists.</a:t>
            </a:r>
          </a:p>
          <a:p>
            <a:pPr>
              <a:buNone/>
            </a:pPr>
            <a:r>
              <a:rPr lang="en-US" sz="2800" dirty="0" smtClean="0">
                <a:latin typeface="Times New Roman" pitchFamily="18" charset="0"/>
                <a:cs typeface="Times New Roman" pitchFamily="18" charset="0"/>
              </a:rPr>
              <a:t>6. Indigenous bankers do not have any formal banking education. They conduct business on the basis of their experience.</a:t>
            </a:r>
          </a:p>
          <a:p>
            <a:pPr>
              <a:buNone/>
            </a:pPr>
            <a:r>
              <a:rPr lang="en-US" sz="2800" dirty="0" smtClean="0">
                <a:latin typeface="Times New Roman" pitchFamily="18" charset="0"/>
                <a:cs typeface="Times New Roman" pitchFamily="18" charset="0"/>
              </a:rPr>
              <a:t>7. Indigenous bankers maintain simple accounts in the vernacular.</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494</Words>
  <Application>Microsoft Office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Indigenous Bankers- Contents</vt:lpstr>
      <vt:lpstr>Indigenous Bankers</vt:lpstr>
      <vt:lpstr>Slide 4</vt:lpstr>
      <vt:lpstr>Slide 5</vt:lpstr>
      <vt:lpstr>Functions of Indigenous Bankers</vt:lpstr>
      <vt:lpstr>Characteristics of Indigenous Bankers</vt:lpstr>
      <vt:lpstr>Characteristics of Indigenous Bankers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Indigenous Bankers</dc:title>
  <dc:creator>LAW</dc:creator>
  <cp:lastModifiedBy>LAW</cp:lastModifiedBy>
  <cp:revision>39</cp:revision>
  <dcterms:created xsi:type="dcterms:W3CDTF">2006-08-16T00:00:00Z</dcterms:created>
  <dcterms:modified xsi:type="dcterms:W3CDTF">2018-06-12T09:57:14Z</dcterms:modified>
</cp:coreProperties>
</file>