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9" r:id="rId7"/>
    <p:sldId id="270" r:id="rId8"/>
    <p:sldId id="271" r:id="rId9"/>
    <p:sldId id="272" r:id="rId10"/>
    <p:sldId id="273" r:id="rId11"/>
    <p:sldId id="274" r:id="rId12"/>
    <p:sldId id="275" r:id="rId13"/>
    <p:sldId id="276" r:id="rId14"/>
    <p:sldId id="280"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917" y="14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6/23/2018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6/23/2018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6/23/2018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6/23/2018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6/23/2018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file:///C:\Users\Admin\Desktop\company%201.htm"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Times New Roman" pitchFamily="18" charset="0"/>
                <a:cs typeface="Times New Roman" pitchFamily="18" charset="0"/>
              </a:rPr>
              <a:t>Introduction</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20000"/>
          </a:bodyPr>
          <a:lstStyle/>
          <a:p>
            <a:pPr lvl="0"/>
            <a:r>
              <a:rPr lang="en-US" sz="2800" b="1" dirty="0" smtClean="0">
                <a:latin typeface="Times New Roman" pitchFamily="18" charset="0"/>
                <a:cs typeface="Times New Roman" pitchFamily="18" charset="0"/>
              </a:rPr>
              <a:t>Introduction</a:t>
            </a:r>
            <a:r>
              <a:rPr lang="en-US" sz="2800" dirty="0" smtClean="0">
                <a:latin typeface="Times New Roman" pitchFamily="18" charset="0"/>
                <a:cs typeface="Times New Roman" pitchFamily="18" charset="0"/>
                <a:hlinkClick r:id="rId2"/>
              </a:rPr>
              <a:t/>
            </a:r>
            <a:br>
              <a:rPr lang="en-US" sz="2800" dirty="0" smtClean="0">
                <a:latin typeface="Times New Roman" pitchFamily="18" charset="0"/>
                <a:cs typeface="Times New Roman" pitchFamily="18" charset="0"/>
                <a:hlinkClick r:id="rId2"/>
              </a:rPr>
            </a:br>
            <a:r>
              <a:rPr lang="en-US" sz="2800" dirty="0" smtClean="0">
                <a:latin typeface="Times New Roman" pitchFamily="18" charset="0"/>
                <a:cs typeface="Times New Roman" pitchFamily="18" charset="0"/>
              </a:rPr>
              <a:t>The main aim of every company </a:t>
            </a:r>
            <a:r>
              <a:rPr lang="en-US" sz="2800" dirty="0" smtClean="0">
                <a:latin typeface="Times New Roman" pitchFamily="18" charset="0"/>
                <a:cs typeface="Times New Roman" pitchFamily="18" charset="0"/>
                <a:hlinkClick r:id="rId2"/>
              </a:rPr>
              <a:t>I</a:t>
            </a:r>
            <a:r>
              <a:rPr lang="en-US" sz="2800" dirty="0" smtClean="0">
                <a:latin typeface="Times New Roman" pitchFamily="18" charset="0"/>
                <a:cs typeface="Times New Roman" pitchFamily="18" charset="0"/>
              </a:rPr>
              <a:t> to earn profit out of </a:t>
            </a:r>
            <a:r>
              <a:rPr lang="en-US" sz="2800" dirty="0" smtClean="0">
                <a:latin typeface="Times New Roman" pitchFamily="18" charset="0"/>
                <a:cs typeface="Times New Roman" pitchFamily="18" charset="0"/>
              </a:rPr>
              <a:t>its operations. Company is formed with</a:t>
            </a:r>
            <a:r>
              <a:rPr lang="en-US" sz="2800" dirty="0" smtClean="0">
                <a:latin typeface="Times New Roman" pitchFamily="18" charset="0"/>
                <a:cs typeface="Times New Roman" pitchFamily="18" charset="0"/>
                <a:hlinkClick r:id="rId2"/>
              </a:rPr>
              <a:t> </a:t>
            </a:r>
            <a:r>
              <a:rPr lang="en-US" sz="2800" dirty="0" smtClean="0">
                <a:latin typeface="Times New Roman" pitchFamily="18" charset="0"/>
                <a:cs typeface="Times New Roman" pitchFamily="18" charset="0"/>
              </a:rPr>
              <a:t>a contribution of many be in the form of investors ,lenders or depositors .Whosoever provides the money, expects the return of his investment and a company has no stand with excuses as far as the question of satisfying its capital contributors concerned otherwise the problem of scarcity of will become the most difficult question to be solved by the companies in the future. Every </a:t>
            </a:r>
            <a:r>
              <a:rPr lang="en-US" sz="2800" dirty="0" smtClean="0">
                <a:latin typeface="Times New Roman" pitchFamily="18" charset="0"/>
                <a:cs typeface="Times New Roman" pitchFamily="18" charset="0"/>
              </a:rPr>
              <a:t>company is </a:t>
            </a:r>
            <a:r>
              <a:rPr lang="en-US" sz="2800" dirty="0" smtClean="0">
                <a:latin typeface="Times New Roman" pitchFamily="18" charset="0"/>
                <a:cs typeface="Times New Roman" pitchFamily="18" charset="0"/>
              </a:rPr>
              <a:t> formed with a notion of generating more and more revenues so that  it can discharge all of it liabilities and contribute towards the maximization of company’s wealth</a:t>
            </a:r>
            <a:endParaRPr lang="en-US" sz="2800" dirty="0" smtClean="0">
              <a:latin typeface="Times New Roman" pitchFamily="18" charset="0"/>
              <a:cs typeface="Times New Roman" pitchFamily="18" charset="0"/>
            </a:endParaRPr>
          </a:p>
          <a:p>
            <a:endParaRPr lang="en-US" sz="3100"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b="1" dirty="0" smtClean="0"/>
              <a:t>• According to Schedule VII, activities which may be included by companies  in their Corporate Social are:</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62500" lnSpcReduction="20000"/>
          </a:bodyPr>
          <a:lstStyle/>
          <a:p>
            <a:pPr lvl="0"/>
            <a:r>
              <a:rPr lang="en-US" dirty="0" smtClean="0"/>
              <a:t>Eradicating poverty, promoting preventive healthcare and sanitation</a:t>
            </a:r>
          </a:p>
          <a:p>
            <a:pPr lvl="0"/>
            <a:r>
              <a:rPr lang="en-US" dirty="0" smtClean="0"/>
              <a:t>Promotion of education and livelihood projects</a:t>
            </a:r>
          </a:p>
          <a:p>
            <a:pPr lvl="0"/>
            <a:r>
              <a:rPr lang="en-US" dirty="0" smtClean="0"/>
              <a:t>Reducing inequalities faced by socially and economically backwards</a:t>
            </a:r>
          </a:p>
          <a:p>
            <a:pPr lvl="0"/>
            <a:r>
              <a:rPr lang="en-US" dirty="0" smtClean="0"/>
              <a:t>Promotion of flora &amp; fauna, animal welfare, agro-forestry etc.</a:t>
            </a:r>
          </a:p>
          <a:p>
            <a:pPr lvl="0"/>
            <a:r>
              <a:rPr lang="en-US" dirty="0" smtClean="0"/>
              <a:t>Working towards protection of national heritage, art &amp; culture.</a:t>
            </a:r>
          </a:p>
          <a:p>
            <a:pPr lvl="0"/>
            <a:r>
              <a:rPr lang="en-US" dirty="0" smtClean="0"/>
              <a:t>Measures for benefit of armed forces veterans, war widows and their dependents</a:t>
            </a:r>
          </a:p>
          <a:p>
            <a:pPr lvl="0"/>
            <a:r>
              <a:rPr lang="en-US" dirty="0" smtClean="0"/>
              <a:t>Training to support sports</a:t>
            </a:r>
          </a:p>
          <a:p>
            <a:pPr lvl="0"/>
            <a:r>
              <a:rPr lang="en-US" dirty="0" smtClean="0"/>
              <a:t>Contribution to PM’s fund or any other fund set up by the Central Government or the State Governments for socio-economic development and relief and funds for the welfare of the Scheduled Castes, the Scheduled Tribes, other backward classes, minorities and women.</a:t>
            </a:r>
          </a:p>
          <a:p>
            <a:pPr lvl="0"/>
            <a:r>
              <a:rPr lang="en-US" dirty="0" smtClean="0"/>
              <a:t>Contributions provided to technology incubators located within academic institutions which are provided by Central Government.</a:t>
            </a:r>
          </a:p>
          <a:p>
            <a:pPr lvl="0"/>
            <a:r>
              <a:rPr lang="en-US" dirty="0" smtClean="0"/>
              <a:t>Rural development projects.</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610600" cy="914400"/>
          </a:xfrm>
        </p:spPr>
        <p:txBody>
          <a:bodyPr>
            <a:noAutofit/>
          </a:bodyPr>
          <a:lstStyle/>
          <a:p>
            <a:r>
              <a:rPr lang="en-US" sz="3200" b="1" dirty="0" smtClean="0"/>
              <a:t>Few Corporate Initiatives related to CSR in India:</a:t>
            </a:r>
            <a:r>
              <a:rPr lang="en-US" sz="3200" dirty="0" smtClean="0"/>
              <a:t/>
            </a:r>
            <a:br>
              <a:rPr lang="en-US" sz="3200" dirty="0" smtClean="0"/>
            </a:br>
            <a:endParaRPr lang="en-US" sz="3200" dirty="0"/>
          </a:p>
        </p:txBody>
      </p:sp>
      <p:sp>
        <p:nvSpPr>
          <p:cNvPr id="3" name="Content Placeholder 2"/>
          <p:cNvSpPr>
            <a:spLocks noGrp="1"/>
          </p:cNvSpPr>
          <p:nvPr>
            <p:ph idx="1"/>
          </p:nvPr>
        </p:nvSpPr>
        <p:spPr/>
        <p:txBody>
          <a:bodyPr>
            <a:normAutofit fontScale="55000" lnSpcReduction="20000"/>
          </a:bodyPr>
          <a:lstStyle/>
          <a:p>
            <a:pPr lvl="0"/>
            <a:r>
              <a:rPr lang="en-US" dirty="0" smtClean="0"/>
              <a:t>Organizations like Bharat Petroleum Corporation Limited, </a:t>
            </a:r>
            <a:r>
              <a:rPr lang="en-US" dirty="0" smtClean="0"/>
              <a:t>Maruti</a:t>
            </a:r>
            <a:r>
              <a:rPr lang="en-US" dirty="0" smtClean="0"/>
              <a:t> Suzuki India Limited, and Hindustan Unilever Limited, focus holistic development in the villages they have adopted. They provide better medical and sanitation facilities, build schools and houses, and help the villagers become self-reliant by teaching them vocational and business skills. </a:t>
            </a:r>
          </a:p>
          <a:p>
            <a:pPr lvl="0"/>
            <a:r>
              <a:rPr lang="en-US" dirty="0" smtClean="0"/>
              <a:t>Reliance Industries initiated a project named as “Project- </a:t>
            </a:r>
            <a:r>
              <a:rPr lang="en-US" dirty="0" smtClean="0"/>
              <a:t>Drishti</a:t>
            </a:r>
            <a:r>
              <a:rPr lang="en-US" dirty="0" smtClean="0"/>
              <a:t>” to bring back the eyesight of visually challenged Indians from the economically weaker sections of the society. This project has brightened up the lives of over 5000 people so far. </a:t>
            </a:r>
          </a:p>
          <a:p>
            <a:pPr lvl="0"/>
            <a:r>
              <a:rPr lang="en-US" dirty="0" smtClean="0"/>
              <a:t>GlaxoSmithKline Pharmaceuticals’ CSR programs primarily focus on health and healthy living. They work in tribal villages where they provide medical check-ups and treatment, health camps and health awareness programs.  </a:t>
            </a:r>
          </a:p>
          <a:p>
            <a:pPr lvl="0"/>
            <a:r>
              <a:rPr lang="en-US" dirty="0" smtClean="0"/>
              <a:t>SAP India, in partnership with Hope Foundation (an NGO that works for the betterment of India’s poor and the needy) throughout India, has been working on initiatives for short and long-term rehabilitation of the tsunami victims. </a:t>
            </a:r>
          </a:p>
          <a:p>
            <a:pPr lvl="0"/>
            <a:r>
              <a:rPr lang="en-US" dirty="0" smtClean="0"/>
              <a:t>As part of its Corporate Service Corps (CSC) </a:t>
            </a:r>
            <a:r>
              <a:rPr lang="en-US" dirty="0" smtClean="0"/>
              <a:t>programme</a:t>
            </a:r>
            <a:r>
              <a:rPr lang="en-US" dirty="0" smtClean="0"/>
              <a:t>, IBM has joined hands with the Tribal Development Department of Gujarat for a development project aimed at </a:t>
            </a:r>
            <a:r>
              <a:rPr lang="en-US" dirty="0" smtClean="0"/>
              <a:t>upliftment</a:t>
            </a:r>
            <a:r>
              <a:rPr lang="en-US" dirty="0" smtClean="0"/>
              <a:t> of tribal in the </a:t>
            </a:r>
            <a:r>
              <a:rPr lang="en-US" dirty="0" smtClean="0"/>
              <a:t>Sasan</a:t>
            </a:r>
            <a:r>
              <a:rPr lang="en-US" dirty="0" smtClean="0"/>
              <a:t> area of </a:t>
            </a:r>
            <a:r>
              <a:rPr lang="en-US" dirty="0" smtClean="0"/>
              <a:t>Gir</a:t>
            </a:r>
            <a:r>
              <a:rPr lang="en-US" dirty="0" smtClean="0"/>
              <a:t> forest.</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b="1" dirty="0" smtClean="0"/>
              <a:t>Key Challenges Hindering CSR Initiatives in India</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Now, since the passing of Companies Act,2013 around 8,000 companies in India – including private and public companies need to focus on planning, designing and implementing CSR initiatives pertain to areas, such as, care for all stakeholders, ethical functioning, respect for workers’ rights and welfare, respect for human rights, environment and social and inclusive development etc. The practical implementation of CSR is faced with a lot of issues and challenges. As a result, there are several key challenges, which are anticipated</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These challenges are listed below:  </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20000"/>
          </a:bodyPr>
          <a:lstStyle/>
          <a:p>
            <a:pPr lvl="0"/>
            <a:r>
              <a:rPr lang="en-US" sz="3300" b="1" dirty="0" smtClean="0"/>
              <a:t>Lack of community participation in CSR activities:  </a:t>
            </a:r>
            <a:endParaRPr lang="en-US" sz="3300" dirty="0" smtClean="0"/>
          </a:p>
          <a:p>
            <a:pPr lvl="0"/>
            <a:r>
              <a:rPr lang="en-US" sz="3300" b="1" dirty="0" smtClean="0"/>
              <a:t>Need for capacity building of the local non-governmental organizations</a:t>
            </a:r>
            <a:endParaRPr lang="en-US" sz="3300" dirty="0" smtClean="0"/>
          </a:p>
          <a:p>
            <a:pPr lvl="0"/>
            <a:r>
              <a:rPr lang="en-US" sz="3300" b="1" dirty="0" smtClean="0"/>
              <a:t>Issues of transparency</a:t>
            </a:r>
            <a:r>
              <a:rPr lang="en-US" sz="3300" dirty="0" smtClean="0"/>
              <a:t> </a:t>
            </a:r>
          </a:p>
          <a:p>
            <a:pPr lvl="0"/>
            <a:r>
              <a:rPr lang="en-US" sz="3300" b="1" dirty="0" smtClean="0"/>
              <a:t>Non-Availability of Well Organized Non-Governmental Organizations:</a:t>
            </a:r>
            <a:endParaRPr lang="en-US" sz="3300" dirty="0" smtClean="0"/>
          </a:p>
          <a:p>
            <a:pPr lvl="0"/>
            <a:r>
              <a:rPr lang="en-US" sz="3300" b="1" dirty="0" smtClean="0"/>
              <a:t> Narrow Perception towards CSR Initiatives</a:t>
            </a:r>
            <a:endParaRPr lang="en-US" sz="3300" dirty="0" smtClean="0"/>
          </a:p>
          <a:p>
            <a:pPr lvl="0"/>
            <a:r>
              <a:rPr lang="en-US" sz="3300" b="1" dirty="0" smtClean="0"/>
              <a:t>Non-availability of Clear CSR Guidelines</a:t>
            </a:r>
            <a:endParaRPr lang="en-US" sz="3300" dirty="0" smtClean="0"/>
          </a:p>
          <a:p>
            <a:r>
              <a:rPr lang="en-US" sz="3300" b="1" dirty="0" smtClean="0"/>
              <a:t>Lack of Consensus on Implementing CSR Issues</a:t>
            </a:r>
            <a:endParaRPr lang="en-US" sz="3300" dirty="0" smtClean="0"/>
          </a:p>
          <a:p>
            <a:endParaRPr lang="en-US" dirty="0" smtClean="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ChangeArrowheads="1"/>
          </p:cNvSpPr>
          <p:nvPr/>
        </p:nvSpPr>
        <p:spPr bwMode="auto">
          <a:xfrm>
            <a:off x="457200" y="426200"/>
            <a:ext cx="8686800" cy="38164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Conclusion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 the developing countries the CSR regime  is in a nascent stage and there will be hitches, and a lot of fine-tuning will be required before we hit the perfect balance. Business houses all over the world are realizing their stake in the society and engaging in various social and environmental activities. The need of the hour is to formulate effective strategic policies and adopt various instruments according to the company history, its content, peculiarity in relationship with its different stakeholders so that CSR can be best implemented towards its goals </a:t>
            </a:r>
            <a:r>
              <a:rPr kumimoji="0" lang="en-US" sz="20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sustained environmental, social and economic growth. Nurturing a strong corporate culture which emphasizes Corporate Social Responsibility (CSR) values and competencies is required to achieve the synergistic benefits.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t>
            </a:r>
            <a:r>
              <a:rPr lang="en-US" sz="3600" dirty="0" smtClean="0"/>
              <a:t>Meaning and Definition of Corporate Social Responsibility </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85000" lnSpcReduction="10000"/>
          </a:bodyPr>
          <a:lstStyle/>
          <a:p>
            <a:pPr>
              <a:buNone/>
            </a:pPr>
            <a:endParaRPr lang="en-US" dirty="0" smtClean="0"/>
          </a:p>
          <a:p>
            <a:r>
              <a:rPr lang="en-US" dirty="0" smtClean="0">
                <a:latin typeface="Times New Roman" pitchFamily="18" charset="0"/>
                <a:cs typeface="Times New Roman" pitchFamily="18" charset="0"/>
              </a:rPr>
              <a:t>There is no single, commonly accepted definition of “</a:t>
            </a:r>
            <a:r>
              <a:rPr lang="en-US" sz="2800" dirty="0" smtClean="0">
                <a:latin typeface="Times New Roman" pitchFamily="18" charset="0"/>
                <a:cs typeface="Times New Roman" pitchFamily="18" charset="0"/>
              </a:rPr>
              <a:t>Corporate</a:t>
            </a:r>
            <a:r>
              <a:rPr lang="en-US" dirty="0" smtClean="0">
                <a:latin typeface="Times New Roman" pitchFamily="18" charset="0"/>
                <a:cs typeface="Times New Roman" pitchFamily="18" charset="0"/>
              </a:rPr>
              <a:t> Social Responsibility” (CSR). Corporate Social Responsibility (CSR) is a concept whereby companies integrate social, environmental and health concerns in their business strategy (policy) and operations and in their interactions with stakeholders on a voluntary basis. The social responsibility of business encompasses the economic, legal, ethical, and discretionary expectations that society has of organizations at a given point in time.</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smtClean="0"/>
              <a:t>From the various definitions, it is clear that: </a:t>
            </a:r>
          </a:p>
          <a:p>
            <a:r>
              <a:rPr lang="en-US" smtClean="0"/>
              <a:t>• The CSR approach is holistic and integrated with the core business strategy for addressing social and environmental impacts of businesses.</a:t>
            </a:r>
          </a:p>
          <a:p>
            <a:r>
              <a:rPr lang="en-US" smtClean="0"/>
              <a:t> • CSR needs to address the well-being of all stakeholders and not just the company’s shareholders.</a:t>
            </a:r>
          </a:p>
          <a:p>
            <a:r>
              <a:rPr lang="en-US" smtClean="0"/>
              <a:t> • Philanthropic activities are only a part of CSR, which otherwise constitutes a much larger set of activities entailing strategic business benefits.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History of CSR in India </a:t>
            </a:r>
            <a:br>
              <a:rPr lang="en-US" dirty="0" smtClean="0"/>
            </a:br>
            <a:endParaRPr lang="en-US" dirty="0"/>
          </a:p>
        </p:txBody>
      </p:sp>
      <p:sp>
        <p:nvSpPr>
          <p:cNvPr id="3" name="Content Placeholder 2"/>
          <p:cNvSpPr>
            <a:spLocks noGrp="1"/>
          </p:cNvSpPr>
          <p:nvPr>
            <p:ph idx="1"/>
          </p:nvPr>
        </p:nvSpPr>
        <p:spPr/>
        <p:txBody>
          <a:bodyPr>
            <a:noAutofit/>
          </a:bodyPr>
          <a:lstStyle/>
          <a:p>
            <a:r>
              <a:rPr lang="en-US" sz="1600" dirty="0" smtClean="0"/>
              <a:t>India has a long rich history of close business involvement in social causes for national development. In India, CSR is known from ancient time as social duty or charity, which through different ages is changing its nature in broader aspect, now generally known as CSR. From the origin of business, which leads towards excess wealth, social and environmental issues have deep roots in the history of business. India has had a long tradition of corporate philanthropy and industrial welfare has been put to practice since late 1800s. Historically, the philanthropy of business people in India has resembled western philanthropy in being rooted in religious belief. Business practices in the 1900s that could be termed socially responsible took different forms: philanthropic donations to charity, service to the community, enhancing employee welfare and promoting religious conduct. Corporations may give funds to charitable or educational institutions and may argue for them as great humanitarian deeds, when in fact they are simply trying to buy community good will. </a:t>
            </a:r>
          </a:p>
          <a:p>
            <a:endParaRPr lang="en-US" sz="1600" dirty="0" smtClean="0"/>
          </a:p>
          <a:p>
            <a:endParaRPr lang="en-US" sz="1600" dirty="0" smtClean="0"/>
          </a:p>
          <a:p>
            <a:endParaRPr lang="en-US" sz="1600" dirty="0" smtClean="0"/>
          </a:p>
          <a:p>
            <a:endParaRPr lang="en-US" sz="1600" dirty="0" smtClean="0"/>
          </a:p>
          <a:p>
            <a:endParaRPr lang="en-US" sz="1600" dirty="0" smtClean="0"/>
          </a:p>
          <a:p>
            <a:endParaRPr lang="en-US" sz="1600" dirty="0" smtClean="0"/>
          </a:p>
          <a:p>
            <a:endParaRPr lang="en-US" sz="1600" dirty="0" smtClean="0"/>
          </a:p>
          <a:p>
            <a:endParaRPr lang="en-US" sz="1600" dirty="0" smtClean="0"/>
          </a:p>
          <a:p>
            <a:endParaRPr lang="en-US" sz="1600" dirty="0" smtClean="0"/>
          </a:p>
          <a:p>
            <a:endParaRPr lang="en-US" sz="1600" dirty="0" smtClean="0"/>
          </a:p>
          <a:p>
            <a:pPr>
              <a:buNone/>
            </a:pPr>
            <a:endParaRPr lang="en-US" sz="1600" dirty="0" smtClean="0"/>
          </a:p>
          <a:p>
            <a:endParaRPr lang="en-US" sz="1600" dirty="0" smtClean="0"/>
          </a:p>
          <a:p>
            <a:endParaRPr lang="en-US" sz="1600" dirty="0" smtClean="0"/>
          </a:p>
          <a:p>
            <a:pPr>
              <a:buNone/>
            </a:pPr>
            <a:endParaRPr lang="en-US" sz="1600"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The ideology of CSR in the 1950s was primarily based on an assumption of the obligation of business to society.  In initial years there was little documentation of social responsibility initiatives in India. Since then there is a growing realization towards contribution to social activities globally with a desire to improve the immediate environment (</a:t>
            </a:r>
            <a:r>
              <a:rPr lang="en-US" dirty="0" smtClean="0"/>
              <a:t>Shinde</a:t>
            </a:r>
            <a:r>
              <a:rPr lang="en-US" dirty="0" smtClean="0"/>
              <a:t>, 2005). It has also been found that to a growing degree companies that pay genuine attention to the principles of socially responsible behavior are also favored by the public and preferred for their goods and services. This has given rise to the concept of CSR</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Development of CSR in India after independence </a:t>
            </a:r>
            <a:br>
              <a:rPr lang="en-US" dirty="0" smtClean="0"/>
            </a:br>
            <a:endParaRPr lang="en-US" dirty="0"/>
          </a:p>
        </p:txBody>
      </p:sp>
      <p:sp>
        <p:nvSpPr>
          <p:cNvPr id="3" name="Content Placeholder 2"/>
          <p:cNvSpPr>
            <a:spLocks noGrp="1"/>
          </p:cNvSpPr>
          <p:nvPr>
            <p:ph idx="1"/>
          </p:nvPr>
        </p:nvSpPr>
        <p:spPr/>
        <p:txBody>
          <a:bodyPr>
            <a:normAutofit fontScale="62500" lnSpcReduction="20000"/>
          </a:bodyPr>
          <a:lstStyle/>
          <a:p>
            <a:r>
              <a:rPr lang="en-US" b="1" dirty="0" smtClean="0"/>
              <a:t> </a:t>
            </a:r>
            <a:r>
              <a:rPr lang="en-US" dirty="0" smtClean="0"/>
              <a:t>After Independence, JRD Tata who always laid a great deal of emphasis to go beyond conducting themselves as honest citizens pointed out that there were many ways in which industrial and business enterprises can contribute to public welfare beyond the scope of their normal activities. He advised that apart from the obvious one of donating funds to good causes which has been their normal practice for years; they could have used their own financial, managerial and human resourced to provide task forces for undertaking direct relief and reconstruction measures. Slowly, it began to be accepted, at least in theory that business had to share a part of the social overhead costs of. Traditionally, it had discharged its responsibility to society through benefactions for education, medical facilities, and scientific research among other objects. The important change at that time was that industry accepted social responsibility as part of the management of the enterprise itself. The community development and social welfare program of the premier Tata Company, Tata Iron and Steel Company was started the concepts of “Social Responsibility.”</a:t>
            </a:r>
            <a:r>
              <a:rPr lang="en-US" b="1" dirty="0" smtClean="0"/>
              <a:t>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t>
            </a:r>
            <a:br>
              <a:rPr lang="en-US" dirty="0" smtClean="0"/>
            </a:br>
            <a:r>
              <a:rPr lang="en-US" dirty="0" smtClean="0"/>
              <a:t>Recent Scenario of CSR in India </a:t>
            </a:r>
            <a:br>
              <a:rPr lang="en-US" dirty="0" smtClean="0"/>
            </a:b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The much awaited Companies Bill, 2012 was passed by the upper house of Parliament on 8 August 2013 and received president's assent on 29th Aug, 2013. From April 1, 2014, it has become legally binding for companies in India to be “socially responsible”. Section 135 of the new Companies Act 2013, reads with the CSR Rules makes it mandatory for companies, meeting certain criteria, to set aside two per cent of their net profits for undertaking and promoting socially beneficial activities and projects in India. To implement this, the Ministry of Corporate Affairs (MCA) recently issued the CSR Rules, 2014, to implement this legislative mandate, which came into effect on April 1, 2014.  Entities Covered by the CSR Obligations: The threshold coverage levels for CSR are low</a:t>
            </a:r>
            <a:r>
              <a:rPr lang="en-US" b="1" dirty="0" smtClean="0"/>
              <a:t>.</a:t>
            </a:r>
            <a:endParaRPr lang="en-US"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t>
            </a:r>
            <a:r>
              <a:rPr lang="en-US" sz="2700" dirty="0" smtClean="0"/>
              <a:t>Companies are subject to the CSR requirements if they have, for any financial year</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A net worth of at least Rs. 5 billion </a:t>
            </a:r>
          </a:p>
          <a:p>
            <a:r>
              <a:rPr lang="en-US" dirty="0" smtClean="0"/>
              <a:t>A turnover of at least Rs. 10 billion or</a:t>
            </a:r>
          </a:p>
          <a:p>
            <a:r>
              <a:rPr lang="en-US" dirty="0" smtClean="0"/>
              <a:t>Net profits of at least Rs. 50 million </a:t>
            </a:r>
          </a:p>
          <a:p>
            <a:r>
              <a:rPr lang="en-US" dirty="0" smtClean="0"/>
              <a:t>	</a:t>
            </a:r>
          </a:p>
          <a:p>
            <a:r>
              <a:rPr lang="en-US" dirty="0" smtClean="0"/>
              <a:t>Companies meeting these thresholds are required to develop a CSR policy, spend a minimum amount on CSR activities and report on these activities, or prepare to explain why they didn't. It is estimated that a total of 8,000 companies in India would be required to meet the CSR requirements among the 9 </a:t>
            </a:r>
            <a:r>
              <a:rPr lang="en-US" dirty="0" smtClean="0"/>
              <a:t>lakh</a:t>
            </a:r>
            <a:r>
              <a:rPr lang="en-US" dirty="0" smtClean="0"/>
              <a:t> active companies in India and the 2% CSR expenditure would translate to companies' spending around Rs 12,000 </a:t>
            </a:r>
            <a:r>
              <a:rPr lang="en-US" dirty="0" smtClean="0"/>
              <a:t>crore</a:t>
            </a:r>
            <a:r>
              <a:rPr lang="en-US" dirty="0" smtClean="0"/>
              <a:t> to 15,000 </a:t>
            </a:r>
            <a:r>
              <a:rPr lang="en-US" dirty="0" smtClean="0"/>
              <a:t>crore</a:t>
            </a:r>
            <a:r>
              <a:rPr lang="en-US" dirty="0" smtClean="0"/>
              <a:t> annually</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The activities undertaken by the companies under CSR</a:t>
            </a:r>
            <a:r>
              <a:rPr lang="en-US" sz="2800" dirty="0" smtClean="0"/>
              <a:t/>
            </a:r>
            <a:br>
              <a:rPr lang="en-US" sz="2800" dirty="0" smtClean="0"/>
            </a:br>
            <a:endParaRPr lang="en-US" sz="2800" dirty="0"/>
          </a:p>
        </p:txBody>
      </p:sp>
      <p:sp>
        <p:nvSpPr>
          <p:cNvPr id="3" name="Content Placeholder 2"/>
          <p:cNvSpPr>
            <a:spLocks noGrp="1"/>
          </p:cNvSpPr>
          <p:nvPr>
            <p:ph idx="1"/>
          </p:nvPr>
        </p:nvSpPr>
        <p:spPr/>
        <p:txBody>
          <a:bodyPr>
            <a:normAutofit fontScale="85000" lnSpcReduction="10000"/>
          </a:bodyPr>
          <a:lstStyle/>
          <a:p>
            <a:r>
              <a:rPr lang="en-US" dirty="0" smtClean="0"/>
              <a:t>The CSR Activities shall be undertaken by the company, as per its stated CSR Policy. These can be projects or </a:t>
            </a:r>
            <a:r>
              <a:rPr lang="en-US" dirty="0" smtClean="0"/>
              <a:t>programmes</a:t>
            </a:r>
            <a:r>
              <a:rPr lang="en-US" dirty="0" smtClean="0"/>
              <a:t> or activities (either new or ongoing), excluding activities undertaken  in pursuance of its normal course of business.</a:t>
            </a:r>
          </a:p>
          <a:p>
            <a:r>
              <a:rPr lang="en-US" dirty="0" smtClean="0"/>
              <a:t>The Board of a company may decide to undertake its CSR activities approved by the CSR Committee, through a registered trust or a registered society or a company established by the company or its holding or subsidiary or associate company under section 8 of the Act or otherwise</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100</TotalTime>
  <Words>1501</Words>
  <Application>Microsoft Office PowerPoint</Application>
  <PresentationFormat>On-screen Show (4:3)</PresentationFormat>
  <Paragraphs>66</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Introduction</vt:lpstr>
      <vt:lpstr> Meaning and Definition of Corporate Social Responsibility  </vt:lpstr>
      <vt:lpstr>Slide 3</vt:lpstr>
      <vt:lpstr>History of CSR in India  </vt:lpstr>
      <vt:lpstr>Slide 5</vt:lpstr>
      <vt:lpstr>Development of CSR in India after independence  </vt:lpstr>
      <vt:lpstr>  Recent Scenario of CSR in India  </vt:lpstr>
      <vt:lpstr> Companies are subject to the CSR requirements if they have, for any financial year</vt:lpstr>
      <vt:lpstr>The activities undertaken by the companies under CSR </vt:lpstr>
      <vt:lpstr>• According to Schedule VII, activities which may be included by companies  in their Corporate Social are: </vt:lpstr>
      <vt:lpstr>Few Corporate Initiatives related to CSR in India: </vt:lpstr>
      <vt:lpstr>Key Challenges Hindering CSR Initiatives in India </vt:lpstr>
      <vt:lpstr>These challenges are listed below:   </vt:lpstr>
      <vt:lpstr>Slide 14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Corporate Social Responsibility</dc:title>
  <dc:creator>law</dc:creator>
  <cp:lastModifiedBy>Admin</cp:lastModifiedBy>
  <cp:revision>20</cp:revision>
  <dcterms:created xsi:type="dcterms:W3CDTF">2006-08-16T00:00:00Z</dcterms:created>
  <dcterms:modified xsi:type="dcterms:W3CDTF">2018-06-23T14:08:08Z</dcterms:modified>
</cp:coreProperties>
</file>