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E8A2C9-5563-474B-BBDE-250EE6E00175}"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557522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8E8A2C9-5563-474B-BBDE-250EE6E00175}"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132509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8E8A2C9-5563-474B-BBDE-250EE6E00175}"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578AFD-5F53-48DA-9E15-8B65F1922FC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2311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8E8A2C9-5563-474B-BBDE-250EE6E00175}"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3636299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8E8A2C9-5563-474B-BBDE-250EE6E00175}"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578AFD-5F53-48DA-9E15-8B65F1922FC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65643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8E8A2C9-5563-474B-BBDE-250EE6E00175}"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3297937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E8A2C9-5563-474B-BBDE-250EE6E00175}"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199478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E8A2C9-5563-474B-BBDE-250EE6E00175}"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3003952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E8A2C9-5563-474B-BBDE-250EE6E00175}"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1288003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8E8A2C9-5563-474B-BBDE-250EE6E00175}"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1209917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E8A2C9-5563-474B-BBDE-250EE6E00175}"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3302124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E8A2C9-5563-474B-BBDE-250EE6E00175}" type="datetimeFigureOut">
              <a:rPr lang="en-US" smtClean="0"/>
              <a:t>1/12/2021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873033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E8A2C9-5563-474B-BBDE-250EE6E00175}" type="datetimeFigureOut">
              <a:rPr lang="en-US" smtClean="0"/>
              <a:t>1/12/2021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368376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8A2C9-5563-474B-BBDE-250EE6E00175}" type="datetimeFigureOut">
              <a:rPr lang="en-US" smtClean="0"/>
              <a:t>1/12/2021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2389100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8E8A2C9-5563-474B-BBDE-250EE6E00175}"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383458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8E8A2C9-5563-474B-BBDE-250EE6E00175}"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578AFD-5F53-48DA-9E15-8B65F1922FC9}" type="slidenum">
              <a:rPr lang="en-US" smtClean="0"/>
              <a:t>‹#›</a:t>
            </a:fld>
            <a:endParaRPr lang="en-US"/>
          </a:p>
        </p:txBody>
      </p:sp>
    </p:spTree>
    <p:extLst>
      <p:ext uri="{BB962C8B-B14F-4D97-AF65-F5344CB8AC3E}">
        <p14:creationId xmlns:p14="http://schemas.microsoft.com/office/powerpoint/2010/main" val="43369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8E8A2C9-5563-474B-BBDE-250EE6E00175}" type="datetimeFigureOut">
              <a:rPr lang="en-US" smtClean="0"/>
              <a:t>1/12/2021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D578AFD-5F53-48DA-9E15-8B65F1922FC9}" type="slidenum">
              <a:rPr lang="en-US" smtClean="0"/>
              <a:t>‹#›</a:t>
            </a:fld>
            <a:endParaRPr lang="en-US"/>
          </a:p>
        </p:txBody>
      </p:sp>
    </p:spTree>
    <p:extLst>
      <p:ext uri="{BB962C8B-B14F-4D97-AF65-F5344CB8AC3E}">
        <p14:creationId xmlns:p14="http://schemas.microsoft.com/office/powerpoint/2010/main" val="2161498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0DDA-5E07-498A-9783-CD232D883199}"/>
              </a:ext>
            </a:extLst>
          </p:cNvPr>
          <p:cNvSpPr>
            <a:spLocks noGrp="1"/>
          </p:cNvSpPr>
          <p:nvPr>
            <p:ph type="ctrTitle"/>
          </p:nvPr>
        </p:nvSpPr>
        <p:spPr/>
        <p:txBody>
          <a:bodyPr/>
          <a:lstStyle/>
          <a:p>
            <a:r>
              <a:rPr lang="en-US" dirty="0"/>
              <a:t>Commission of Inquiry</a:t>
            </a:r>
            <a:br>
              <a:rPr lang="en-US" dirty="0"/>
            </a:br>
            <a:endParaRPr lang="en-US" dirty="0"/>
          </a:p>
        </p:txBody>
      </p:sp>
      <p:sp>
        <p:nvSpPr>
          <p:cNvPr id="3" name="Subtitle 2">
            <a:extLst>
              <a:ext uri="{FF2B5EF4-FFF2-40B4-BE49-F238E27FC236}">
                <a16:creationId xmlns:a16="http://schemas.microsoft.com/office/drawing/2014/main" id="{60583C92-C0E3-4A52-8ACC-978D67EC0F0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09155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854CFB-77E2-4386-A403-552FF821F7A2}"/>
              </a:ext>
            </a:extLst>
          </p:cNvPr>
          <p:cNvSpPr>
            <a:spLocks noGrp="1"/>
          </p:cNvSpPr>
          <p:nvPr>
            <p:ph idx="1"/>
          </p:nvPr>
        </p:nvSpPr>
        <p:spPr>
          <a:xfrm>
            <a:off x="281354" y="379828"/>
            <a:ext cx="11493303" cy="6231987"/>
          </a:xfrm>
        </p:spPr>
        <p:txBody>
          <a:bodyPr>
            <a:normAutofit/>
          </a:bodyPr>
          <a:lstStyle/>
          <a:p>
            <a:r>
              <a:rPr lang="en-US" sz="2000" dirty="0"/>
              <a:t>The commissions powers under Section 4 of the Act to call upon any person to appear as a witness in terms is very wide and is not circumscribed by fetters of state. </a:t>
            </a:r>
          </a:p>
          <a:p>
            <a:r>
              <a:rPr lang="en-US" sz="2000" dirty="0"/>
              <a:t>A commission has power to require any person, subject to any privilege which may be claimed by that person under any law for the time being in force, to furnish information on such points or matters as in the opinion of the commission, may be useful for, or relevant to, the subject matter of the inquiry. </a:t>
            </a:r>
          </a:p>
          <a:p>
            <a:r>
              <a:rPr lang="en-US" sz="2000" dirty="0"/>
              <a:t>That person is deemed to be legally bound to furnish such information within the meaning of sections 176 and 177 of IPC.</a:t>
            </a:r>
          </a:p>
          <a:p>
            <a:r>
              <a:rPr lang="en-US" sz="2000" dirty="0"/>
              <a:t>A commission is deemed as civil court when any offence, to described in section 175, 178, 180 or 228 of IPC, is committed in its view or presence.</a:t>
            </a:r>
          </a:p>
          <a:p>
            <a:r>
              <a:rPr lang="en-US" sz="2000" dirty="0"/>
              <a:t> It may, after recording the facts of the offence and statement of the accused, forward the case to a magistrate having a jurisdiction to try those offences.</a:t>
            </a:r>
          </a:p>
          <a:p>
            <a:r>
              <a:rPr lang="en-US" sz="2000" dirty="0"/>
              <a:t> A commission has the power to </a:t>
            </a:r>
            <a:r>
              <a:rPr lang="en-US" sz="2000" dirty="0" err="1"/>
              <a:t>utilise</a:t>
            </a:r>
            <a:r>
              <a:rPr lang="en-US" sz="2000" dirty="0"/>
              <a:t> services of certain officers and investigation agencies for conducting investigations pertaining to inquiry.</a:t>
            </a:r>
          </a:p>
          <a:p>
            <a:r>
              <a:rPr lang="en-US" sz="2000" dirty="0"/>
              <a:t> It has also been given powers to appoint persons having special knowledge of any matter connected with inquiry as assessors, to assist and advise it.</a:t>
            </a:r>
          </a:p>
        </p:txBody>
      </p:sp>
    </p:spTree>
    <p:extLst>
      <p:ext uri="{BB962C8B-B14F-4D97-AF65-F5344CB8AC3E}">
        <p14:creationId xmlns:p14="http://schemas.microsoft.com/office/powerpoint/2010/main" val="3964264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33E2F-49BC-4C66-9B2D-6E911FD126E4}"/>
              </a:ext>
            </a:extLst>
          </p:cNvPr>
          <p:cNvSpPr>
            <a:spLocks noGrp="1"/>
          </p:cNvSpPr>
          <p:nvPr>
            <p:ph type="title"/>
          </p:nvPr>
        </p:nvSpPr>
        <p:spPr/>
        <p:txBody>
          <a:bodyPr/>
          <a:lstStyle/>
          <a:p>
            <a:r>
              <a:rPr lang="en-US" dirty="0"/>
              <a:t>Quasi judicial functions</a:t>
            </a:r>
            <a:br>
              <a:rPr lang="en-US" dirty="0"/>
            </a:br>
            <a:endParaRPr lang="en-US" dirty="0"/>
          </a:p>
        </p:txBody>
      </p:sp>
      <p:sp>
        <p:nvSpPr>
          <p:cNvPr id="3" name="Content Placeholder 2">
            <a:extLst>
              <a:ext uri="{FF2B5EF4-FFF2-40B4-BE49-F238E27FC236}">
                <a16:creationId xmlns:a16="http://schemas.microsoft.com/office/drawing/2014/main" id="{69B8974E-A912-4F4A-9C82-8F0E5BE6C9A1}"/>
              </a:ext>
            </a:extLst>
          </p:cNvPr>
          <p:cNvSpPr>
            <a:spLocks noGrp="1"/>
          </p:cNvSpPr>
          <p:nvPr>
            <p:ph idx="1"/>
          </p:nvPr>
        </p:nvSpPr>
        <p:spPr>
          <a:xfrm>
            <a:off x="520505" y="1252024"/>
            <a:ext cx="10833295" cy="5605975"/>
          </a:xfrm>
        </p:spPr>
        <p:txBody>
          <a:bodyPr>
            <a:normAutofit lnSpcReduction="10000"/>
          </a:bodyPr>
          <a:lstStyle/>
          <a:p>
            <a:r>
              <a:rPr lang="en-US" sz="2400" dirty="0"/>
              <a:t>Although a commission of inquiry has been given powers of a court for some purposes, it is not a court and its functions is not judicial (Ram Krishna Dalmia v Justice Tendulkar). </a:t>
            </a:r>
          </a:p>
          <a:p>
            <a:r>
              <a:rPr lang="en-US" sz="2400" dirty="0"/>
              <a:t>The reasons for holding it to be a administrative are:</a:t>
            </a:r>
          </a:p>
          <a:p>
            <a:pPr lvl="1"/>
            <a:r>
              <a:rPr lang="en-US" sz="2000" dirty="0"/>
              <a:t>there may not be any dispute before the commissions.</a:t>
            </a:r>
          </a:p>
          <a:p>
            <a:pPr lvl="1"/>
            <a:r>
              <a:rPr lang="en-US" sz="2000" dirty="0"/>
              <a:t>it does not decide anything conclusively but merely gives its findings.</a:t>
            </a:r>
          </a:p>
          <a:p>
            <a:pPr lvl="1"/>
            <a:r>
              <a:rPr lang="en-US" sz="2000" dirty="0"/>
              <a:t>there is no appeal against its findings.</a:t>
            </a:r>
          </a:p>
          <a:p>
            <a:pPr lvl="1"/>
            <a:r>
              <a:rPr lang="en-US" sz="2000" dirty="0"/>
              <a:t>it does not follow the adversary procedure but is essentially inquisitorial in its approach.</a:t>
            </a:r>
          </a:p>
          <a:p>
            <a:r>
              <a:rPr lang="en-US" sz="2400" dirty="0"/>
              <a:t>The Act however says that any proceedings of a commission shall be deemed judicial proceedings within the meanings of Section 193 and 228 of IPC.</a:t>
            </a:r>
          </a:p>
          <a:p>
            <a:r>
              <a:rPr lang="en-US" sz="2400" dirty="0"/>
              <a:t>It was held in </a:t>
            </a:r>
            <a:r>
              <a:rPr lang="en-US" sz="2400" b="1" dirty="0"/>
              <a:t>Kiran </a:t>
            </a:r>
            <a:r>
              <a:rPr lang="en-US" sz="2400" b="1" dirty="0" err="1"/>
              <a:t>Bedi</a:t>
            </a:r>
            <a:r>
              <a:rPr lang="en-US" sz="2400" b="1" dirty="0"/>
              <a:t> v Committee of Inquiry </a:t>
            </a:r>
            <a:r>
              <a:rPr lang="en-US" sz="2400" dirty="0"/>
              <a:t>that a commission of inquiry was a tribunal for the purpose of Article.</a:t>
            </a:r>
          </a:p>
        </p:txBody>
      </p:sp>
    </p:spTree>
    <p:extLst>
      <p:ext uri="{BB962C8B-B14F-4D97-AF65-F5344CB8AC3E}">
        <p14:creationId xmlns:p14="http://schemas.microsoft.com/office/powerpoint/2010/main" val="1961973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7522E3-40B6-458C-987A-B168F5AB6F8C}"/>
              </a:ext>
            </a:extLst>
          </p:cNvPr>
          <p:cNvSpPr>
            <a:spLocks noGrp="1"/>
          </p:cNvSpPr>
          <p:nvPr>
            <p:ph idx="1"/>
          </p:nvPr>
        </p:nvSpPr>
        <p:spPr>
          <a:xfrm>
            <a:off x="422031" y="393894"/>
            <a:ext cx="11465169" cy="6189785"/>
          </a:xfrm>
        </p:spPr>
        <p:txBody>
          <a:bodyPr>
            <a:normAutofit fontScale="92500" lnSpcReduction="10000"/>
          </a:bodyPr>
          <a:lstStyle/>
          <a:p>
            <a:pPr algn="just"/>
            <a:r>
              <a:rPr lang="en-US" sz="2400" dirty="0"/>
              <a:t>To enable the administration to discharge effectively the multifarious functions entrusted to it, it needs to exercise broad powers of conducting the investigations and inquiry into various matters. </a:t>
            </a:r>
          </a:p>
          <a:p>
            <a:pPr algn="just"/>
            <a:r>
              <a:rPr lang="en-US" sz="2400" dirty="0"/>
              <a:t>The primary purpose of this technique is to collect information with a view to decide upon a further course of action to meet a given situation, or to find correctives to a given problem.</a:t>
            </a:r>
          </a:p>
          <a:p>
            <a:pPr algn="just"/>
            <a:r>
              <a:rPr lang="en-US" sz="2400" dirty="0"/>
              <a:t>The policy maker or the administrator can initiate effective remedial measures to deal with specific problems only when he is in full possession of the relevant information, facts and figures and to collect these, inquiries and investigations become an inevitable tool in the hands of administrators.</a:t>
            </a:r>
          </a:p>
          <a:p>
            <a:pPr algn="just"/>
            <a:r>
              <a:rPr lang="en-US" sz="2400" dirty="0"/>
              <a:t>Inquiries and investigations are thus important methods of acquiring information. Such information is needed as feedback for policy making by the government. </a:t>
            </a:r>
          </a:p>
          <a:p>
            <a:pPr algn="just"/>
            <a:r>
              <a:rPr lang="en-US" sz="2400" dirty="0"/>
              <a:t>It is also a source of information for people. Parliament enacted the Commissions of Inquiry Act, 1952, which </a:t>
            </a:r>
            <a:r>
              <a:rPr lang="en-US" sz="2400" dirty="0" err="1"/>
              <a:t>authorises</a:t>
            </a:r>
            <a:r>
              <a:rPr lang="en-US" sz="2400" dirty="0"/>
              <a:t> the central and state governments to appoint inquiry commissions to make inquiries in the definite matters of public importance. This is a central legislation enacted under the constitution, Schedule VII, List I and III.</a:t>
            </a:r>
          </a:p>
        </p:txBody>
      </p:sp>
    </p:spTree>
    <p:extLst>
      <p:ext uri="{BB962C8B-B14F-4D97-AF65-F5344CB8AC3E}">
        <p14:creationId xmlns:p14="http://schemas.microsoft.com/office/powerpoint/2010/main" val="3849918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94B9AD-CB2D-45C5-BE06-6C96FB81BEB8}"/>
              </a:ext>
            </a:extLst>
          </p:cNvPr>
          <p:cNvSpPr>
            <a:spLocks noGrp="1"/>
          </p:cNvSpPr>
          <p:nvPr>
            <p:ph idx="1"/>
          </p:nvPr>
        </p:nvSpPr>
        <p:spPr>
          <a:xfrm>
            <a:off x="534572" y="407962"/>
            <a:ext cx="10819228" cy="6189785"/>
          </a:xfrm>
        </p:spPr>
        <p:txBody>
          <a:bodyPr>
            <a:normAutofit fontScale="92500" lnSpcReduction="10000"/>
          </a:bodyPr>
          <a:lstStyle/>
          <a:p>
            <a:r>
              <a:rPr lang="en-US" sz="2400" dirty="0"/>
              <a:t>The Commissions Of Inquiry Act gives powers to the central government to appoint a commission of inquiry, to make inquiry into any matter relatable to any of the entries enumerated in List I and III. </a:t>
            </a:r>
          </a:p>
          <a:p>
            <a:r>
              <a:rPr lang="en-US" sz="2400" dirty="0"/>
              <a:t>The Act empowers the state governments to appoint inquiry commissions, to make inquiry into any other matter relatable to any of the entries enumerated in List II or III of Schedule VII.</a:t>
            </a:r>
          </a:p>
          <a:p>
            <a:r>
              <a:rPr lang="en-US" sz="2400" dirty="0"/>
              <a:t>The Central government can appoint a commission of inquiry to inquire into a matter falling within the purview of a state government if it falls within its plenary legislative power, but a state government cannot appoint a commission of inquiry, to inquire into matters falling within the purview of the central government. </a:t>
            </a:r>
          </a:p>
          <a:p>
            <a:r>
              <a:rPr lang="en-US" sz="2400" dirty="0"/>
              <a:t>Where any commission has been appointed to inquire into a matters by the central government, no state government shall, except with the central government prior approval, appoint another commissioner to inquire into the same matter, so long as the commission appointed by the central government is functioning, or unless the central government is of the opinion that the scope of the inquiry should be extended to two or more states.</a:t>
            </a:r>
          </a:p>
        </p:txBody>
      </p:sp>
    </p:spTree>
    <p:extLst>
      <p:ext uri="{BB962C8B-B14F-4D97-AF65-F5344CB8AC3E}">
        <p14:creationId xmlns:p14="http://schemas.microsoft.com/office/powerpoint/2010/main" val="805384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BF6C2-9AD7-45E5-8D62-081BFB63CA99}"/>
              </a:ext>
            </a:extLst>
          </p:cNvPr>
          <p:cNvSpPr>
            <a:spLocks noGrp="1"/>
          </p:cNvSpPr>
          <p:nvPr>
            <p:ph type="title"/>
          </p:nvPr>
        </p:nvSpPr>
        <p:spPr>
          <a:xfrm>
            <a:off x="838200" y="365126"/>
            <a:ext cx="10515600" cy="760290"/>
          </a:xfrm>
        </p:spPr>
        <p:txBody>
          <a:bodyPr/>
          <a:lstStyle/>
          <a:p>
            <a:r>
              <a:rPr lang="en-US" b="1" dirty="0"/>
              <a:t>Appointment object and scope</a:t>
            </a:r>
            <a:endParaRPr lang="en-US" dirty="0"/>
          </a:p>
        </p:txBody>
      </p:sp>
      <p:sp>
        <p:nvSpPr>
          <p:cNvPr id="3" name="Content Placeholder 2">
            <a:extLst>
              <a:ext uri="{FF2B5EF4-FFF2-40B4-BE49-F238E27FC236}">
                <a16:creationId xmlns:a16="http://schemas.microsoft.com/office/drawing/2014/main" id="{88ECCA20-AE3B-469E-85C1-B443B8F90E5F}"/>
              </a:ext>
            </a:extLst>
          </p:cNvPr>
          <p:cNvSpPr>
            <a:spLocks noGrp="1"/>
          </p:cNvSpPr>
          <p:nvPr>
            <p:ph idx="1"/>
          </p:nvPr>
        </p:nvSpPr>
        <p:spPr>
          <a:xfrm>
            <a:off x="379828" y="1125416"/>
            <a:ext cx="10973972" cy="5732584"/>
          </a:xfrm>
        </p:spPr>
        <p:txBody>
          <a:bodyPr>
            <a:normAutofit lnSpcReduction="10000"/>
          </a:bodyPr>
          <a:lstStyle/>
          <a:p>
            <a:r>
              <a:rPr lang="en-US" sz="2000" dirty="0"/>
              <a:t>An inquiry commission can be appointed by an appropriate government  when it is of the opinion that it is necessary to do so, or if a resolution is passed by the House Of People (Lok Sabha)or a State Legislative Assembly as the case may be (Section 3). </a:t>
            </a:r>
          </a:p>
          <a:p>
            <a:r>
              <a:rPr lang="en-US" sz="2000" dirty="0"/>
              <a:t>The appointment of the commission is to be made by a notification in the official gazette. </a:t>
            </a:r>
          </a:p>
          <a:p>
            <a:r>
              <a:rPr lang="en-US" sz="2000" dirty="0"/>
              <a:t>Where a resolution of the House Of People or of a State Legislative Assembly is passed asking for the appointment of a commission of inquiry, government is bound to make such appointment.</a:t>
            </a:r>
          </a:p>
          <a:p>
            <a:r>
              <a:rPr lang="en-US" sz="2000" dirty="0"/>
              <a:t>In</a:t>
            </a:r>
            <a:r>
              <a:rPr lang="en-US" sz="2000" b="1" dirty="0"/>
              <a:t> B. </a:t>
            </a:r>
            <a:r>
              <a:rPr lang="en-US" sz="2000" b="1" dirty="0" err="1"/>
              <a:t>Jaganathan</a:t>
            </a:r>
            <a:r>
              <a:rPr lang="en-US" sz="2000" b="1" dirty="0"/>
              <a:t> v State if T.N: </a:t>
            </a:r>
            <a:r>
              <a:rPr lang="en-US" sz="2000" dirty="0"/>
              <a:t>However no mandamus can be issued to compel a government to appoint a commission where there is no resolution of legislature. It is so because the act uses the word “shall appoint” (mandatory) where a resolution is passed by the legislature, whereas it uses the word “may” (discretionary) in other cases.</a:t>
            </a:r>
          </a:p>
          <a:p>
            <a:r>
              <a:rPr lang="en-US" sz="2000" b="1" dirty="0"/>
              <a:t>Object</a:t>
            </a:r>
            <a:r>
              <a:rPr lang="en-US" sz="2000" dirty="0"/>
              <a:t> :-  Matters to be inquired into must be definite “public importance” and must be determinate, distinct, and precise. It should not be vague. If the matters (or charges) to be inquires into are vague or speculative, the courts may intervene. On the whole, the courts are extremely liberal in upholding the action of the government</a:t>
            </a:r>
            <a:r>
              <a:rPr lang="en-US" dirty="0"/>
              <a:t>.</a:t>
            </a:r>
          </a:p>
        </p:txBody>
      </p:sp>
    </p:spTree>
    <p:extLst>
      <p:ext uri="{BB962C8B-B14F-4D97-AF65-F5344CB8AC3E}">
        <p14:creationId xmlns:p14="http://schemas.microsoft.com/office/powerpoint/2010/main" val="3371552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30439-B6BD-4846-9BBE-0C18C17060DA}"/>
              </a:ext>
            </a:extLst>
          </p:cNvPr>
          <p:cNvSpPr>
            <a:spLocks noGrp="1"/>
          </p:cNvSpPr>
          <p:nvPr>
            <p:ph type="title"/>
          </p:nvPr>
        </p:nvSpPr>
        <p:spPr>
          <a:xfrm>
            <a:off x="838200" y="365126"/>
            <a:ext cx="10515600" cy="774358"/>
          </a:xfrm>
        </p:spPr>
        <p:txBody>
          <a:bodyPr/>
          <a:lstStyle/>
          <a:p>
            <a:r>
              <a:rPr lang="en-US" dirty="0"/>
              <a:t>Scope</a:t>
            </a:r>
          </a:p>
        </p:txBody>
      </p:sp>
      <p:sp>
        <p:nvSpPr>
          <p:cNvPr id="3" name="Content Placeholder 2">
            <a:extLst>
              <a:ext uri="{FF2B5EF4-FFF2-40B4-BE49-F238E27FC236}">
                <a16:creationId xmlns:a16="http://schemas.microsoft.com/office/drawing/2014/main" id="{0ACF7021-FB2D-4988-8C90-162FA4BBCB8B}"/>
              </a:ext>
            </a:extLst>
          </p:cNvPr>
          <p:cNvSpPr>
            <a:spLocks noGrp="1"/>
          </p:cNvSpPr>
          <p:nvPr>
            <p:ph idx="1"/>
          </p:nvPr>
        </p:nvSpPr>
        <p:spPr>
          <a:xfrm>
            <a:off x="492369" y="1139484"/>
            <a:ext cx="11324493" cy="5718516"/>
          </a:xfrm>
        </p:spPr>
        <p:txBody>
          <a:bodyPr>
            <a:normAutofit lnSpcReduction="10000"/>
          </a:bodyPr>
          <a:lstStyle/>
          <a:p>
            <a:r>
              <a:rPr lang="en-US" sz="2400" dirty="0"/>
              <a:t>The purpose of these inquiries has been to ascertain facts so that if any malpractices or problems are revealed, corrective legislative or administrative action, may be taken by the government.</a:t>
            </a:r>
          </a:p>
          <a:p>
            <a:r>
              <a:rPr lang="en-US" sz="2400" dirty="0"/>
              <a:t>It is necessary to lay down in the statute the circumstances when the administration may initiate an inquiry, but much of the purpose of doing so would be frustrated if ground for initiating inquiries are laid down in broad or vague language.</a:t>
            </a:r>
          </a:p>
          <a:p>
            <a:r>
              <a:rPr lang="en-US" sz="2400" dirty="0"/>
              <a:t>If the statute confers a blanket power on the administration to order an investigation without any restriction or mentioning any ground, then the control of such a power through a court action does not appear to be feasible except on the rare ground of mala fide.</a:t>
            </a:r>
          </a:p>
          <a:p>
            <a:r>
              <a:rPr lang="en-US" sz="2400" dirty="0"/>
              <a:t>Period of duration of a Commission must be stated in the notification. If the notification does not contain it, the defect can be cured by issuing another notification.</a:t>
            </a:r>
            <a:br>
              <a:rPr lang="en-US" sz="2400" dirty="0"/>
            </a:br>
            <a:endParaRPr lang="en-US" sz="2400" dirty="0"/>
          </a:p>
        </p:txBody>
      </p:sp>
    </p:spTree>
    <p:extLst>
      <p:ext uri="{BB962C8B-B14F-4D97-AF65-F5344CB8AC3E}">
        <p14:creationId xmlns:p14="http://schemas.microsoft.com/office/powerpoint/2010/main" val="1972878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09A9FC-D0B0-46A8-A61C-C5BA1357613C}"/>
              </a:ext>
            </a:extLst>
          </p:cNvPr>
          <p:cNvSpPr>
            <a:spLocks noGrp="1"/>
          </p:cNvSpPr>
          <p:nvPr>
            <p:ph idx="1"/>
          </p:nvPr>
        </p:nvSpPr>
        <p:spPr>
          <a:xfrm>
            <a:off x="422031" y="604910"/>
            <a:ext cx="10931769" cy="5866227"/>
          </a:xfrm>
        </p:spPr>
        <p:txBody>
          <a:bodyPr>
            <a:normAutofit/>
          </a:bodyPr>
          <a:lstStyle/>
          <a:p>
            <a:r>
              <a:rPr lang="en-US" sz="2400" b="1" dirty="0"/>
              <a:t>Siliguri Municipality v </a:t>
            </a:r>
            <a:r>
              <a:rPr lang="en-US" sz="2400" b="1" dirty="0" err="1"/>
              <a:t>Amalendu</a:t>
            </a:r>
            <a:r>
              <a:rPr lang="en-US" sz="2400" b="1" dirty="0"/>
              <a:t> Das:</a:t>
            </a:r>
          </a:p>
          <a:p>
            <a:r>
              <a:rPr lang="en-US" sz="2400" dirty="0"/>
              <a:t>Where a government refuses to extend duration of a commission, courts do not intervene to compel it to do so, on the ground that the investigation entrusted to it is not over. Where the term of a commission expires, state government is not bound to extend the duration.</a:t>
            </a:r>
            <a:br>
              <a:rPr lang="en-US" sz="2400" dirty="0"/>
            </a:br>
            <a:br>
              <a:rPr lang="en-US" sz="2400" dirty="0"/>
            </a:br>
            <a:r>
              <a:rPr lang="en-US" sz="2400" b="1" dirty="0"/>
              <a:t>State of MP v Arjun Singh:</a:t>
            </a:r>
          </a:p>
          <a:p>
            <a:r>
              <a:rPr lang="en-US" sz="2400" dirty="0"/>
              <a:t>Here, the supreme court states that a government’s subjective satisfaction, that it is necessary to appoint a commission, should be based </a:t>
            </a:r>
            <a:r>
              <a:rPr lang="en-US" sz="2400" u="sng" dirty="0"/>
              <a:t>on objective  and real material and not merely on some vague allegations or hearsay evidence, nor should it intend for nay fishing inquiry.</a:t>
            </a:r>
          </a:p>
        </p:txBody>
      </p:sp>
    </p:spTree>
    <p:extLst>
      <p:ext uri="{BB962C8B-B14F-4D97-AF65-F5344CB8AC3E}">
        <p14:creationId xmlns:p14="http://schemas.microsoft.com/office/powerpoint/2010/main" val="2307026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6FD9-AB4B-4798-A9F5-BD69307A377A}"/>
              </a:ext>
            </a:extLst>
          </p:cNvPr>
          <p:cNvSpPr>
            <a:spLocks noGrp="1"/>
          </p:cNvSpPr>
          <p:nvPr>
            <p:ph type="title"/>
          </p:nvPr>
        </p:nvSpPr>
        <p:spPr>
          <a:xfrm>
            <a:off x="838200" y="365125"/>
            <a:ext cx="10515600" cy="633681"/>
          </a:xfrm>
        </p:spPr>
        <p:txBody>
          <a:bodyPr>
            <a:normAutofit fontScale="90000"/>
          </a:bodyPr>
          <a:lstStyle/>
          <a:p>
            <a:r>
              <a:rPr lang="en-US" dirty="0"/>
              <a:t>Inquiry into definite matters of public importance</a:t>
            </a:r>
            <a:br>
              <a:rPr lang="en-US" dirty="0"/>
            </a:br>
            <a:endParaRPr lang="en-US" dirty="0"/>
          </a:p>
        </p:txBody>
      </p:sp>
      <p:sp>
        <p:nvSpPr>
          <p:cNvPr id="3" name="Content Placeholder 2">
            <a:extLst>
              <a:ext uri="{FF2B5EF4-FFF2-40B4-BE49-F238E27FC236}">
                <a16:creationId xmlns:a16="http://schemas.microsoft.com/office/drawing/2014/main" id="{92697B3D-2834-4931-BE06-DF9F7612E314}"/>
              </a:ext>
            </a:extLst>
          </p:cNvPr>
          <p:cNvSpPr>
            <a:spLocks noGrp="1"/>
          </p:cNvSpPr>
          <p:nvPr>
            <p:ph idx="1"/>
          </p:nvPr>
        </p:nvSpPr>
        <p:spPr>
          <a:xfrm>
            <a:off x="337625" y="1195754"/>
            <a:ext cx="11016175" cy="4981209"/>
          </a:xfrm>
        </p:spPr>
        <p:txBody>
          <a:bodyPr>
            <a:normAutofit/>
          </a:bodyPr>
          <a:lstStyle/>
          <a:p>
            <a:r>
              <a:rPr lang="en-US" sz="2400" dirty="0"/>
              <a:t>This phrase is of wide importance and enables the government to launch inquiries practically into any matter. </a:t>
            </a:r>
          </a:p>
          <a:p>
            <a:r>
              <a:rPr lang="en-US" sz="2400" dirty="0"/>
              <a:t>Accordingly inquiries into varied subject matters have been undertaken under the Act e.g. railway accidents, the state of the press in India and its present and future lines of development, causes of food contamination, economic irregularities and fraud committed by certain persons managing the affairs of industrial companies, emergency excesses etc.</a:t>
            </a:r>
          </a:p>
          <a:p>
            <a:r>
              <a:rPr lang="en-US" sz="2400" dirty="0"/>
              <a:t>The most common subjects for appointing inquiry commissions are railway accidents, police firings and the misuse of powers by the ex-ministers.</a:t>
            </a:r>
          </a:p>
        </p:txBody>
      </p:sp>
    </p:spTree>
    <p:extLst>
      <p:ext uri="{BB962C8B-B14F-4D97-AF65-F5344CB8AC3E}">
        <p14:creationId xmlns:p14="http://schemas.microsoft.com/office/powerpoint/2010/main" val="540435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33392C-B7E9-495A-B456-E6266044C5D2}"/>
              </a:ext>
            </a:extLst>
          </p:cNvPr>
          <p:cNvSpPr>
            <a:spLocks noGrp="1"/>
          </p:cNvSpPr>
          <p:nvPr>
            <p:ph idx="1"/>
          </p:nvPr>
        </p:nvSpPr>
        <p:spPr>
          <a:xfrm>
            <a:off x="506437" y="337624"/>
            <a:ext cx="10847363" cy="6175717"/>
          </a:xfrm>
        </p:spPr>
        <p:txBody>
          <a:bodyPr>
            <a:normAutofit fontScale="92500"/>
          </a:bodyPr>
          <a:lstStyle/>
          <a:p>
            <a:r>
              <a:rPr lang="en-US" sz="2400" dirty="0"/>
              <a:t>In </a:t>
            </a:r>
            <a:r>
              <a:rPr lang="en-US" sz="2400" b="1" dirty="0"/>
              <a:t>Ram Krishna Dalmia v Justice </a:t>
            </a:r>
            <a:r>
              <a:rPr lang="en-US" sz="2400" b="1" dirty="0" err="1"/>
              <a:t>Tendolkar</a:t>
            </a:r>
            <a:r>
              <a:rPr lang="en-US" sz="2400" dirty="0"/>
              <a:t>:</a:t>
            </a:r>
          </a:p>
          <a:p>
            <a:r>
              <a:rPr lang="en-US" sz="2400" dirty="0"/>
              <a:t>The government of India appointed a commission of inquiry to enquire into and report on some affairs of some Dalmia Jain companies, and acts of fraud and irregularities  of certain persons who controlled these companies. </a:t>
            </a:r>
          </a:p>
          <a:p>
            <a:r>
              <a:rPr lang="en-US" sz="2400" dirty="0"/>
              <a:t>The commission was further required to report the action which should be taken as and by way of securing redress or punishment or to act as a preventive in future cases. </a:t>
            </a:r>
          </a:p>
          <a:p>
            <a:r>
              <a:rPr lang="en-US" sz="2400" dirty="0"/>
              <a:t>The appointment of commission was challenged on a number of grounds.</a:t>
            </a:r>
          </a:p>
          <a:p>
            <a:r>
              <a:rPr lang="en-US" sz="2400" dirty="0"/>
              <a:t> But the supreme court observed that we see no warrant for the proposition that a definite matter of public importance must necessarily mean only some matter involving the public benefit or advantage in the abstract e.g. public health, sanitation or the like. </a:t>
            </a:r>
          </a:p>
          <a:p>
            <a:r>
              <a:rPr lang="en-US" sz="2400" dirty="0"/>
              <a:t>The conduct of an individual person or company(s) may assume such a dangerous proportion and may so prejudicially effect or threaten to affect the public well-being as to make such conduct a definite matter of public importance urgently calling for a full inquiry</a:t>
            </a:r>
            <a:r>
              <a:rPr lang="en-US" dirty="0"/>
              <a:t>.</a:t>
            </a:r>
          </a:p>
        </p:txBody>
      </p:sp>
    </p:spTree>
    <p:extLst>
      <p:ext uri="{BB962C8B-B14F-4D97-AF65-F5344CB8AC3E}">
        <p14:creationId xmlns:p14="http://schemas.microsoft.com/office/powerpoint/2010/main" val="1430285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928C1-37A4-4255-89F0-03A16F2A4579}"/>
              </a:ext>
            </a:extLst>
          </p:cNvPr>
          <p:cNvSpPr>
            <a:spLocks noGrp="1"/>
          </p:cNvSpPr>
          <p:nvPr>
            <p:ph type="title"/>
          </p:nvPr>
        </p:nvSpPr>
        <p:spPr>
          <a:xfrm>
            <a:off x="838200" y="365125"/>
            <a:ext cx="10515600" cy="661817"/>
          </a:xfrm>
        </p:spPr>
        <p:txBody>
          <a:bodyPr>
            <a:normAutofit fontScale="90000"/>
          </a:bodyPr>
          <a:lstStyle/>
          <a:p>
            <a:r>
              <a:rPr lang="en-US" dirty="0"/>
              <a:t>Powers of commission</a:t>
            </a:r>
            <a:br>
              <a:rPr lang="en-US" dirty="0"/>
            </a:br>
            <a:endParaRPr lang="en-US" dirty="0"/>
          </a:p>
        </p:txBody>
      </p:sp>
      <p:sp>
        <p:nvSpPr>
          <p:cNvPr id="3" name="Content Placeholder 2">
            <a:extLst>
              <a:ext uri="{FF2B5EF4-FFF2-40B4-BE49-F238E27FC236}">
                <a16:creationId xmlns:a16="http://schemas.microsoft.com/office/drawing/2014/main" id="{85EEF476-02D8-461B-B6A4-A77EEE3F0F69}"/>
              </a:ext>
            </a:extLst>
          </p:cNvPr>
          <p:cNvSpPr>
            <a:spLocks noGrp="1"/>
          </p:cNvSpPr>
          <p:nvPr>
            <p:ph idx="1"/>
          </p:nvPr>
        </p:nvSpPr>
        <p:spPr>
          <a:xfrm>
            <a:off x="633046" y="1195753"/>
            <a:ext cx="10720754" cy="4981209"/>
          </a:xfrm>
        </p:spPr>
        <p:txBody>
          <a:bodyPr/>
          <a:lstStyle/>
          <a:p>
            <a:r>
              <a:rPr lang="en-US" sz="2400" b="1" dirty="0"/>
              <a:t>A commission of inquiry has powers of a civil court are:</a:t>
            </a:r>
          </a:p>
          <a:p>
            <a:r>
              <a:rPr lang="en-US" sz="2400" dirty="0"/>
              <a:t>summoning and enforcing attendance of any person from any part of India and examining her on oath.</a:t>
            </a:r>
          </a:p>
          <a:p>
            <a:r>
              <a:rPr lang="en-US" sz="2400" dirty="0"/>
              <a:t>requiring discovery and production of any document.</a:t>
            </a:r>
          </a:p>
          <a:p>
            <a:r>
              <a:rPr lang="en-US" sz="2400" dirty="0"/>
              <a:t>receiving evidence on affidavits.</a:t>
            </a:r>
          </a:p>
          <a:p>
            <a:r>
              <a:rPr lang="en-US" sz="2400" dirty="0"/>
              <a:t>requisitioning any public record or copy thereof from any court or office.</a:t>
            </a:r>
          </a:p>
          <a:p>
            <a:r>
              <a:rPr lang="en-US" sz="2400" dirty="0"/>
              <a:t>issuing commissions for the examinations of witnesses or documents and</a:t>
            </a:r>
          </a:p>
          <a:p>
            <a:r>
              <a:rPr lang="en-US" sz="2400" dirty="0"/>
              <a:t>any other matter, which may be prescribed.</a:t>
            </a:r>
          </a:p>
          <a:p>
            <a:endParaRPr lang="en-US" dirty="0"/>
          </a:p>
        </p:txBody>
      </p:sp>
    </p:spTree>
    <p:extLst>
      <p:ext uri="{BB962C8B-B14F-4D97-AF65-F5344CB8AC3E}">
        <p14:creationId xmlns:p14="http://schemas.microsoft.com/office/powerpoint/2010/main" val="259219535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TotalTime>
  <Words>1212</Words>
  <Application>Microsoft Office PowerPoint</Application>
  <PresentationFormat>Widescreen</PresentationFormat>
  <Paragraphs>58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Wisp</vt:lpstr>
      <vt:lpstr>Commission of Inquiry </vt:lpstr>
      <vt:lpstr>PowerPoint Presentation</vt:lpstr>
      <vt:lpstr>PowerPoint Presentation</vt:lpstr>
      <vt:lpstr>Appointment object and scope</vt:lpstr>
      <vt:lpstr>Scope</vt:lpstr>
      <vt:lpstr>PowerPoint Presentation</vt:lpstr>
      <vt:lpstr>Inquiry into definite matters of public importance </vt:lpstr>
      <vt:lpstr>PowerPoint Presentation</vt:lpstr>
      <vt:lpstr>Powers of commission </vt:lpstr>
      <vt:lpstr>PowerPoint Presentation</vt:lpstr>
      <vt:lpstr>Quasi judicial functions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of Inquiry </dc:title>
  <dc:creator>Dell</dc:creator>
  <cp:lastModifiedBy>Dell</cp:lastModifiedBy>
  <cp:revision>3</cp:revision>
  <dcterms:created xsi:type="dcterms:W3CDTF">2021-01-12T14:16:25Z</dcterms:created>
  <dcterms:modified xsi:type="dcterms:W3CDTF">2021-01-12T14:36:04Z</dcterms:modified>
</cp:coreProperties>
</file>