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5" r:id="rId3"/>
    <p:sldId id="267" r:id="rId4"/>
    <p:sldId id="262" r:id="rId5"/>
    <p:sldId id="258" r:id="rId6"/>
    <p:sldId id="259" r:id="rId7"/>
    <p:sldId id="260" r:id="rId8"/>
    <p:sldId id="268" r:id="rId9"/>
    <p:sldId id="261" r:id="rId10"/>
    <p:sldId id="263" r:id="rId11"/>
    <p:sldId id="270" r:id="rId12"/>
    <p:sldId id="269"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12/06/2018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2133601"/>
            <a:ext cx="6248400" cy="1384995"/>
          </a:xfrm>
          <a:prstGeom prst="rect">
            <a:avLst/>
          </a:prstGeom>
        </p:spPr>
        <p:txBody>
          <a:bodyPr wrap="square">
            <a:spAutoFit/>
          </a:bodyPr>
          <a:lstStyle/>
          <a:p>
            <a:pPr algn="ctr"/>
            <a:endParaRPr lang="en-US" sz="2800" b="1" dirty="0" smtClean="0">
              <a:latin typeface="Algerian" pitchFamily="82" charset="0"/>
            </a:endParaRPr>
          </a:p>
          <a:p>
            <a:pPr algn="ctr"/>
            <a:r>
              <a:rPr lang="en-US" sz="2800" b="1" dirty="0" smtClean="0">
                <a:latin typeface="Algerian" pitchFamily="82" charset="0"/>
              </a:rPr>
              <a:t>Dissolution of Partnership Firm</a:t>
            </a:r>
            <a:br>
              <a:rPr lang="en-US" sz="2800" b="1" dirty="0" smtClean="0">
                <a:latin typeface="Algerian" pitchFamily="82" charset="0"/>
              </a:rPr>
            </a:br>
            <a:endParaRPr lang="en-US" sz="2800" dirty="0">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Miscellaneous provisions</a:t>
            </a:r>
            <a:endParaRPr lang="en-US" sz="2800" dirty="0">
              <a:latin typeface="Algerian" pitchFamily="82" charset="0"/>
            </a:endParaRPr>
          </a:p>
        </p:txBody>
      </p:sp>
      <p:sp>
        <p:nvSpPr>
          <p:cNvPr id="3" name="Content Placeholder 2"/>
          <p:cNvSpPr>
            <a:spLocks noGrp="1"/>
          </p:cNvSpPr>
          <p:nvPr>
            <p:ph idx="1"/>
          </p:nvPr>
        </p:nvSpPr>
        <p:spPr/>
        <p:txBody>
          <a:bodyPr>
            <a:normAutofit fontScale="55000" lnSpcReduction="20000"/>
          </a:bodyPr>
          <a:lstStyle/>
          <a:p>
            <a:pPr>
              <a:buNone/>
            </a:pPr>
            <a:r>
              <a:rPr lang="en-US" sz="3800" b="1" dirty="0" smtClean="0">
                <a:latin typeface="Times New Roman" pitchFamily="18" charset="0"/>
                <a:cs typeface="Times New Roman" pitchFamily="18" charset="0"/>
              </a:rPr>
              <a:t>     Liability for acts of partners done after dissolution Section 45 </a:t>
            </a:r>
            <a:r>
              <a:rPr lang="en-US" sz="3800" dirty="0" smtClean="0">
                <a:latin typeface="Times New Roman" pitchFamily="18" charset="0"/>
                <a:cs typeface="Times New Roman" pitchFamily="18" charset="0"/>
              </a:rPr>
              <a:t/>
            </a:r>
            <a:br>
              <a:rPr lang="en-US" sz="3800" dirty="0" smtClean="0">
                <a:latin typeface="Times New Roman" pitchFamily="18" charset="0"/>
                <a:cs typeface="Times New Roman" pitchFamily="18" charset="0"/>
              </a:rPr>
            </a:br>
            <a:r>
              <a:rPr lang="en-US" sz="3800" dirty="0" smtClean="0">
                <a:latin typeface="Times New Roman" pitchFamily="18" charset="0"/>
                <a:cs typeface="Times New Roman" pitchFamily="18" charset="0"/>
              </a:rPr>
              <a:t>This section provides that despite dissolution, the partners cannot escape their liability to third parties for acts done even thereafter unless public notice of dissolution is given. These provision emphasis the necessity of giving a public notice before a partner could terminated his future liability whether it is a case of dissolution, retirement or expulsion.</a:t>
            </a:r>
            <a:br>
              <a:rPr lang="en-US" sz="3800" dirty="0" smtClean="0">
                <a:latin typeface="Times New Roman" pitchFamily="18" charset="0"/>
                <a:cs typeface="Times New Roman" pitchFamily="18" charset="0"/>
              </a:rPr>
            </a:br>
            <a:r>
              <a:rPr lang="en-US" sz="3800" dirty="0" smtClean="0">
                <a:latin typeface="Times New Roman" pitchFamily="18" charset="0"/>
                <a:cs typeface="Times New Roman" pitchFamily="18" charset="0"/>
              </a:rPr>
              <a:t/>
            </a:r>
            <a:br>
              <a:rPr lang="en-US" sz="3800" dirty="0" smtClean="0">
                <a:latin typeface="Times New Roman" pitchFamily="18" charset="0"/>
                <a:cs typeface="Times New Roman" pitchFamily="18" charset="0"/>
              </a:rPr>
            </a:br>
            <a:r>
              <a:rPr lang="en-US" sz="3800" b="1" dirty="0" smtClean="0">
                <a:latin typeface="Times New Roman" pitchFamily="18" charset="0"/>
                <a:cs typeface="Times New Roman" pitchFamily="18" charset="0"/>
              </a:rPr>
              <a:t>Rights of partners to have business wound up after dissolution Section 46</a:t>
            </a:r>
            <a:r>
              <a:rPr lang="en-US" sz="3800" dirty="0" smtClean="0">
                <a:latin typeface="Times New Roman" pitchFamily="18" charset="0"/>
                <a:cs typeface="Times New Roman" pitchFamily="18" charset="0"/>
              </a:rPr>
              <a:t/>
            </a:r>
            <a:br>
              <a:rPr lang="en-US" sz="3800" dirty="0" smtClean="0">
                <a:latin typeface="Times New Roman" pitchFamily="18" charset="0"/>
                <a:cs typeface="Times New Roman" pitchFamily="18" charset="0"/>
              </a:rPr>
            </a:br>
            <a:r>
              <a:rPr lang="en-US" sz="3800" dirty="0" smtClean="0">
                <a:latin typeface="Times New Roman" pitchFamily="18" charset="0"/>
                <a:cs typeface="Times New Roman" pitchFamily="18" charset="0"/>
              </a:rPr>
              <a:t>On the dissolution of a firm every partner or his representative is entitled, as against all the other partners or their representatives, to have the property of the firm applied in payment of the debts and liabilities of the firm, and to have the surplus distributed among the partners or their representatives according to their rights.</a:t>
            </a:r>
            <a:r>
              <a:rPr lang="en-US" dirty="0" smtClean="0"/>
              <a:t/>
            </a:r>
            <a:br>
              <a:rPr lang="en-US" dirty="0" smtClean="0"/>
            </a:br>
            <a:r>
              <a:rPr lang="en-US" dirty="0" smtClean="0"/>
              <a:t/>
            </a:r>
            <a:br>
              <a:rPr lang="en-US" dirty="0" smtClean="0"/>
            </a:br>
            <a:r>
              <a:rPr lang="en-US" dirty="0" smtClean="0"/>
              <a:t>.</a:t>
            </a:r>
            <a:r>
              <a:rPr lang="en-US" b="1"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Miscellaneous provisions</a:t>
            </a:r>
            <a:endParaRPr lang="en-US" sz="2800" dirty="0">
              <a:latin typeface="Algerian" pitchFamily="82" charset="0"/>
            </a:endParaRPr>
          </a:p>
        </p:txBody>
      </p:sp>
      <p:sp>
        <p:nvSpPr>
          <p:cNvPr id="3" name="Content Placeholder 2"/>
          <p:cNvSpPr>
            <a:spLocks noGrp="1"/>
          </p:cNvSpPr>
          <p:nvPr>
            <p:ph idx="1"/>
          </p:nvPr>
        </p:nvSpPr>
        <p:spPr/>
        <p:txBody>
          <a:bodyPr>
            <a:normAutofit fontScale="70000" lnSpcReduction="20000"/>
          </a:bodyPr>
          <a:lstStyle/>
          <a:p>
            <a:pPr>
              <a:buNone/>
            </a:pPr>
            <a:r>
              <a:rPr lang="en-US" b="1" dirty="0" smtClean="0"/>
              <a:t>     </a:t>
            </a:r>
            <a:r>
              <a:rPr lang="en-US" b="1" dirty="0" smtClean="0">
                <a:latin typeface="Times New Roman" pitchFamily="18" charset="0"/>
                <a:cs typeface="Times New Roman" pitchFamily="18" charset="0"/>
              </a:rPr>
              <a:t>Continuing authority of partners for purposes of winding up Section 47 </a:t>
            </a:r>
            <a:endParaRPr lang="en-US" b="1" dirty="0" smtClean="0">
              <a:latin typeface="Times New Roman" pitchFamily="18" charset="0"/>
              <a:cs typeface="Times New Roman" pitchFamily="18" charset="0"/>
            </a:endParaRPr>
          </a:p>
          <a:p>
            <a:pPr>
              <a:buNone/>
            </a:pPr>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After the dissolution of a firm the authority of each partner to bind the firm, and the other mutual rights and obligations of the partners continue notwithstanding the dissolution, so far as may be necessary to wind up the affair of the firm and to complete transactions begun but unfinished at the time of the dissolution, but not otherwise: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PROVIDED that the firm is in no case bound by the acts of a partner who has been adjudicated insolvent; but this proviso does not affect the liability of any person who has after the adjudication represented himself or knowingly permitted himself to be represented as a partner of the insolvent</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Miscellaneous provisions</a:t>
            </a:r>
            <a:endParaRPr lang="en-US" sz="2800" dirty="0">
              <a:latin typeface="Algerian" pitchFamily="82" charset="0"/>
            </a:endParaRPr>
          </a:p>
        </p:txBody>
      </p:sp>
      <p:sp>
        <p:nvSpPr>
          <p:cNvPr id="3" name="Content Placeholder 2"/>
          <p:cNvSpPr>
            <a:spLocks noGrp="1"/>
          </p:cNvSpPr>
          <p:nvPr>
            <p:ph idx="1"/>
          </p:nvPr>
        </p:nvSpPr>
        <p:spPr/>
        <p:txBody>
          <a:bodyPr>
            <a:normAutofit/>
          </a:bodyPr>
          <a:lstStyle/>
          <a:p>
            <a:pPr algn="just"/>
            <a:r>
              <a:rPr lang="en-US" sz="2400" b="1" dirty="0" smtClean="0">
                <a:latin typeface="Times New Roman" pitchFamily="18" charset="0"/>
                <a:cs typeface="Times New Roman" pitchFamily="18" charset="0"/>
              </a:rPr>
              <a:t>Payment of firm debts and of separate debts Section 49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      Where there are joint debts due from the firm, and also separate debts due from any partner, the property of the firm shall be applied in the first instance in payment of the debts of the firm, and, if there is any surplus, then the share of each partner shall be applied in payment of his separate debts or paid to him. The separate property of any partner shall be applied first in the payment of his separate debts, and the surplus (if any) in the payment of the debts of the firm.</a:t>
            </a:r>
            <a:endParaRPr lang="en-US"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Miscellaneous provisions</a:t>
            </a:r>
            <a:endParaRPr lang="en-US" sz="2800" dirty="0"/>
          </a:p>
        </p:txBody>
      </p:sp>
      <p:sp>
        <p:nvSpPr>
          <p:cNvPr id="3" name="Content Placeholder 2"/>
          <p:cNvSpPr>
            <a:spLocks noGrp="1"/>
          </p:cNvSpPr>
          <p:nvPr>
            <p:ph idx="1"/>
          </p:nvPr>
        </p:nvSpPr>
        <p:spPr/>
        <p:txBody>
          <a:bodyPr>
            <a:noAutofit/>
          </a:bodyPr>
          <a:lstStyle/>
          <a:p>
            <a:pPr>
              <a:buNone/>
            </a:pPr>
            <a:r>
              <a:rPr lang="en-US" sz="2400" b="1" dirty="0" smtClean="0">
                <a:latin typeface="Times New Roman" pitchFamily="18" charset="0"/>
                <a:cs typeface="Times New Roman" pitchFamily="18" charset="0"/>
              </a:rPr>
              <a:t>      Personal profits earned after </a:t>
            </a:r>
            <a:r>
              <a:rPr lang="en-US" sz="2400" b="1" dirty="0" smtClean="0">
                <a:latin typeface="Times New Roman" pitchFamily="18" charset="0"/>
                <a:cs typeface="Times New Roman" pitchFamily="18" charset="0"/>
              </a:rPr>
              <a:t>dissolution: </a:t>
            </a:r>
            <a:r>
              <a:rPr lang="en-US" sz="2400" b="1" dirty="0" smtClean="0">
                <a:latin typeface="Times New Roman" pitchFamily="18" charset="0"/>
                <a:cs typeface="Times New Roman" pitchFamily="18" charset="0"/>
              </a:rPr>
              <a:t>Section </a:t>
            </a:r>
            <a:r>
              <a:rPr lang="en-US" sz="2400" b="1" dirty="0" smtClean="0">
                <a:latin typeface="Times New Roman" pitchFamily="18" charset="0"/>
                <a:cs typeface="Times New Roman" pitchFamily="18" charset="0"/>
              </a:rPr>
              <a:t>50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b="1"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Where </a:t>
            </a:r>
            <a:r>
              <a:rPr lang="en-US" sz="2000" dirty="0" smtClean="0">
                <a:latin typeface="Times New Roman" pitchFamily="18" charset="0"/>
                <a:cs typeface="Times New Roman" pitchFamily="18" charset="0"/>
              </a:rPr>
              <a:t>a partner, after dissolution and before the affairs of the partnership are wound up, derives any personal profit for himself from any transactions of the firm, or from the use of the property or business connection of the firm or the firm name, he shall account for the profit and pay his share to the surviving partner or the representative of the deceased partner. But if a partner carries on another business of a similar nature, this section would not apply.</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Proviso – Where on dissolution a partner has bought the goodwill of the firm, he may use the firm name even before the affairs of the partnership have been completely wound up.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Dissolution of Partnership Firm</a:t>
            </a:r>
            <a:endParaRPr lang="en-US" sz="2800" dirty="0"/>
          </a:p>
        </p:txBody>
      </p:sp>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Contents</a:t>
            </a:r>
          </a:p>
          <a:p>
            <a:r>
              <a:rPr lang="en-US" dirty="0" smtClean="0">
                <a:latin typeface="Times New Roman" pitchFamily="18" charset="0"/>
                <a:cs typeface="Times New Roman" pitchFamily="18" charset="0"/>
              </a:rPr>
              <a:t>Dissolution of the firm -  Meaning /Definition Of </a:t>
            </a:r>
          </a:p>
          <a:p>
            <a:r>
              <a:rPr lang="en-US" dirty="0" smtClean="0">
                <a:latin typeface="Times New Roman" pitchFamily="18" charset="0"/>
                <a:cs typeface="Times New Roman" pitchFamily="18" charset="0"/>
              </a:rPr>
              <a:t>Dissolution of partnership is different from the dissolution of firm </a:t>
            </a:r>
          </a:p>
          <a:p>
            <a:r>
              <a:rPr lang="en-US" dirty="0" smtClean="0">
                <a:latin typeface="Times New Roman" pitchFamily="18" charset="0"/>
                <a:cs typeface="Times New Roman" pitchFamily="18" charset="0"/>
              </a:rPr>
              <a:t>Modes of Dissolution of a Firm</a:t>
            </a:r>
          </a:p>
          <a:p>
            <a:r>
              <a:rPr lang="en-US" dirty="0" smtClean="0">
                <a:latin typeface="Times New Roman" pitchFamily="18" charset="0"/>
                <a:cs typeface="Times New Roman" pitchFamily="18" charset="0"/>
              </a:rPr>
              <a:t>Miscellaneous provisions regarding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Dissolution of a Firm</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Dissolution of the firm </a:t>
            </a:r>
            <a:endParaRPr lang="en-US" sz="2800" dirty="0">
              <a:latin typeface="Algerian" pitchFamily="82" charset="0"/>
            </a:endParaRPr>
          </a:p>
        </p:txBody>
      </p:sp>
      <p:sp>
        <p:nvSpPr>
          <p:cNvPr id="3" name="Text Placeholder 2"/>
          <p:cNvSpPr>
            <a:spLocks noGrp="1"/>
          </p:cNvSpPr>
          <p:nvPr>
            <p:ph type="body" idx="1"/>
          </p:nvPr>
        </p:nvSpPr>
        <p:spPr/>
        <p:txBody>
          <a:bodyPr/>
          <a:lstStyle/>
          <a:p>
            <a:r>
              <a:rPr lang="en-US" b="0" dirty="0" smtClean="0">
                <a:latin typeface="Times New Roman" pitchFamily="18" charset="0"/>
                <a:cs typeface="Times New Roman" pitchFamily="18" charset="0"/>
              </a:rPr>
              <a:t>Meaning :</a:t>
            </a:r>
            <a:endParaRPr lang="en-US" b="0" dirty="0">
              <a:latin typeface="Times New Roman" pitchFamily="18" charset="0"/>
              <a:cs typeface="Times New Roman" pitchFamily="18" charset="0"/>
            </a:endParaRPr>
          </a:p>
        </p:txBody>
      </p:sp>
      <p:sp>
        <p:nvSpPr>
          <p:cNvPr id="4" name="Content Placeholder 3"/>
          <p:cNvSpPr>
            <a:spLocks noGrp="1"/>
          </p:cNvSpPr>
          <p:nvPr>
            <p:ph sz="half" idx="2"/>
          </p:nvPr>
        </p:nvSpPr>
        <p:spPr/>
        <p:txBody>
          <a:bodyPr>
            <a:normAutofit/>
          </a:bodyPr>
          <a:lstStyle/>
          <a:p>
            <a:r>
              <a:rPr lang="en-US" dirty="0" smtClean="0">
                <a:latin typeface="Times New Roman" pitchFamily="18" charset="0"/>
                <a:cs typeface="Times New Roman" pitchFamily="18" charset="0"/>
              </a:rPr>
              <a:t>When the relation between all the partners of the firm comes to an end, this is called dissolution of the firm.</a:t>
            </a:r>
            <a:endParaRPr lang="en-US" dirty="0">
              <a:latin typeface="Times New Roman" pitchFamily="18" charset="0"/>
              <a:cs typeface="Times New Roman" pitchFamily="18" charset="0"/>
            </a:endParaRPr>
          </a:p>
        </p:txBody>
      </p:sp>
      <p:sp>
        <p:nvSpPr>
          <p:cNvPr id="5" name="Text Placeholder 4"/>
          <p:cNvSpPr>
            <a:spLocks noGrp="1"/>
          </p:cNvSpPr>
          <p:nvPr>
            <p:ph type="body" sz="quarter" idx="3"/>
          </p:nvPr>
        </p:nvSpPr>
        <p:spPr/>
        <p:txBody>
          <a:bodyPr/>
          <a:lstStyle/>
          <a:p>
            <a:r>
              <a:rPr lang="en-US" b="0" dirty="0" smtClean="0">
                <a:latin typeface="Times New Roman" pitchFamily="18" charset="0"/>
                <a:cs typeface="Times New Roman" pitchFamily="18" charset="0"/>
              </a:rPr>
              <a:t>Definition:</a:t>
            </a:r>
            <a:r>
              <a:rPr lang="en-US" dirty="0" smtClean="0"/>
              <a:t> </a:t>
            </a:r>
            <a:endParaRPr lang="en-US" dirty="0"/>
          </a:p>
        </p:txBody>
      </p:sp>
      <p:sp>
        <p:nvSpPr>
          <p:cNvPr id="6" name="Content Placeholder 5"/>
          <p:cNvSpPr>
            <a:spLocks noGrp="1"/>
          </p:cNvSpPr>
          <p:nvPr>
            <p:ph sz="quarter" idx="4"/>
          </p:nvPr>
        </p:nvSpPr>
        <p:spPr>
          <a:xfrm>
            <a:off x="4645025" y="2174875"/>
            <a:ext cx="4041775" cy="2397125"/>
          </a:xfrm>
        </p:spPr>
        <p:txBody>
          <a:bodyPr/>
          <a:lstStyle/>
          <a:p>
            <a:r>
              <a:rPr lang="en-US" dirty="0" smtClean="0">
                <a:latin typeface="Times New Roman" pitchFamily="18" charset="0"/>
                <a:cs typeface="Times New Roman" pitchFamily="18" charset="0"/>
              </a:rPr>
              <a:t>Section 39 of the Indian Partnership Act, provides that “the dissolution of the partnership between all the partners of a firm is called the dissolution of a firm.”</a:t>
            </a:r>
            <a:endParaRPr lang="en-US" dirty="0">
              <a:latin typeface="Times New Roman" pitchFamily="18" charset="0"/>
              <a:cs typeface="Times New Roman" pitchFamily="18" charset="0"/>
            </a:endParaRPr>
          </a:p>
        </p:txBody>
      </p:sp>
      <p:sp>
        <p:nvSpPr>
          <p:cNvPr id="7" name="Rectangle 6"/>
          <p:cNvSpPr/>
          <p:nvPr/>
        </p:nvSpPr>
        <p:spPr>
          <a:xfrm>
            <a:off x="685800" y="4572000"/>
            <a:ext cx="7696200" cy="2308324"/>
          </a:xfrm>
          <a:prstGeom prst="rect">
            <a:avLst/>
          </a:prstGeom>
        </p:spPr>
        <p:txBody>
          <a:bodyPr wrap="square">
            <a:spAutoFit/>
          </a:bodyPr>
          <a:lstStyle/>
          <a:p>
            <a:r>
              <a:rPr lang="en-US" sz="2400" dirty="0" smtClean="0">
                <a:latin typeface="Times New Roman" pitchFamily="18" charset="0"/>
                <a:cs typeface="Times New Roman" pitchFamily="18" charset="0"/>
              </a:rPr>
              <a:t>It implies the complete break down of the relation of partnership between all the partners.</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Indian Partnership Act, 1932 recognizes the difference between ‘dissolution of partnership’ and ‘dissolution of firm’.</a:t>
            </a:r>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latin typeface="Algerian" pitchFamily="82" charset="0"/>
              </a:rPr>
              <a:t>Dissolution of partnership is different from the dissolution of firm</a:t>
            </a:r>
            <a:endParaRPr lang="en-US" sz="2000" dirty="0">
              <a:latin typeface="Algerian" pitchFamily="82" charset="0"/>
            </a:endParaRPr>
          </a:p>
        </p:txBody>
      </p:sp>
      <p:sp>
        <p:nvSpPr>
          <p:cNvPr id="4" name="Rectangle 3"/>
          <p:cNvSpPr/>
          <p:nvPr/>
        </p:nvSpPr>
        <p:spPr>
          <a:xfrm>
            <a:off x="914400" y="1524000"/>
            <a:ext cx="7086600" cy="5078313"/>
          </a:xfrm>
          <a:prstGeom prst="rect">
            <a:avLst/>
          </a:prstGeom>
        </p:spPr>
        <p:txBody>
          <a:bodyPr wrap="square">
            <a:spAutoFit/>
          </a:bodyPr>
          <a:lstStyle/>
          <a:p>
            <a:pPr>
              <a:buFont typeface="Arial" pitchFamily="34" charset="0"/>
              <a:buChar char="•"/>
            </a:pPr>
            <a:r>
              <a:rPr lang="en-US" b="1"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Dissolution of a partnership firm merely involves a change in the relation of partners; </a:t>
            </a:r>
          </a:p>
          <a:p>
            <a:r>
              <a:rPr lang="en-US" dirty="0" smtClean="0">
                <a:latin typeface="Times New Roman" pitchFamily="18" charset="0"/>
                <a:cs typeface="Times New Roman" pitchFamily="18" charset="0"/>
              </a:rPr>
              <a:t>       whereas the dissolution of firm amounts to a complete closure of the business. </a:t>
            </a:r>
          </a:p>
          <a:p>
            <a:pPr>
              <a:buFont typeface="Arial" pitchFamily="34" charset="0"/>
              <a:buChar char="•"/>
            </a:pPr>
            <a:r>
              <a:rPr lang="en-US" dirty="0" smtClean="0">
                <a:latin typeface="Times New Roman" pitchFamily="18" charset="0"/>
                <a:cs typeface="Times New Roman" pitchFamily="18" charset="0"/>
              </a:rPr>
              <a:t>  When any of the partner dies, retires or become insolvent but if the remaining partners still agree to continue the business of the partnership firm, then it is dissolution of partnership not the dissolution of firm.</a:t>
            </a:r>
          </a:p>
          <a:p>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 Dissolution of partnership changes the mutual relations of the partners. But in case of dissolution of firm, all the relations and the business of the firm comes to an end.</a:t>
            </a:r>
          </a:p>
          <a:p>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  On dissolution of the firm, the business of the firm ceases to exist since its affairs are would up by selling the assets and by paying the liabilities and discharging the claims of the partners. </a:t>
            </a:r>
          </a:p>
          <a:p>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 The dissolution of partnership among all partners of a firm is called dissolution of the firm.</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latin typeface="Algerian" pitchFamily="82" charset="0"/>
              </a:rPr>
              <a:t/>
            </a:r>
            <a:br>
              <a:rPr lang="en-US" sz="3100" dirty="0" smtClean="0">
                <a:latin typeface="Algerian" pitchFamily="82" charset="0"/>
              </a:rPr>
            </a:br>
            <a:r>
              <a:rPr lang="en-US" sz="3100" dirty="0" smtClean="0">
                <a:latin typeface="Algerian" pitchFamily="82" charset="0"/>
              </a:rPr>
              <a:t/>
            </a:r>
            <a:br>
              <a:rPr lang="en-US" sz="3100" dirty="0" smtClean="0">
                <a:latin typeface="Algerian" pitchFamily="82" charset="0"/>
              </a:rPr>
            </a:br>
            <a:r>
              <a:rPr lang="en-US" sz="3100" dirty="0" smtClean="0">
                <a:latin typeface="Algerian" pitchFamily="82" charset="0"/>
              </a:rPr>
              <a:t>Modes of Dissolution of a Firm</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47500" lnSpcReduction="20000"/>
          </a:bodyPr>
          <a:lstStyle/>
          <a:p>
            <a:pPr fontAlgn="base">
              <a:buNone/>
            </a:pPr>
            <a:r>
              <a:rPr lang="en-US" b="1" dirty="0" smtClean="0"/>
              <a:t>                     </a:t>
            </a:r>
            <a:r>
              <a:rPr lang="en-US" sz="5100" dirty="0" smtClean="0">
                <a:latin typeface="Times New Roman" pitchFamily="18" charset="0"/>
                <a:cs typeface="Times New Roman" pitchFamily="18" charset="0"/>
              </a:rPr>
              <a:t>A firm is dissolved</a:t>
            </a:r>
            <a:r>
              <a:rPr lang="en-US" sz="5100" b="1" dirty="0" smtClean="0">
                <a:latin typeface="Times New Roman" pitchFamily="18" charset="0"/>
                <a:cs typeface="Times New Roman" pitchFamily="18" charset="0"/>
              </a:rPr>
              <a:t>:</a:t>
            </a:r>
          </a:p>
          <a:p>
            <a:pPr fontAlgn="base">
              <a:buNone/>
            </a:pPr>
            <a:endParaRPr lang="en-US" b="1" dirty="0" smtClean="0"/>
          </a:p>
          <a:p>
            <a:pPr fontAlgn="base">
              <a:buNone/>
            </a:pPr>
            <a:r>
              <a:rPr lang="en-US" sz="4400" b="1" dirty="0" smtClean="0">
                <a:latin typeface="Times New Roman" pitchFamily="18" charset="0"/>
                <a:cs typeface="Times New Roman" pitchFamily="18" charset="0"/>
              </a:rPr>
              <a:t>1. By Agreement - Section 40</a:t>
            </a:r>
          </a:p>
          <a:p>
            <a:pPr>
              <a:buNone/>
            </a:pPr>
            <a:r>
              <a:rPr lang="en-US" sz="4400" b="1" dirty="0" smtClean="0">
                <a:latin typeface="Times New Roman" pitchFamily="18" charset="0"/>
                <a:cs typeface="Times New Roman" pitchFamily="18" charset="0"/>
              </a:rPr>
              <a:t>          </a:t>
            </a:r>
            <a:r>
              <a:rPr lang="en-US" sz="4400" dirty="0" smtClean="0">
                <a:latin typeface="Times New Roman" pitchFamily="18" charset="0"/>
                <a:cs typeface="Times New Roman" pitchFamily="18" charset="0"/>
              </a:rPr>
              <a:t>By the consent of partners </a:t>
            </a:r>
          </a:p>
          <a:p>
            <a:pPr>
              <a:buNone/>
            </a:pPr>
            <a:r>
              <a:rPr lang="en-US" sz="4400" dirty="0" smtClean="0">
                <a:latin typeface="Times New Roman" pitchFamily="18" charset="0"/>
                <a:cs typeface="Times New Roman" pitchFamily="18" charset="0"/>
              </a:rPr>
              <a:t>          By contract between partners</a:t>
            </a:r>
            <a:r>
              <a:rPr lang="en-US" sz="4400" b="1" dirty="0" smtClean="0">
                <a:latin typeface="Times New Roman" pitchFamily="18" charset="0"/>
                <a:cs typeface="Times New Roman" pitchFamily="18" charset="0"/>
              </a:rPr>
              <a:t>.</a:t>
            </a:r>
          </a:p>
          <a:p>
            <a:pPr>
              <a:buNone/>
            </a:pPr>
            <a:endParaRPr lang="en-US" sz="4400" dirty="0" smtClean="0">
              <a:latin typeface="Times New Roman" pitchFamily="18" charset="0"/>
              <a:cs typeface="Times New Roman" pitchFamily="18" charset="0"/>
            </a:endParaRPr>
          </a:p>
          <a:p>
            <a:pPr>
              <a:buNone/>
            </a:pPr>
            <a:r>
              <a:rPr lang="en-US" sz="4400" b="1" dirty="0" smtClean="0">
                <a:latin typeface="Times New Roman" pitchFamily="18" charset="0"/>
                <a:cs typeface="Times New Roman" pitchFamily="18" charset="0"/>
              </a:rPr>
              <a:t>2. Compulsory Dissolution-Section 41</a:t>
            </a:r>
          </a:p>
          <a:p>
            <a:pPr fontAlgn="base">
              <a:buNone/>
            </a:pPr>
            <a:r>
              <a:rPr lang="en-US" sz="4400" b="1" dirty="0" smtClean="0">
                <a:latin typeface="Times New Roman" pitchFamily="18" charset="0"/>
                <a:cs typeface="Times New Roman" pitchFamily="18" charset="0"/>
              </a:rPr>
              <a:t>         </a:t>
            </a:r>
            <a:r>
              <a:rPr lang="en-US" sz="4400" dirty="0" smtClean="0">
                <a:latin typeface="Times New Roman" pitchFamily="18" charset="0"/>
                <a:cs typeface="Times New Roman" pitchFamily="18" charset="0"/>
              </a:rPr>
              <a:t>A firm is compulsorily dissolved</a:t>
            </a:r>
            <a:r>
              <a:rPr lang="en-US" sz="4400" b="1" dirty="0" smtClean="0">
                <a:latin typeface="Times New Roman" pitchFamily="18" charset="0"/>
                <a:cs typeface="Times New Roman" pitchFamily="18" charset="0"/>
              </a:rPr>
              <a:t>:</a:t>
            </a:r>
          </a:p>
          <a:p>
            <a:pPr fontAlgn="base">
              <a:buNone/>
            </a:pPr>
            <a:r>
              <a:rPr lang="en-US" sz="4400" dirty="0" smtClean="0">
                <a:latin typeface="Times New Roman" pitchFamily="18" charset="0"/>
                <a:cs typeface="Times New Roman" pitchFamily="18" charset="0"/>
              </a:rPr>
              <a:t>         By the adjudication as insolvent of all the partners or of all          partners except one.</a:t>
            </a:r>
          </a:p>
          <a:p>
            <a:pPr fontAlgn="base">
              <a:buNone/>
            </a:pPr>
            <a:r>
              <a:rPr lang="en-US" sz="4400" dirty="0" smtClean="0">
                <a:latin typeface="Times New Roman" pitchFamily="18" charset="0"/>
                <a:cs typeface="Times New Roman" pitchFamily="18" charset="0"/>
              </a:rPr>
              <a:t>        By the happening of any event which makes it unlawful for the business of the firm to be carried on or for the partners to carry it on in partnership.</a:t>
            </a:r>
          </a:p>
          <a:p>
            <a:pPr>
              <a:buNone/>
            </a:pPr>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Modes of Dissolution of a Firm</a:t>
            </a:r>
            <a:endParaRPr lang="en-US" sz="2800" dirty="0"/>
          </a:p>
        </p:txBody>
      </p:sp>
      <p:sp>
        <p:nvSpPr>
          <p:cNvPr id="3" name="Content Placeholder 2"/>
          <p:cNvSpPr>
            <a:spLocks noGrp="1"/>
          </p:cNvSpPr>
          <p:nvPr>
            <p:ph idx="1"/>
          </p:nvPr>
        </p:nvSpPr>
        <p:spPr/>
        <p:txBody>
          <a:bodyPr>
            <a:normAutofit/>
          </a:bodyPr>
          <a:lstStyle/>
          <a:p>
            <a:pPr fontAlgn="base">
              <a:buNone/>
            </a:pPr>
            <a:r>
              <a:rPr lang="en-US" sz="3000" b="1" dirty="0" smtClean="0">
                <a:latin typeface="Times New Roman" pitchFamily="18" charset="0"/>
                <a:cs typeface="Times New Roman" pitchFamily="18" charset="0"/>
              </a:rPr>
              <a:t>  3</a:t>
            </a:r>
            <a:r>
              <a:rPr lang="en-US" sz="3000"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 Dissolution on the Happening of Certain Contingencies: Section 42</a:t>
            </a:r>
          </a:p>
          <a:p>
            <a:pPr fontAlgn="base">
              <a:buNone/>
            </a:pPr>
            <a:r>
              <a:rPr lang="en-US"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fontAlgn="base">
              <a:buNone/>
            </a:pPr>
            <a:r>
              <a:rPr lang="en-US" sz="2400" dirty="0" smtClean="0">
                <a:latin typeface="Times New Roman" pitchFamily="18" charset="0"/>
                <a:cs typeface="Times New Roman" pitchFamily="18" charset="0"/>
              </a:rPr>
              <a:t>Subject </a:t>
            </a:r>
            <a:r>
              <a:rPr lang="en-US" sz="2400" dirty="0" smtClean="0">
                <a:latin typeface="Times New Roman" pitchFamily="18" charset="0"/>
                <a:cs typeface="Times New Roman" pitchFamily="18" charset="0"/>
              </a:rPr>
              <a:t>to the contract between the partners, a firm can be dissolved by-</a:t>
            </a:r>
          </a:p>
          <a:p>
            <a:pPr fontAlgn="base">
              <a:buNone/>
            </a:pPr>
            <a:r>
              <a:rPr lang="en-US" sz="2400" dirty="0" smtClean="0">
                <a:latin typeface="Times New Roman" pitchFamily="18" charset="0"/>
                <a:cs typeface="Times New Roman" pitchFamily="18" charset="0"/>
              </a:rPr>
              <a:t>      The death of a partner</a:t>
            </a:r>
          </a:p>
          <a:p>
            <a:pPr fontAlgn="base">
              <a:buNone/>
            </a:pPr>
            <a:r>
              <a:rPr lang="en-US" sz="2400" dirty="0" smtClean="0">
                <a:latin typeface="Times New Roman" pitchFamily="18" charset="0"/>
                <a:cs typeface="Times New Roman" pitchFamily="18" charset="0"/>
              </a:rPr>
              <a:t>      The insolvency of a partner</a:t>
            </a:r>
          </a:p>
          <a:p>
            <a:pPr fontAlgn="base">
              <a:buNone/>
            </a:pPr>
            <a:r>
              <a:rPr lang="en-US" sz="2400" dirty="0" smtClean="0">
                <a:latin typeface="Times New Roman" pitchFamily="18" charset="0"/>
                <a:cs typeface="Times New Roman" pitchFamily="18" charset="0"/>
              </a:rPr>
              <a:t>      The retirement of a partner</a:t>
            </a:r>
          </a:p>
          <a:p>
            <a:pPr fontAlgn="base">
              <a:buNone/>
            </a:pPr>
            <a:r>
              <a:rPr lang="en-US" sz="2400" dirty="0" smtClean="0">
                <a:latin typeface="Times New Roman" pitchFamily="18" charset="0"/>
                <a:cs typeface="Times New Roman" pitchFamily="18" charset="0"/>
              </a:rPr>
              <a:t>      The completion of the adventure</a:t>
            </a:r>
          </a:p>
          <a:p>
            <a:pPr fontAlgn="base">
              <a:buNone/>
            </a:pPr>
            <a:r>
              <a:rPr lang="en-US" sz="2400" dirty="0" smtClean="0">
                <a:latin typeface="Times New Roman" pitchFamily="18" charset="0"/>
                <a:cs typeface="Times New Roman" pitchFamily="18" charset="0"/>
              </a:rPr>
              <a:t>      The expiry of the term fixed</a:t>
            </a:r>
            <a:r>
              <a:rPr lang="en-US" sz="2400" dirty="0" smtClean="0"/>
              <a:t>.</a:t>
            </a:r>
          </a:p>
          <a:p>
            <a:pPr lv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Modes of Dissolution of a Firm</a:t>
            </a:r>
            <a:endParaRPr lang="en-US" sz="2800" dirty="0"/>
          </a:p>
        </p:txBody>
      </p:sp>
      <p:sp>
        <p:nvSpPr>
          <p:cNvPr id="3" name="Content Placeholder 2"/>
          <p:cNvSpPr>
            <a:spLocks noGrp="1"/>
          </p:cNvSpPr>
          <p:nvPr>
            <p:ph idx="1"/>
          </p:nvPr>
        </p:nvSpPr>
        <p:spPr>
          <a:xfrm>
            <a:off x="228600" y="1447800"/>
            <a:ext cx="8458200" cy="4678363"/>
          </a:xfrm>
        </p:spPr>
        <p:txBody>
          <a:bodyPr/>
          <a:lstStyle/>
          <a:p>
            <a:pPr>
              <a:buNone/>
            </a:pPr>
            <a:endParaRPr lang="en-US" dirty="0"/>
          </a:p>
        </p:txBody>
      </p:sp>
      <p:sp>
        <p:nvSpPr>
          <p:cNvPr id="4" name="Rectangle 3"/>
          <p:cNvSpPr/>
          <p:nvPr/>
        </p:nvSpPr>
        <p:spPr>
          <a:xfrm>
            <a:off x="228600" y="2133600"/>
            <a:ext cx="8305800" cy="2123658"/>
          </a:xfrm>
          <a:prstGeom prst="rect">
            <a:avLst/>
          </a:prstGeom>
        </p:spPr>
        <p:txBody>
          <a:bodyPr wrap="square">
            <a:spAutoFit/>
          </a:bodyPr>
          <a:lstStyle/>
          <a:p>
            <a:pPr fontAlgn="base"/>
            <a:r>
              <a:rPr lang="en-US" sz="2400" b="1" dirty="0" smtClean="0">
                <a:latin typeface="Times New Roman" pitchFamily="18" charset="0"/>
                <a:cs typeface="Times New Roman" pitchFamily="18" charset="0"/>
              </a:rPr>
              <a:t>     4. Dissolution by Notice of Partnership at will: Section 43</a:t>
            </a:r>
          </a:p>
          <a:p>
            <a:pPr fontAlgn="base"/>
            <a:endParaRPr lang="en-US" sz="2400" b="1" dirty="0" smtClean="0">
              <a:latin typeface="Times New Roman" pitchFamily="18" charset="0"/>
              <a:cs typeface="Times New Roman" pitchFamily="18" charset="0"/>
            </a:endParaRPr>
          </a:p>
          <a:p>
            <a:pPr fontAlgn="base"/>
            <a:r>
              <a:rPr lang="en-US" sz="24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If the partnership is ‘at will’ then any partner can get the firm dissolved by giving notice in writing to other partners of the firm.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Modes of Dissolution of a Firm</a:t>
            </a:r>
            <a:endParaRPr lang="en-US" sz="2800" dirty="0"/>
          </a:p>
        </p:txBody>
      </p:sp>
      <p:sp>
        <p:nvSpPr>
          <p:cNvPr id="3" name="Content Placeholder 2"/>
          <p:cNvSpPr>
            <a:spLocks noGrp="1"/>
          </p:cNvSpPr>
          <p:nvPr>
            <p:ph idx="1"/>
          </p:nvPr>
        </p:nvSpPr>
        <p:spPr/>
        <p:txBody>
          <a:bodyPr>
            <a:normAutofit fontScale="70000" lnSpcReduction="20000"/>
          </a:bodyPr>
          <a:lstStyle/>
          <a:p>
            <a:pPr fontAlgn="base">
              <a:buNone/>
            </a:pPr>
            <a:r>
              <a:rPr lang="en-US" b="1" dirty="0" smtClean="0"/>
              <a:t>5. </a:t>
            </a:r>
            <a:r>
              <a:rPr lang="en-US" b="1" dirty="0" smtClean="0">
                <a:latin typeface="Times New Roman" pitchFamily="18" charset="0"/>
                <a:cs typeface="Times New Roman" pitchFamily="18" charset="0"/>
              </a:rPr>
              <a:t>Dissolution by Court: Section 44</a:t>
            </a:r>
          </a:p>
          <a:p>
            <a:pPr fontAlgn="base">
              <a:buNone/>
            </a:pPr>
            <a:r>
              <a:rPr lang="en-US" dirty="0" smtClean="0">
                <a:latin typeface="Times New Roman" pitchFamily="18" charset="0"/>
                <a:cs typeface="Times New Roman" pitchFamily="18" charset="0"/>
              </a:rPr>
              <a:t>The court may order the dissolution of the firm at the suit of a partner in any of the following ways:</a:t>
            </a:r>
          </a:p>
          <a:p>
            <a:pPr fontAlgn="base">
              <a:buNone/>
            </a:pPr>
            <a:endParaRPr lang="en-US" dirty="0" smtClean="0">
              <a:latin typeface="Times New Roman" pitchFamily="18" charset="0"/>
              <a:cs typeface="Times New Roman" pitchFamily="18" charset="0"/>
            </a:endParaRPr>
          </a:p>
          <a:p>
            <a:pPr fontAlgn="base">
              <a:buNone/>
            </a:pPr>
            <a:r>
              <a:rPr lang="en-US" dirty="0" smtClean="0">
                <a:latin typeface="Times New Roman" pitchFamily="18" charset="0"/>
                <a:cs typeface="Times New Roman" pitchFamily="18" charset="0"/>
              </a:rPr>
              <a:t> Where a partner of the firm has become of unsound mind.</a:t>
            </a:r>
          </a:p>
          <a:p>
            <a:pPr fontAlgn="base">
              <a:buNone/>
            </a:pPr>
            <a:r>
              <a:rPr lang="en-US" dirty="0" smtClean="0">
                <a:latin typeface="Times New Roman" pitchFamily="18" charset="0"/>
                <a:cs typeface="Times New Roman" pitchFamily="18" charset="0"/>
              </a:rPr>
              <a:t> Where a partner of the firm has become permanently incapable of performing his duties as a partner.</a:t>
            </a:r>
          </a:p>
          <a:p>
            <a:pPr fontAlgn="base">
              <a:buNone/>
            </a:pPr>
            <a:r>
              <a:rPr lang="en-US" dirty="0" smtClean="0">
                <a:latin typeface="Times New Roman" pitchFamily="18" charset="0"/>
                <a:cs typeface="Times New Roman" pitchFamily="18" charset="0"/>
              </a:rPr>
              <a:t> Where a partner commits willful or persistent breaches of agreement.</a:t>
            </a:r>
          </a:p>
          <a:p>
            <a:pPr fontAlgn="base">
              <a:buNone/>
            </a:pPr>
            <a:r>
              <a:rPr lang="en-US" dirty="0" smtClean="0">
                <a:latin typeface="Times New Roman" pitchFamily="18" charset="0"/>
                <a:cs typeface="Times New Roman" pitchFamily="18" charset="0"/>
              </a:rPr>
              <a:t> Where a partner is guilty of misconduct,</a:t>
            </a:r>
          </a:p>
          <a:p>
            <a:pPr fontAlgn="base">
              <a:buNone/>
            </a:pPr>
            <a:r>
              <a:rPr lang="en-US" dirty="0" smtClean="0">
                <a:latin typeface="Times New Roman" pitchFamily="18" charset="0"/>
                <a:cs typeface="Times New Roman" pitchFamily="18" charset="0"/>
              </a:rPr>
              <a:t> Where the business of a firm cannot be carried on save at a loss,</a:t>
            </a:r>
          </a:p>
          <a:p>
            <a:pPr fontAlgn="base">
              <a:buNone/>
            </a:pPr>
            <a:r>
              <a:rPr lang="en-US" dirty="0" smtClean="0">
                <a:latin typeface="Times New Roman" pitchFamily="18" charset="0"/>
                <a:cs typeface="Times New Roman" pitchFamily="18" charset="0"/>
              </a:rPr>
              <a:t> Where a partner has transferred the whole of his interest in the partnership to an outsider.</a:t>
            </a:r>
          </a:p>
          <a:p>
            <a:pPr fontAlgn="base">
              <a:buNone/>
            </a:pPr>
            <a:r>
              <a:rPr lang="en-US" dirty="0" smtClean="0">
                <a:latin typeface="Times New Roman" pitchFamily="18" charset="0"/>
                <a:cs typeface="Times New Roman" pitchFamily="18" charset="0"/>
              </a:rPr>
              <a:t> Where on any other ground the court is satisfied that it is just and equitable that the firm may be dissolved.</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Miscellaneous provisions regarding -</a:t>
            </a:r>
            <a:br>
              <a:rPr lang="en-US" sz="2800" dirty="0" smtClean="0">
                <a:latin typeface="Algerian" pitchFamily="82" charset="0"/>
              </a:rPr>
            </a:br>
            <a:r>
              <a:rPr lang="en-US" sz="2800" dirty="0" smtClean="0">
                <a:latin typeface="Algerian" pitchFamily="82" charset="0"/>
              </a:rPr>
              <a:t> Dissolution of a Firm</a:t>
            </a:r>
            <a:endParaRPr lang="en-US" sz="2800" dirty="0">
              <a:latin typeface="Algerian" pitchFamily="82" charset="0"/>
            </a:endParaRPr>
          </a:p>
        </p:txBody>
      </p:sp>
      <p:sp>
        <p:nvSpPr>
          <p:cNvPr id="3" name="Content Placeholder 2"/>
          <p:cNvSpPr>
            <a:spLocks noGrp="1"/>
          </p:cNvSpPr>
          <p:nvPr>
            <p:ph idx="1"/>
          </p:nvPr>
        </p:nvSpPr>
        <p:spPr>
          <a:xfrm>
            <a:off x="533400" y="1371601"/>
            <a:ext cx="8229600" cy="5486400"/>
          </a:xfrm>
        </p:spPr>
        <p:txBody>
          <a:bodyPr>
            <a:normAutofit fontScale="25000" lnSpcReduction="20000"/>
          </a:bodyPr>
          <a:lstStyle/>
          <a:p>
            <a:pPr fontAlgn="base"/>
            <a:r>
              <a:rPr lang="en-US" sz="8000" b="1" dirty="0" smtClean="0">
                <a:latin typeface="Times New Roman" pitchFamily="18" charset="0"/>
                <a:cs typeface="Times New Roman" pitchFamily="18" charset="0"/>
              </a:rPr>
              <a:t>Settlement of Accounts on Dissolution:</a:t>
            </a:r>
          </a:p>
          <a:p>
            <a:pPr fontAlgn="base">
              <a:buNone/>
            </a:pPr>
            <a:r>
              <a:rPr lang="en-US" sz="8000" dirty="0" smtClean="0">
                <a:latin typeface="Times New Roman" pitchFamily="18" charset="0"/>
                <a:cs typeface="Times New Roman" pitchFamily="18" charset="0"/>
              </a:rPr>
              <a:t>      On the dissolution of the partnership firm, the firm’s assets are realized and liabilities are discharged.</a:t>
            </a:r>
          </a:p>
          <a:p>
            <a:pPr fontAlgn="base">
              <a:buNone/>
            </a:pPr>
            <a:r>
              <a:rPr lang="en-US" sz="8000" dirty="0" smtClean="0">
                <a:latin typeface="Times New Roman" pitchFamily="18" charset="0"/>
                <a:cs typeface="Times New Roman" pitchFamily="18" charset="0"/>
              </a:rPr>
              <a:t>      Section 48 deals with the mode of settlement of accounts between the partners after the dissolution of the firm.</a:t>
            </a:r>
          </a:p>
          <a:p>
            <a:pPr fontAlgn="base"/>
            <a:r>
              <a:rPr lang="en-US" sz="8000" b="1" dirty="0" smtClean="0">
                <a:latin typeface="Times New Roman" pitchFamily="18" charset="0"/>
                <a:cs typeface="Times New Roman" pitchFamily="18" charset="0"/>
              </a:rPr>
              <a:t>The accounts of a firm on the dissolution must be settled according to the following rules:</a:t>
            </a:r>
            <a:endParaRPr lang="en-US" sz="8000" dirty="0" smtClean="0">
              <a:latin typeface="Times New Roman" pitchFamily="18" charset="0"/>
              <a:cs typeface="Times New Roman" pitchFamily="18" charset="0"/>
            </a:endParaRPr>
          </a:p>
          <a:p>
            <a:pPr fontAlgn="base">
              <a:buNone/>
            </a:pPr>
            <a:r>
              <a:rPr lang="en-US" sz="8000" b="1" dirty="0" smtClean="0">
                <a:latin typeface="Times New Roman" pitchFamily="18" charset="0"/>
                <a:cs typeface="Times New Roman" pitchFamily="18" charset="0"/>
              </a:rPr>
              <a:t>      1. Losses suffered by the firm shall be paid:</a:t>
            </a:r>
          </a:p>
          <a:p>
            <a:pPr fontAlgn="base">
              <a:buNone/>
            </a:pP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i</a:t>
            </a:r>
            <a:r>
              <a:rPr lang="en-US" sz="8000" dirty="0" smtClean="0">
                <a:latin typeface="Times New Roman" pitchFamily="18" charset="0"/>
                <a:cs typeface="Times New Roman" pitchFamily="18" charset="0"/>
              </a:rPr>
              <a:t>) Out of profit.</a:t>
            </a:r>
          </a:p>
          <a:p>
            <a:pPr fontAlgn="base">
              <a:buNone/>
            </a:pPr>
            <a:r>
              <a:rPr lang="en-US" sz="8000" dirty="0" smtClean="0">
                <a:latin typeface="Times New Roman" pitchFamily="18" charset="0"/>
                <a:cs typeface="Times New Roman" pitchFamily="18" charset="0"/>
              </a:rPr>
              <a:t>      (ii) Out of capital.</a:t>
            </a:r>
          </a:p>
          <a:p>
            <a:pPr fontAlgn="base">
              <a:buNone/>
            </a:pPr>
            <a:r>
              <a:rPr lang="en-US" sz="8000" dirty="0" smtClean="0">
                <a:latin typeface="Times New Roman" pitchFamily="18" charset="0"/>
                <a:cs typeface="Times New Roman" pitchFamily="18" charset="0"/>
              </a:rPr>
              <a:t>     (iii) If necessary by the partners individually in the proportion in which they were entitled to share profits.</a:t>
            </a:r>
          </a:p>
          <a:p>
            <a:pPr fontAlgn="base">
              <a:buNone/>
            </a:pPr>
            <a:r>
              <a:rPr lang="en-US" sz="8000" b="1" dirty="0" smtClean="0">
                <a:latin typeface="Times New Roman" pitchFamily="18" charset="0"/>
                <a:cs typeface="Times New Roman" pitchFamily="18" charset="0"/>
              </a:rPr>
              <a:t>     2. Assets of the firm are to be distributed in the order given below:</a:t>
            </a:r>
          </a:p>
          <a:p>
            <a:pPr fontAlgn="base">
              <a:buNone/>
            </a:pP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i</a:t>
            </a:r>
            <a:r>
              <a:rPr lang="en-US" sz="8000" dirty="0" smtClean="0">
                <a:latin typeface="Times New Roman" pitchFamily="18" charset="0"/>
                <a:cs typeface="Times New Roman" pitchFamily="18" charset="0"/>
              </a:rPr>
              <a:t>) In paying the debts due to third parties.</a:t>
            </a:r>
          </a:p>
          <a:p>
            <a:pPr fontAlgn="base">
              <a:buNone/>
            </a:pPr>
            <a:r>
              <a:rPr lang="en-US" sz="8000" dirty="0" smtClean="0">
                <a:latin typeface="Times New Roman" pitchFamily="18" charset="0"/>
                <a:cs typeface="Times New Roman" pitchFamily="18" charset="0"/>
              </a:rPr>
              <a:t>      (ii) In paying the partners rateably advances made by them to the firm.</a:t>
            </a:r>
          </a:p>
          <a:p>
            <a:pPr fontAlgn="base">
              <a:buNone/>
            </a:pPr>
            <a:r>
              <a:rPr lang="en-US" sz="8000" dirty="0" smtClean="0">
                <a:latin typeface="Times New Roman" pitchFamily="18" charset="0"/>
                <a:cs typeface="Times New Roman" pitchFamily="18" charset="0"/>
              </a:rPr>
              <a:t>      (iii) In paying the partners rateably is due to them on account of capital.</a:t>
            </a:r>
          </a:p>
          <a:p>
            <a:pPr fontAlgn="base">
              <a:buNone/>
            </a:pPr>
            <a:r>
              <a:rPr lang="en-US" sz="8000" dirty="0" smtClean="0">
                <a:latin typeface="Times New Roman" pitchFamily="18" charset="0"/>
                <a:cs typeface="Times New Roman" pitchFamily="18" charset="0"/>
              </a:rPr>
              <a:t>      (iv) If there is any surplus in the firm, it will be divided between the partners proportionately.</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680</Words>
  <Application>Microsoft Office PowerPoint</Application>
  <PresentationFormat>On-screen Show (4:3)</PresentationFormat>
  <Paragraphs>88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Dissolution of Partnership Firm</vt:lpstr>
      <vt:lpstr>Dissolution of the firm </vt:lpstr>
      <vt:lpstr>Dissolution of partnership is different from the dissolution of firm</vt:lpstr>
      <vt:lpstr>  Modes of Dissolution of a Firm </vt:lpstr>
      <vt:lpstr>Modes of Dissolution of a Firm</vt:lpstr>
      <vt:lpstr>Modes of Dissolution of a Firm</vt:lpstr>
      <vt:lpstr>Modes of Dissolution of a Firm</vt:lpstr>
      <vt:lpstr>Miscellaneous provisions regarding -  Dissolution of a Firm</vt:lpstr>
      <vt:lpstr>Miscellaneous provisions</vt:lpstr>
      <vt:lpstr>Miscellaneous provisions</vt:lpstr>
      <vt:lpstr>Miscellaneous provisions</vt:lpstr>
      <vt:lpstr>Miscellaneous provisions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Dissolution of Partnership Firm </dc:title>
  <dc:creator>om</dc:creator>
  <cp:lastModifiedBy>LAW</cp:lastModifiedBy>
  <cp:revision>41</cp:revision>
  <dcterms:created xsi:type="dcterms:W3CDTF">2006-08-16T00:00:00Z</dcterms:created>
  <dcterms:modified xsi:type="dcterms:W3CDTF">2018-06-12T09:48:15Z</dcterms:modified>
</cp:coreProperties>
</file>