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6/20/2018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1219200" y="1066800"/>
            <a:ext cx="6934200" cy="4048125"/>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latin typeface="Times New Roman" pitchFamily="18" charset="0"/>
                <a:cs typeface="Times New Roman" pitchFamily="18" charset="0"/>
              </a:rPr>
              <a:t>The arbitral award is issued under the signature of all or majority of arbitrators on the basis of the decision or stating it as mutually agreed upon by the parties.  Signed copy shall be delivered to all parties.</a:t>
            </a:r>
          </a:p>
          <a:p>
            <a:pPr>
              <a:buNone/>
            </a:pP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award is binding on all the </a:t>
            </a:r>
            <a:r>
              <a:rPr lang="en-US" dirty="0" smtClean="0">
                <a:latin typeface="Times New Roman" pitchFamily="18" charset="0"/>
                <a:cs typeface="Times New Roman" pitchFamily="18" charset="0"/>
              </a:rPr>
              <a:t>parties. Award </a:t>
            </a:r>
            <a:r>
              <a:rPr lang="en-US" dirty="0" smtClean="0">
                <a:latin typeface="Times New Roman" pitchFamily="18" charset="0"/>
                <a:cs typeface="Times New Roman" pitchFamily="18" charset="0"/>
              </a:rPr>
              <a:t>is enforceable as if it were a decree of the Court.  </a:t>
            </a:r>
            <a:endParaRPr lang="en-IN" dirty="0" smtClean="0">
              <a:latin typeface="Times New Roman" pitchFamily="18" charset="0"/>
              <a:cs typeface="Times New Roman" pitchFamily="18" charset="0"/>
            </a:endParaRPr>
          </a:p>
          <a:p>
            <a:pPr>
              <a:buNone/>
            </a:pPr>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Contd.-</a:t>
            </a:r>
            <a:endParaRPr lang="en-US" sz="4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latin typeface="Times New Roman" pitchFamily="18" charset="0"/>
                <a:cs typeface="Times New Roman" pitchFamily="18" charset="0"/>
              </a:rPr>
              <a:t>On issuance of award arbitration proceedings are terminated. </a:t>
            </a:r>
          </a:p>
          <a:p>
            <a:pPr>
              <a:buNone/>
            </a:pP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The tribunal is empowered to issue corrections to the Clerical errors set in the award issued, without effecting the decision concluded </a:t>
            </a:r>
          </a:p>
          <a:p>
            <a:pPr>
              <a:buNone/>
            </a:pPr>
            <a:endParaRPr lang="en-US" dirty="0"/>
          </a:p>
        </p:txBody>
      </p:sp>
      <p:sp>
        <p:nvSpPr>
          <p:cNvPr id="3" name="Title 2"/>
          <p:cNvSpPr>
            <a:spLocks noGrp="1"/>
          </p:cNvSpPr>
          <p:nvPr>
            <p:ph type="title"/>
          </p:nvPr>
        </p:nvSpPr>
        <p:spPr>
          <a:xfrm>
            <a:off x="381000" y="457200"/>
            <a:ext cx="8229600" cy="1143000"/>
          </a:xfrm>
        </p:spPr>
        <p:txBody>
          <a:bodyPr>
            <a:normAutofit fontScale="90000"/>
          </a:bodyPr>
          <a:lstStyle/>
          <a:p>
            <a:r>
              <a:rPr lang="en-US" dirty="0" smtClean="0">
                <a:solidFill>
                  <a:srgbClr val="FF0000"/>
                </a:solidFill>
                <a:latin typeface="Times New Roman" pitchFamily="18" charset="0"/>
                <a:cs typeface="Times New Roman" pitchFamily="18" charset="0"/>
              </a:rPr>
              <a:t>CONCLUDING THE PROCEDURE</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buFont typeface="Arial" pitchFamily="34" charset="0"/>
              <a:buChar char="•"/>
              <a:defRPr/>
            </a:pPr>
            <a:r>
              <a:rPr lang="en-US" dirty="0" smtClean="0">
                <a:latin typeface="Times New Roman" pitchFamily="18" charset="0"/>
                <a:cs typeface="Times New Roman" pitchFamily="18" charset="0"/>
              </a:rPr>
              <a:t>However the Court may set aside arbitral award on application by the parties in time, if  </a:t>
            </a:r>
          </a:p>
          <a:p>
            <a:pPr>
              <a:buNone/>
              <a:defRPr/>
            </a:pPr>
            <a:endParaRPr lang="en-IN" dirty="0" smtClean="0">
              <a:latin typeface="Times New Roman" pitchFamily="18" charset="0"/>
              <a:cs typeface="Times New Roman" pitchFamily="18" charset="0"/>
            </a:endParaRPr>
          </a:p>
          <a:p>
            <a:pPr lvl="1" algn="just">
              <a:buFont typeface="Arial" pitchFamily="34" charset="0"/>
              <a:buChar char="–"/>
              <a:defRPr/>
            </a:pPr>
            <a:r>
              <a:rPr lang="en-US" sz="2700" dirty="0" smtClean="0">
                <a:latin typeface="Times New Roman" pitchFamily="18" charset="0"/>
                <a:cs typeface="Times New Roman" pitchFamily="18" charset="0"/>
              </a:rPr>
              <a:t>The party was under incapacity to participate in the arbitral proceedings</a:t>
            </a:r>
          </a:p>
          <a:p>
            <a:pPr lvl="1">
              <a:buFont typeface="Arial" pitchFamily="34" charset="0"/>
              <a:buChar char="–"/>
              <a:defRPr/>
            </a:pPr>
            <a:endParaRPr lang="en-IN" sz="2700" dirty="0" smtClean="0">
              <a:latin typeface="Times New Roman" pitchFamily="18" charset="0"/>
              <a:cs typeface="Times New Roman" pitchFamily="18" charset="0"/>
            </a:endParaRPr>
          </a:p>
          <a:p>
            <a:pPr lvl="1">
              <a:buFont typeface="Arial" pitchFamily="34" charset="0"/>
              <a:buChar char="–"/>
              <a:defRPr/>
            </a:pPr>
            <a:r>
              <a:rPr lang="en-US" sz="2700" dirty="0" smtClean="0">
                <a:latin typeface="Times New Roman" pitchFamily="18" charset="0"/>
                <a:cs typeface="Times New Roman" pitchFamily="18" charset="0"/>
              </a:rPr>
              <a:t>Arbitration agreement is invalid</a:t>
            </a:r>
          </a:p>
          <a:p>
            <a:pPr lvl="1">
              <a:buFont typeface="Arial" pitchFamily="34" charset="0"/>
              <a:buChar char="–"/>
              <a:defRPr/>
            </a:pPr>
            <a:endParaRPr lang="en-IN" sz="2700" dirty="0" smtClean="0">
              <a:latin typeface="Times New Roman" pitchFamily="18" charset="0"/>
              <a:cs typeface="Times New Roman" pitchFamily="18" charset="0"/>
            </a:endParaRPr>
          </a:p>
          <a:p>
            <a:pPr lvl="1" algn="just">
              <a:buFont typeface="Arial" pitchFamily="34" charset="0"/>
              <a:buChar char="–"/>
              <a:defRPr/>
            </a:pPr>
            <a:r>
              <a:rPr lang="en-US" sz="2700" dirty="0" smtClean="0">
                <a:latin typeface="Times New Roman" pitchFamily="18" charset="0"/>
                <a:cs typeface="Times New Roman" pitchFamily="18" charset="0"/>
              </a:rPr>
              <a:t>Non-receipt of proper notice of arbitral proceedings, non adoption of proper procedure, partiality shown by the Tribunal or exceeding the Jurisdiction by the Tribunal on examining the case in detail. </a:t>
            </a:r>
            <a:endParaRPr lang="en-IN" sz="2700" dirty="0" smtClean="0">
              <a:latin typeface="Times New Roman" pitchFamily="18" charset="0"/>
              <a:cs typeface="Times New Roman" pitchFamily="18" charset="0"/>
            </a:endParaRPr>
          </a:p>
          <a:p>
            <a:pPr>
              <a:buNone/>
            </a:pPr>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REVIEW BY COURT</a:t>
            </a:r>
            <a:endParaRPr lang="en-US" sz="4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lnSpcReduction="10000"/>
          </a:bodyPr>
          <a:lstStyle/>
          <a:p>
            <a:pPr algn="just">
              <a:buFont typeface="Arial" pitchFamily="34" charset="0"/>
              <a:buChar char="•"/>
              <a:defRPr/>
            </a:pPr>
            <a:r>
              <a:rPr lang="en-US" dirty="0" smtClean="0">
                <a:latin typeface="Times New Roman" pitchFamily="18" charset="0"/>
                <a:cs typeface="Times New Roman" pitchFamily="18" charset="0"/>
              </a:rPr>
              <a:t>Arbitration is the mechanism to settle disputes between parties to a contract, determined in a quasi-judicial manner</a:t>
            </a:r>
          </a:p>
          <a:p>
            <a:pPr algn="just">
              <a:buFont typeface="Arial" pitchFamily="34" charset="0"/>
              <a:buChar char="•"/>
              <a:defRPr/>
            </a:pPr>
            <a:r>
              <a:rPr lang="en-US" dirty="0" smtClean="0">
                <a:latin typeface="Times New Roman" pitchFamily="18" charset="0"/>
                <a:cs typeface="Times New Roman" pitchFamily="18" charset="0"/>
              </a:rPr>
              <a:t>The Arbitration and Conciliation Act 1996 provides legal frame work for settlement of disputes by mutual settlement out side the court.</a:t>
            </a:r>
          </a:p>
          <a:p>
            <a:pPr algn="just">
              <a:buFont typeface="Arial" pitchFamily="34" charset="0"/>
              <a:buChar char="•"/>
              <a:defRPr/>
            </a:pPr>
            <a:r>
              <a:rPr lang="en-US" dirty="0" smtClean="0">
                <a:latin typeface="Times New Roman" pitchFamily="18" charset="0"/>
                <a:cs typeface="Times New Roman" pitchFamily="18" charset="0"/>
              </a:rPr>
              <a:t>Central Government may make rules for carrying out the provisions of this act subjected to the approval of the Parliament.</a:t>
            </a:r>
          </a:p>
          <a:p>
            <a:pPr algn="just">
              <a:buFont typeface="Arial" pitchFamily="34" charset="0"/>
              <a:buChar char="•"/>
              <a:defRPr/>
            </a:pPr>
            <a:r>
              <a:rPr lang="en-US" dirty="0" smtClean="0">
                <a:latin typeface="Times New Roman" pitchFamily="18" charset="0"/>
                <a:cs typeface="Times New Roman" pitchFamily="18" charset="0"/>
              </a:rPr>
              <a:t>Arbitration is an arrangement agreed upon by the parties concerned to refer the disputes to a third party for settlement.  </a:t>
            </a:r>
          </a:p>
          <a:p>
            <a:endParaRPr lang="en-US" dirty="0"/>
          </a:p>
        </p:txBody>
      </p:sp>
      <p:sp>
        <p:nvSpPr>
          <p:cNvPr id="3" name="Title 2"/>
          <p:cNvSpPr>
            <a:spLocks noGrp="1"/>
          </p:cNvSpPr>
          <p:nvPr>
            <p:ph type="title"/>
          </p:nvPr>
        </p:nvSpPr>
        <p:spPr>
          <a:xfrm>
            <a:off x="457200" y="381000"/>
            <a:ext cx="8229600" cy="792162"/>
          </a:xfrm>
        </p:spPr>
        <p:txBody>
          <a:bodyPr>
            <a:normAutofit/>
          </a:bodyPr>
          <a:lstStyle/>
          <a:p>
            <a:r>
              <a:rPr lang="en-US" sz="4000" dirty="0" smtClean="0">
                <a:solidFill>
                  <a:srgbClr val="FF0000"/>
                </a:solidFill>
                <a:latin typeface="Times New Roman" pitchFamily="18" charset="0"/>
                <a:cs typeface="Times New Roman" pitchFamily="18" charset="0"/>
              </a:rPr>
              <a:t>INTRODUCTION</a:t>
            </a:r>
            <a:endParaRPr lang="en-US" sz="4000"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Arial" pitchFamily="34" charset="0"/>
              <a:buChar char="•"/>
              <a:defRPr/>
            </a:pPr>
            <a:r>
              <a:rPr lang="en-US" dirty="0" smtClean="0">
                <a:latin typeface="Times New Roman" pitchFamily="18" charset="0"/>
                <a:cs typeface="Times New Roman" pitchFamily="18" charset="0"/>
              </a:rPr>
              <a:t>The arbitration tribunal can be a panel of arbitrators or a sole individual.</a:t>
            </a:r>
          </a:p>
          <a:p>
            <a:pPr algn="just">
              <a:buFont typeface="Arial" pitchFamily="34" charset="0"/>
              <a:buChar char="•"/>
              <a:defRPr/>
            </a:pPr>
            <a:r>
              <a:rPr lang="en-US" dirty="0" smtClean="0">
                <a:latin typeface="Times New Roman" pitchFamily="18" charset="0"/>
                <a:cs typeface="Times New Roman" pitchFamily="18" charset="0"/>
              </a:rPr>
              <a:t>Any written document or a clause in a contract for referring the </a:t>
            </a:r>
            <a:r>
              <a:rPr lang="en-US" dirty="0" smtClean="0">
                <a:latin typeface="Times New Roman" pitchFamily="18" charset="0"/>
                <a:cs typeface="Times New Roman" pitchFamily="18" charset="0"/>
              </a:rPr>
              <a:t>dispute to </a:t>
            </a:r>
            <a:r>
              <a:rPr lang="en-US" dirty="0" smtClean="0">
                <a:latin typeface="Times New Roman" pitchFamily="18" charset="0"/>
                <a:cs typeface="Times New Roman" pitchFamily="18" charset="0"/>
              </a:rPr>
              <a:t>arbitration shall be an arbitration agreement.  </a:t>
            </a:r>
          </a:p>
          <a:p>
            <a:pPr algn="just">
              <a:buFont typeface="Arial" pitchFamily="34" charset="0"/>
              <a:buChar char="•"/>
              <a:defRPr/>
            </a:pPr>
            <a:r>
              <a:rPr lang="en-US" dirty="0" smtClean="0">
                <a:latin typeface="Times New Roman" pitchFamily="18" charset="0"/>
                <a:cs typeface="Times New Roman" pitchFamily="18" charset="0"/>
              </a:rPr>
              <a:t>The parties to the contract will decide the constitution of arbitration tribunal and mode of appointment as laid down in the contract agreement.</a:t>
            </a:r>
            <a:endParaRPr lang="en-IN"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a:xfrm>
            <a:off x="457200" y="228600"/>
            <a:ext cx="8229600" cy="1143000"/>
          </a:xfrm>
        </p:spPr>
        <p:txBody>
          <a:bodyPr>
            <a:normAutofit/>
          </a:bodyPr>
          <a:lstStyle/>
          <a:p>
            <a:r>
              <a:rPr lang="en-US" sz="4000" dirty="0" smtClean="0">
                <a:solidFill>
                  <a:srgbClr val="FF0000"/>
                </a:solidFill>
                <a:latin typeface="Times New Roman" pitchFamily="18" charset="0"/>
                <a:cs typeface="Times New Roman" pitchFamily="18" charset="0"/>
              </a:rPr>
              <a:t>Contd.-</a:t>
            </a:r>
            <a:endParaRPr lang="en-US" sz="4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Arial" pitchFamily="34" charset="0"/>
              <a:buChar char="•"/>
              <a:defRPr/>
            </a:pPr>
            <a:r>
              <a:rPr lang="en-US" dirty="0" smtClean="0">
                <a:latin typeface="Times New Roman" pitchFamily="18" charset="0"/>
                <a:cs typeface="Times New Roman" pitchFamily="18" charset="0"/>
              </a:rPr>
              <a:t>The arbitrator has to be appointed within 30 days of such request by any party.</a:t>
            </a:r>
          </a:p>
          <a:p>
            <a:pPr algn="just">
              <a:buFont typeface="Arial" pitchFamily="34" charset="0"/>
              <a:buChar char="•"/>
              <a:defRPr/>
            </a:pPr>
            <a:r>
              <a:rPr lang="en-US" dirty="0" smtClean="0">
                <a:latin typeface="Times New Roman" pitchFamily="18" charset="0"/>
                <a:cs typeface="Times New Roman" pitchFamily="18" charset="0"/>
              </a:rPr>
              <a:t>In case of failure to comply the above, the Chief Justice of the High Court shall appoint suitable arbitrator as per the request of the party.</a:t>
            </a:r>
          </a:p>
          <a:p>
            <a:pPr algn="just">
              <a:buFont typeface="Arial" pitchFamily="34" charset="0"/>
              <a:buChar char="•"/>
              <a:defRPr/>
            </a:pPr>
            <a:r>
              <a:rPr lang="en-US" dirty="0" smtClean="0">
                <a:latin typeface="Times New Roman" pitchFamily="18" charset="0"/>
                <a:cs typeface="Times New Roman" pitchFamily="18" charset="0"/>
              </a:rPr>
              <a:t>If the appointed arbitrator fails to perform, the court may replace him by a suitable arbitrator as per the request of the party.</a:t>
            </a:r>
            <a:endParaRPr lang="en-IN"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fontScale="90000"/>
          </a:bodyPr>
          <a:lstStyle/>
          <a:p>
            <a:r>
              <a:rPr lang="en-US" dirty="0" smtClean="0">
                <a:solidFill>
                  <a:srgbClr val="FF0000"/>
                </a:solidFill>
                <a:latin typeface="Times New Roman" pitchFamily="18" charset="0"/>
                <a:cs typeface="Times New Roman" pitchFamily="18" charset="0"/>
              </a:rPr>
              <a:t>APPOINTMENT OF ARBITRATOR</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Font typeface="Arial" pitchFamily="34" charset="0"/>
              <a:buChar char="•"/>
              <a:defRPr/>
            </a:pPr>
            <a:r>
              <a:rPr lang="en-US" dirty="0" smtClean="0">
                <a:latin typeface="Times New Roman" pitchFamily="18" charset="0"/>
                <a:cs typeface="Times New Roman" pitchFamily="18" charset="0"/>
              </a:rPr>
              <a:t>The appointed arbitrator shall disclose any circumstances likely to occur to give doubt about his impartiality.</a:t>
            </a:r>
          </a:p>
          <a:p>
            <a:pPr>
              <a:buFont typeface="Arial" pitchFamily="34" charset="0"/>
              <a:buChar char="•"/>
              <a:defRPr/>
            </a:pPr>
            <a:r>
              <a:rPr lang="en-US" dirty="0" smtClean="0">
                <a:latin typeface="Times New Roman" pitchFamily="18" charset="0"/>
                <a:cs typeface="Times New Roman" pitchFamily="18" charset="0"/>
              </a:rPr>
              <a:t>The party to the dispute also can challenge the appointment of the arbitrator on the above count.</a:t>
            </a:r>
          </a:p>
          <a:p>
            <a:pPr>
              <a:buFont typeface="Arial" pitchFamily="34" charset="0"/>
              <a:buChar char="•"/>
              <a:defRPr/>
            </a:pPr>
            <a:r>
              <a:rPr lang="en-US" dirty="0" smtClean="0">
                <a:latin typeface="Times New Roman" pitchFamily="18" charset="0"/>
                <a:cs typeface="Times New Roman" pitchFamily="18" charset="0"/>
              </a:rPr>
              <a:t>The mandate of an arbitrator ends without proceedings starts or in the course of proceedings when</a:t>
            </a:r>
          </a:p>
          <a:p>
            <a:pPr lvl="1">
              <a:buFont typeface="Arial" pitchFamily="34" charset="0"/>
              <a:buChar char="–"/>
              <a:defRPr/>
            </a:pPr>
            <a:r>
              <a:rPr lang="en-US" dirty="0" smtClean="0">
                <a:latin typeface="Times New Roman" pitchFamily="18" charset="0"/>
                <a:cs typeface="Times New Roman" pitchFamily="18" charset="0"/>
              </a:rPr>
              <a:t>He is not able to perform</a:t>
            </a:r>
          </a:p>
          <a:p>
            <a:pPr lvl="1">
              <a:buFont typeface="Arial" pitchFamily="34" charset="0"/>
              <a:buChar char="–"/>
              <a:defRPr/>
            </a:pPr>
            <a:r>
              <a:rPr lang="en-US" dirty="0" smtClean="0">
                <a:latin typeface="Times New Roman" pitchFamily="18" charset="0"/>
                <a:cs typeface="Times New Roman" pitchFamily="18" charset="0"/>
              </a:rPr>
              <a:t>He withdraws</a:t>
            </a:r>
          </a:p>
          <a:p>
            <a:pPr lvl="1">
              <a:buFont typeface="Arial" pitchFamily="34" charset="0"/>
              <a:buChar char="–"/>
              <a:defRPr/>
            </a:pPr>
            <a:r>
              <a:rPr lang="en-US" dirty="0" smtClean="0">
                <a:latin typeface="Times New Roman" pitchFamily="18" charset="0"/>
                <a:cs typeface="Times New Roman" pitchFamily="18" charset="0"/>
              </a:rPr>
              <a:t>Parties agrees to terminate him</a:t>
            </a:r>
          </a:p>
          <a:p>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Contd.-</a:t>
            </a:r>
            <a:endParaRPr lang="en-US" sz="4000" dirty="0">
              <a:solidFill>
                <a:srgbClr val="FF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buFont typeface="Arial" pitchFamily="34" charset="0"/>
              <a:buChar char="•"/>
              <a:defRPr/>
            </a:pPr>
            <a:r>
              <a:rPr lang="en-US" dirty="0" smtClean="0">
                <a:latin typeface="Times New Roman" pitchFamily="18" charset="0"/>
                <a:cs typeface="Times New Roman" pitchFamily="18" charset="0"/>
              </a:rPr>
              <a:t>Proceedings of the arbitration commences from the date of receipt of communication by  the respondents, for reference of the  matter to the arbitration.</a:t>
            </a:r>
          </a:p>
          <a:p>
            <a:pPr algn="just">
              <a:buFont typeface="Arial" pitchFamily="34" charset="0"/>
              <a:buChar char="•"/>
              <a:defRPr/>
            </a:pPr>
            <a:r>
              <a:rPr lang="en-US" dirty="0" smtClean="0">
                <a:latin typeface="Times New Roman" pitchFamily="18" charset="0"/>
                <a:cs typeface="Times New Roman" pitchFamily="18" charset="0"/>
              </a:rPr>
              <a:t>The parties shall be treated equally and shall be given full opportunity to present their case.</a:t>
            </a:r>
          </a:p>
          <a:p>
            <a:pPr algn="just">
              <a:buFont typeface="Arial" pitchFamily="34" charset="0"/>
              <a:buChar char="•"/>
              <a:defRPr/>
            </a:pPr>
            <a:r>
              <a:rPr lang="en-US" dirty="0" smtClean="0">
                <a:latin typeface="Times New Roman" pitchFamily="18" charset="0"/>
                <a:cs typeface="Times New Roman" pitchFamily="18" charset="0"/>
              </a:rPr>
              <a:t>The procedure, place of hearing, time limit for production of documents / evidence etc can be agreed upon by the parties or otherwise decided by the arbitrator.</a:t>
            </a:r>
          </a:p>
          <a:p>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PROCEEDINGS</a:t>
            </a:r>
            <a:endParaRPr lang="en-US" sz="4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dirty="0" smtClean="0">
                <a:latin typeface="Times New Roman" pitchFamily="18" charset="0"/>
                <a:cs typeface="Times New Roman" pitchFamily="18" charset="0"/>
              </a:rPr>
              <a:t>The arbitration procedure need not follow the Civil court procedures or evidence act, but shall ensure the principles of natural justice.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tribunal shall decide its own jurisdiction.</a:t>
            </a:r>
          </a:p>
          <a:p>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parties can counter if the tribunal exceeds  its authority.</a:t>
            </a:r>
          </a:p>
          <a:p>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Contd.-</a:t>
            </a:r>
            <a:endParaRPr lang="en-US" sz="4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Arial" pitchFamily="34" charset="0"/>
              <a:buChar char="•"/>
              <a:defRPr/>
            </a:pPr>
            <a:r>
              <a:rPr lang="en-US" dirty="0" smtClean="0">
                <a:latin typeface="Times New Roman" pitchFamily="18" charset="0"/>
                <a:cs typeface="Times New Roman" pitchFamily="18" charset="0"/>
              </a:rPr>
              <a:t>The tribunal may direct the parties to deposit an amount towards cost etc. as decided by it during the course of proceedings.</a:t>
            </a:r>
            <a:endParaRPr lang="en-IN" dirty="0" smtClean="0">
              <a:latin typeface="Times New Roman" pitchFamily="18" charset="0"/>
              <a:cs typeface="Times New Roman" pitchFamily="18" charset="0"/>
            </a:endParaRPr>
          </a:p>
          <a:p>
            <a:pPr algn="just">
              <a:buFont typeface="Arial" pitchFamily="34" charset="0"/>
              <a:buChar char="•"/>
              <a:defRPr/>
            </a:pPr>
            <a:r>
              <a:rPr lang="en-US" dirty="0" smtClean="0">
                <a:latin typeface="Times New Roman" pitchFamily="18" charset="0"/>
                <a:cs typeface="Times New Roman" pitchFamily="18" charset="0"/>
              </a:rPr>
              <a:t>The tribunal shall fix the cost of arbitration, the fee of arbitration, for witness, administrative charges, fees for experts etc.  </a:t>
            </a:r>
          </a:p>
          <a:p>
            <a:pPr algn="just">
              <a:buFont typeface="Arial" pitchFamily="34" charset="0"/>
              <a:buChar char="•"/>
              <a:defRPr/>
            </a:pPr>
            <a:r>
              <a:rPr lang="en-US" dirty="0" smtClean="0">
                <a:latin typeface="Times New Roman" pitchFamily="18" charset="0"/>
                <a:cs typeface="Times New Roman" pitchFamily="18" charset="0"/>
              </a:rPr>
              <a:t>It decides cost payable by the each party and also decides the cost payable to one party by the other. </a:t>
            </a:r>
            <a:endParaRPr lang="en-IN" dirty="0" smtClean="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ARBITRATION COST</a:t>
            </a:r>
            <a:endParaRPr lang="en-US" sz="4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buFont typeface="Arial" pitchFamily="34" charset="0"/>
              <a:buChar char="•"/>
              <a:defRPr/>
            </a:pPr>
            <a:r>
              <a:rPr lang="en-US" dirty="0" smtClean="0">
                <a:latin typeface="Times New Roman" pitchFamily="18" charset="0"/>
                <a:cs typeface="Times New Roman" pitchFamily="18" charset="0"/>
              </a:rPr>
              <a:t>Arbitration award will be decided as per the substantive law in force in India taking into account the terms of contract and usage of trade</a:t>
            </a:r>
          </a:p>
          <a:p>
            <a:pPr algn="just">
              <a:buFont typeface="Arial" pitchFamily="34" charset="0"/>
              <a:buChar char="•"/>
              <a:defRPr/>
            </a:pPr>
            <a:r>
              <a:rPr lang="en-US" dirty="0" smtClean="0">
                <a:latin typeface="Times New Roman" pitchFamily="18" charset="0"/>
                <a:cs typeface="Times New Roman" pitchFamily="18" charset="0"/>
              </a:rPr>
              <a:t>If the parties arrive at a settlement agreement and request the tribunal to give award accordingly and if tribunal has no objection it may give award accordingly which will have the same effect of the award.</a:t>
            </a:r>
            <a:r>
              <a:rPr lang="en-US" dirty="0" smtClean="0"/>
              <a:t> </a:t>
            </a:r>
            <a:endParaRPr lang="en-IN" dirty="0" smtClean="0"/>
          </a:p>
          <a:p>
            <a:endParaRPr lang="en-US" dirty="0"/>
          </a:p>
        </p:txBody>
      </p:sp>
      <p:sp>
        <p:nvSpPr>
          <p:cNvPr id="3" name="Title 2"/>
          <p:cNvSpPr>
            <a:spLocks noGrp="1"/>
          </p:cNvSpPr>
          <p:nvPr>
            <p:ph type="title"/>
          </p:nvPr>
        </p:nvSpPr>
        <p:spPr/>
        <p:txBody>
          <a:bodyPr>
            <a:normAutofit/>
          </a:bodyPr>
          <a:lstStyle/>
          <a:p>
            <a:r>
              <a:rPr lang="en-US" sz="4000" dirty="0" smtClean="0">
                <a:solidFill>
                  <a:srgbClr val="FF0000"/>
                </a:solidFill>
                <a:latin typeface="Times New Roman" pitchFamily="18" charset="0"/>
                <a:cs typeface="Times New Roman" pitchFamily="18" charset="0"/>
              </a:rPr>
              <a:t>ARBITRATION AWARD</a:t>
            </a:r>
            <a:endParaRPr lang="en-US" sz="4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TotalTime>
  <Words>653</Words>
  <Application>Microsoft Office PowerPoint</Application>
  <PresentationFormat>On-screen Show (4:3)</PresentationFormat>
  <Paragraphs>53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Slide 1</vt:lpstr>
      <vt:lpstr>INTRODUCTION</vt:lpstr>
      <vt:lpstr>Contd.-</vt:lpstr>
      <vt:lpstr>APPOINTMENT OF ARBITRATOR</vt:lpstr>
      <vt:lpstr>Contd.-</vt:lpstr>
      <vt:lpstr>PROCEEDINGS</vt:lpstr>
      <vt:lpstr>Contd.-</vt:lpstr>
      <vt:lpstr>ARBITRATION COST</vt:lpstr>
      <vt:lpstr>ARBITRATION AWARD</vt:lpstr>
      <vt:lpstr>Contd.-</vt:lpstr>
      <vt:lpstr>CONCLUDING THE PROCEDURE</vt:lpstr>
      <vt:lpstr>REVIEW BY COURT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dc:creator>
  <cp:lastModifiedBy>s</cp:lastModifiedBy>
  <cp:revision>25</cp:revision>
  <dcterms:created xsi:type="dcterms:W3CDTF">2006-08-16T00:00:00Z</dcterms:created>
  <dcterms:modified xsi:type="dcterms:W3CDTF">2018-06-20T13:42:41Z</dcterms:modified>
</cp:coreProperties>
</file>