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91" d="100"/>
          <a:sy n="91" d="100"/>
        </p:scale>
        <p:origin x="-2124"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3/17/2021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3/17/2021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3/17/2021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3/17/2021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3/17/2021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7+1=8</a:t>
            </a:r>
            <a:r>
              <a:rPr lang="en-US" baseline="30000" dirty="0" smtClean="0"/>
              <a:t>th</a:t>
            </a:r>
            <a:r>
              <a:rPr lang="en-US" dirty="0" smtClean="0"/>
              <a:t> Lamp :Tact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a:t>
            </a:r>
            <a:r>
              <a:rPr lang="en-US" dirty="0" err="1" smtClean="0"/>
              <a:t>K.V.Krishnaswamy</a:t>
            </a:r>
            <a:r>
              <a:rPr lang="en-US" dirty="0" smtClean="0"/>
              <a:t> </a:t>
            </a:r>
            <a:r>
              <a:rPr lang="en-US" dirty="0" err="1" smtClean="0"/>
              <a:t>Aiyer</a:t>
            </a:r>
            <a:r>
              <a:rPr lang="en-US" dirty="0" smtClean="0"/>
              <a:t>, in his </a:t>
            </a:r>
            <a:r>
              <a:rPr lang="en-US" dirty="0" err="1" smtClean="0"/>
              <a:t>book</a:t>
            </a:r>
            <a:r>
              <a:rPr lang="en-US" i="1" dirty="0" err="1" smtClean="0"/>
              <a:t>“Professional</a:t>
            </a:r>
            <a:r>
              <a:rPr lang="en-US" i="1" dirty="0" smtClean="0"/>
              <a:t> Conduct and Advocacy”</a:t>
            </a:r>
            <a:r>
              <a:rPr lang="en-US" dirty="0" smtClean="0"/>
              <a:t> adds one more lamp i.e. tact. </a:t>
            </a:r>
            <a:r>
              <a:rPr lang="en-US" dirty="0" err="1" smtClean="0"/>
              <a:t>Tactmeans</a:t>
            </a:r>
            <a:r>
              <a:rPr lang="en-US" dirty="0" smtClean="0"/>
              <a:t> handling people and situations </a:t>
            </a:r>
            <a:r>
              <a:rPr lang="en-US" dirty="0" err="1" smtClean="0"/>
              <a:t>skilfully</a:t>
            </a:r>
            <a:r>
              <a:rPr lang="en-US" dirty="0" smtClean="0"/>
              <a:t> and without causing offence. An advocate must be in a position to tackle and </a:t>
            </a:r>
            <a:r>
              <a:rPr lang="en-US" dirty="0" err="1" smtClean="0"/>
              <a:t>winhis</a:t>
            </a:r>
            <a:r>
              <a:rPr lang="en-US" dirty="0" smtClean="0"/>
              <a:t> client, opponent party, opponent advocate in a smoother way. Many people of unequal ability have failed for want of </a:t>
            </a:r>
            <a:r>
              <a:rPr lang="en-US" dirty="0" err="1" smtClean="0"/>
              <a:t>tack.An</a:t>
            </a:r>
            <a:r>
              <a:rPr lang="en-US" dirty="0" smtClean="0"/>
              <a:t> advocate should not quarrel with Court or loose temper over trifle things in the Court and outside. Men of </a:t>
            </a:r>
            <a:r>
              <a:rPr lang="en-US" dirty="0" err="1" smtClean="0"/>
              <a:t>unquestionedability</a:t>
            </a:r>
            <a:r>
              <a:rPr lang="en-US" dirty="0" smtClean="0"/>
              <a:t> have suffered for quarrelling with the tribunal or for standing on their dignity over trifles, for getting their clients, or for losing their tempers; they are men of parts but more properly refers to the human side of putting into action the result of one’s judgment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Seven Lamps of Advocacy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Advocacy is an </a:t>
            </a:r>
            <a:r>
              <a:rPr lang="en-US" dirty="0" err="1" smtClean="0"/>
              <a:t>honourable</a:t>
            </a:r>
            <a:r>
              <a:rPr lang="en-US" dirty="0" smtClean="0"/>
              <a:t> profession. Advocates are part and parcel of Court. Their efforts solve the conflicts in the </a:t>
            </a:r>
            <a:r>
              <a:rPr lang="en-US" dirty="0" err="1" smtClean="0"/>
              <a:t>society.Advocates</a:t>
            </a:r>
            <a:r>
              <a:rPr lang="en-US" dirty="0" smtClean="0"/>
              <a:t> defend the rights and liabilities. They hold unique place in the society. Advocacy is not a craft but a calling; a profession wherein devotion to duty constitutes the </a:t>
            </a:r>
            <a:r>
              <a:rPr lang="en-US" dirty="0" err="1" smtClean="0"/>
              <a:t>hallmark.Legal</a:t>
            </a:r>
            <a:r>
              <a:rPr lang="en-US" dirty="0" smtClean="0"/>
              <a:t> profession is regarded to be a noble one. A good advocate should possess some essential qualities and equipment. </a:t>
            </a:r>
            <a:r>
              <a:rPr lang="en-US" dirty="0" err="1" smtClean="0"/>
              <a:t>JudgeAbbot</a:t>
            </a:r>
            <a:r>
              <a:rPr lang="en-US" dirty="0" smtClean="0"/>
              <a:t> parry in his book “The Seven Lamps of Advocacy” called these important characteristics of advocacy as “seven lamps of advocacy” and listed them as honesty, courage, industry, wit, eloquence, judgment and fellowship.</a:t>
            </a:r>
          </a:p>
          <a:p>
            <a:pPr>
              <a:buNone/>
            </a:pP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944562"/>
          </a:xfrm>
        </p:spPr>
        <p:txBody>
          <a:bodyPr>
            <a:normAutofit fontScale="90000"/>
          </a:bodyPr>
          <a:lstStyle/>
          <a:p>
            <a:r>
              <a:rPr lang="en-US" i="1" dirty="0" smtClean="0"/>
              <a:t>1) Honesty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Honesty means the quality of straightforwardness; freedom from deceit, cheating or stealing and not telling lies. The </a:t>
            </a:r>
            <a:r>
              <a:rPr lang="en-US" dirty="0" err="1" smtClean="0"/>
              <a:t>bestadvocates</a:t>
            </a:r>
            <a:r>
              <a:rPr lang="en-US" dirty="0" smtClean="0"/>
              <a:t> of all generations have been devotees of honesty. Example for honest character is Abraham Lincoln, who founded </a:t>
            </a:r>
            <a:r>
              <a:rPr lang="en-US" dirty="0" err="1" smtClean="0"/>
              <a:t>hisfame</a:t>
            </a:r>
            <a:r>
              <a:rPr lang="en-US" dirty="0" smtClean="0"/>
              <a:t> and success on what some called ‘preserve honesty’. The nobleness of legal profession lies in honesty itself. An </a:t>
            </a:r>
            <a:r>
              <a:rPr lang="en-US" dirty="0" err="1" smtClean="0"/>
              <a:t>advocateshould</a:t>
            </a:r>
            <a:r>
              <a:rPr lang="en-US" dirty="0" smtClean="0"/>
              <a:t> not do illegal practices. He should not do any act which will lead to professional misconduct. He should disclose the </a:t>
            </a:r>
            <a:r>
              <a:rPr lang="en-US" dirty="0" err="1" smtClean="0"/>
              <a:t>realfacts</a:t>
            </a:r>
            <a:r>
              <a:rPr lang="en-US" dirty="0" smtClean="0"/>
              <a:t> and legal profession to his clients frankly. Honesty, integrity and character are inseparable. These there virtues together </a:t>
            </a:r>
            <a:r>
              <a:rPr lang="en-US" dirty="0" err="1" smtClean="0"/>
              <a:t>areessential</a:t>
            </a:r>
            <a:r>
              <a:rPr lang="en-US" dirty="0" smtClean="0"/>
              <a:t> for the success of an advocate. The great sages of law had sucked the law from the breasts of knowledge, </a:t>
            </a:r>
            <a:r>
              <a:rPr lang="en-US" dirty="0" err="1" smtClean="0"/>
              <a:t>honesty,gravity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2) Courage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Courage is the quality that enables a person to control fear in the face of danger, pain, misfortune, etc.; an advocate must possess courage. He should face the pressures from outside with courage. Sometimes he has to fight against State. He should not fear about the executive and politicians. He must perform his duty to safeguard the interests of his client. Advocacy is a form of combat, where courage in times of danger is half won battle. Courage is as good a weapon in the forum as in the war </a:t>
            </a:r>
            <a:r>
              <a:rPr lang="en-US" dirty="0" err="1" smtClean="0"/>
              <a:t>camp,According</a:t>
            </a:r>
            <a:r>
              <a:rPr lang="en-US" dirty="0" smtClean="0"/>
              <a:t> to Charles Hutton’s. ‘</a:t>
            </a:r>
            <a:r>
              <a:rPr lang="en-US" i="1" dirty="0" smtClean="0"/>
              <a:t> He hath in perfection the three chief qualifications of an advocate; Boldness, -- Boldness and  Boldness’.</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3.Industry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lgn="just">
              <a:buNone/>
            </a:pPr>
            <a:r>
              <a:rPr lang="en-US" dirty="0" smtClean="0"/>
              <a:t>      Advocacy is needed a life of industry. An advocate must study his brief in the same way that an actor studies his part. Success </a:t>
            </a:r>
            <a:r>
              <a:rPr lang="en-US" dirty="0" err="1" smtClean="0"/>
              <a:t>inadvocacy</a:t>
            </a:r>
            <a:r>
              <a:rPr lang="en-US" dirty="0" smtClean="0"/>
              <a:t> is not arrived at by intuition but through industry. Industry is the quality of being hard-working; being </a:t>
            </a:r>
            <a:r>
              <a:rPr lang="en-US" dirty="0" err="1" smtClean="0"/>
              <a:t>alwaysemployed</a:t>
            </a:r>
            <a:r>
              <a:rPr lang="en-US" dirty="0" smtClean="0"/>
              <a:t> usefully. Lord Eldon Says, “An advocate must live like a hermit and work like a horse”. Advocacy is an intellectual profession. Intelligence and knowledge will be sharpened with hard-work and strenuous efforts. Advocacy is the </a:t>
            </a:r>
            <a:r>
              <a:rPr lang="en-US" dirty="0" err="1" smtClean="0"/>
              <a:t>professionwhich</a:t>
            </a:r>
            <a:r>
              <a:rPr lang="en-US" dirty="0" smtClean="0"/>
              <a:t> requires ‘Study’ and ‘Study’ throughout the career. An advocate must know about every trade. He must acquire </a:t>
            </a:r>
            <a:r>
              <a:rPr lang="en-US" dirty="0" err="1" smtClean="0"/>
              <a:t>theknowledge</a:t>
            </a:r>
            <a:r>
              <a:rPr lang="en-US" dirty="0" smtClean="0"/>
              <a:t> of every field. He must learn about all professions. Industry brings a good fame and name to an advocate. </a:t>
            </a:r>
            <a:r>
              <a:rPr lang="en-US" dirty="0" err="1" smtClean="0"/>
              <a:t>Lawchanges</a:t>
            </a:r>
            <a:r>
              <a:rPr lang="en-US" dirty="0" smtClean="0"/>
              <a:t> day-to-day. To acquire up to date knowledge an advocate must refer international and national journals, reference </a:t>
            </a:r>
            <a:r>
              <a:rPr lang="en-US" dirty="0" err="1" smtClean="0"/>
              <a:t>booksof</a:t>
            </a:r>
            <a:r>
              <a:rPr lang="en-US" dirty="0" smtClean="0"/>
              <a:t> his library and the bar library. He has to work hard like a spider to the benefit of his client.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4) Wit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i="1" dirty="0" smtClean="0"/>
              <a:t> </a:t>
            </a:r>
            <a:endParaRPr lang="en-US" dirty="0" smtClean="0"/>
          </a:p>
          <a:p>
            <a:r>
              <a:rPr lang="en-US" dirty="0" smtClean="0"/>
              <a:t>Wit means clever and humorous expression of ideas; liveliness of spirit. Wit flows from intelligence; understanding </a:t>
            </a:r>
            <a:r>
              <a:rPr lang="en-US" dirty="0" err="1" smtClean="0"/>
              <a:t>andquickness</a:t>
            </a:r>
            <a:r>
              <a:rPr lang="en-US" dirty="0" smtClean="0"/>
              <a:t> of mind. Wit lessens the work load of an advocate. It relaxes his mental strain. Often the wit of an advocate will turn </a:t>
            </a:r>
            <a:r>
              <a:rPr lang="en-US" dirty="0" err="1" smtClean="0"/>
              <a:t>aJudgefrom</a:t>
            </a:r>
            <a:r>
              <a:rPr lang="en-US" dirty="0" smtClean="0"/>
              <a:t> an unwise course, where Judgment, or rhetoric would certainly fail. The lamp of wit is needed to lighten the darkness of advocacy.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5) Eloquence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success of an advocate depends upon his eloquence. Eloquence means fluent speaking and skilful use of language to persuade or to appeal to the feelings of others. Fluent speaking impresses the listener. As advocate must be fluent, skilful in </a:t>
            </a:r>
            <a:r>
              <a:rPr lang="en-US" dirty="0" err="1" smtClean="0"/>
              <a:t>usingappropriate</a:t>
            </a:r>
            <a:r>
              <a:rPr lang="en-US" dirty="0" smtClean="0"/>
              <a:t> words to impress the Court. Eloquence attracts the attention of the listener. Eloquence is related to the art of </a:t>
            </a:r>
            <a:r>
              <a:rPr lang="en-US" dirty="0" err="1" smtClean="0"/>
              <a:t>oratory.‘Eloquence</a:t>
            </a:r>
            <a:r>
              <a:rPr lang="en-US" dirty="0" smtClean="0"/>
              <a:t> of manner is real eloquence’ and there is a physical as well as psychological side to advocacy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6) Judgment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Judgment is an intellectual capacity, ‘the inspiration which enables a man to translate good sense into right action’. In </a:t>
            </a:r>
            <a:r>
              <a:rPr lang="en-US" dirty="0" err="1" smtClean="0"/>
              <a:t>judgmentone</a:t>
            </a:r>
            <a:r>
              <a:rPr lang="en-US" dirty="0" smtClean="0"/>
              <a:t> has to estimate, consider and form an opinion about the issues with good sense and ability. An advocate could be in a position to judge the merits and demerits of the case on hearing the brief and seeing the document. He should inform his </a:t>
            </a:r>
            <a:r>
              <a:rPr lang="en-US" dirty="0" err="1" smtClean="0"/>
              <a:t>clientthe</a:t>
            </a:r>
            <a:r>
              <a:rPr lang="en-US" dirty="0" smtClean="0"/>
              <a:t> legal position openly after judging the issues. Here judgment is not ‘giving the decision of the case by the Judge in </a:t>
            </a:r>
            <a:r>
              <a:rPr lang="en-US" dirty="0" err="1" smtClean="0"/>
              <a:t>theCourt</a:t>
            </a:r>
            <a:r>
              <a:rPr lang="en-US" dirty="0" smtClean="0"/>
              <a:t>’. Judgment means the study of the case in deep by considering all shades of the consequences. In nothing does the lawyer more openly exhibit want of Judgment </a:t>
            </a:r>
            <a:r>
              <a:rPr lang="en-US" dirty="0" err="1" smtClean="0"/>
              <a:t>thanin</a:t>
            </a:r>
            <a:r>
              <a:rPr lang="en-US" dirty="0" smtClean="0"/>
              <a:t> prolixity. Judge Abbot Parry has referred to judgment as one of the seven lamps; but he refers to it essentially as </a:t>
            </a:r>
            <a:r>
              <a:rPr lang="en-US" dirty="0" err="1" smtClean="0"/>
              <a:t>anintellectual</a:t>
            </a:r>
            <a:r>
              <a:rPr lang="en-US" dirty="0" smtClean="0"/>
              <a:t> capacity, ‘the inspiration’ which enables a mean to translate good sense into right action e.g. ‘seeing the right point of his case’ and the like.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7.Fellowship</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pPr algn="just"/>
            <a:r>
              <a:rPr lang="en-US" dirty="0" smtClean="0"/>
              <a:t>Fellowship means the membership in friendly association or companionship. Fellowship is exactly like great public schools, the boys of which have grown older, and have exchanged boyish for manly objects. Though the advocates are opponent parties before the bench but not enemies with each other. </a:t>
            </a:r>
          </a:p>
          <a:p>
            <a:r>
              <a:rPr lang="en-US" dirty="0" smtClean="0"/>
              <a:t>Their conflict ends as they come out of the door steps of the Court. </a:t>
            </a:r>
            <a:r>
              <a:rPr lang="en-US" dirty="0" err="1" smtClean="0"/>
              <a:t>DanielWebster</a:t>
            </a:r>
            <a:r>
              <a:rPr lang="en-US" dirty="0" smtClean="0"/>
              <a:t> says, “Lawyers on opposite sides of a case are like the two parts of shears, they cut what comes between them, but </a:t>
            </a:r>
            <a:r>
              <a:rPr lang="en-US" dirty="0" err="1" smtClean="0"/>
              <a:t>noteach</a:t>
            </a:r>
            <a:r>
              <a:rPr lang="en-US" dirty="0" smtClean="0"/>
              <a:t> other”. There is no discrimination of age, ability, experience and riches etc. between the advocates. All are equal. </a:t>
            </a:r>
            <a:r>
              <a:rPr lang="en-US" dirty="0" err="1" smtClean="0"/>
              <a:t>Courtsgive</a:t>
            </a:r>
            <a:r>
              <a:rPr lang="en-US" dirty="0" smtClean="0"/>
              <a:t> them all equal respect. Among advocates, there is just the same rough familiarly, the general </a:t>
            </a:r>
            <a:r>
              <a:rPr lang="en-US" dirty="0" err="1" smtClean="0"/>
              <a:t>ardour</a:t>
            </a:r>
            <a:r>
              <a:rPr lang="en-US" dirty="0" smtClean="0"/>
              <a:t> of character, the </a:t>
            </a:r>
            <a:r>
              <a:rPr lang="en-US" dirty="0" err="1" smtClean="0"/>
              <a:t>samekind</a:t>
            </a:r>
            <a:r>
              <a:rPr lang="en-US" dirty="0" smtClean="0"/>
              <a:t> of public opinion expressed in exactly the same blunt, unmistakable manner. By keeping the lump of fellowship </a:t>
            </a:r>
            <a:r>
              <a:rPr lang="en-US" dirty="0" err="1" smtClean="0"/>
              <a:t>burning,advocates</a:t>
            </a:r>
            <a:r>
              <a:rPr lang="en-US" dirty="0" smtClean="0"/>
              <a:t> encourage each other by sharing the knowledge to walk in the light of the seven lamps of advocacy</a:t>
            </a:r>
          </a:p>
          <a:p>
            <a:pPr algn="ct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TotalTime>
  <Words>136</Words>
  <Application>Microsoft Office PowerPoint</Application>
  <PresentationFormat>On-screen Show (4:3)</PresentationFormat>
  <Paragraphs>22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Foundry</vt:lpstr>
      <vt:lpstr>Slide 1</vt:lpstr>
      <vt:lpstr>Seven Lamps of Advocacy </vt:lpstr>
      <vt:lpstr>1) Honesty </vt:lpstr>
      <vt:lpstr>2) Courage </vt:lpstr>
      <vt:lpstr>3.Industry </vt:lpstr>
      <vt:lpstr>4) Wit</vt:lpstr>
      <vt:lpstr>5) Eloquence </vt:lpstr>
      <vt:lpstr>6) Judgment  </vt:lpstr>
      <vt:lpstr>7.Fellowship </vt:lpstr>
      <vt:lpstr>7+1=8th Lamp :Tact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13</cp:revision>
  <dcterms:created xsi:type="dcterms:W3CDTF">2006-08-16T00:00:00Z</dcterms:created>
  <dcterms:modified xsi:type="dcterms:W3CDTF">2021-03-17T05:15:38Z</dcterms:modified>
</cp:coreProperties>
</file>