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917" y="-8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6/23/2018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6/23/2018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6/23/2018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6/23/2018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6/23/2018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Types of Companies  as per Companies Act,2013</a:t>
            </a:r>
            <a:endParaRPr lang="en-US" b="1" dirty="0"/>
          </a:p>
        </p:txBody>
      </p:sp>
      <p:sp>
        <p:nvSpPr>
          <p:cNvPr id="3" name="Subtitle 2"/>
          <p:cNvSpPr>
            <a:spLocks noGrp="1"/>
          </p:cNvSpPr>
          <p:nvPr>
            <p:ph type="subTitle" idx="1"/>
          </p:nvPr>
        </p:nvSpPr>
        <p:spPr>
          <a:xfrm>
            <a:off x="1371600" y="3886200"/>
            <a:ext cx="6400800" cy="2971800"/>
          </a:xfrm>
        </p:spPr>
        <p:txBody>
          <a:bodyPr/>
          <a:lstStyle/>
          <a:p>
            <a:pPr marL="571500" indent="-571500" algn="l">
              <a:buFont typeface="+mj-lt"/>
              <a:buAutoNum type="romanUcPeriod"/>
            </a:pPr>
            <a:r>
              <a:rPr lang="en-US" dirty="0" smtClean="0">
                <a:solidFill>
                  <a:schemeClr val="tx1"/>
                </a:solidFill>
                <a:latin typeface="Times New Roman" pitchFamily="18" charset="0"/>
                <a:cs typeface="Times New Roman" pitchFamily="18" charset="0"/>
              </a:rPr>
              <a:t>Introduction</a:t>
            </a:r>
          </a:p>
          <a:p>
            <a:pPr marL="571500" indent="-571500" algn="l">
              <a:buFont typeface="+mj-lt"/>
              <a:buAutoNum type="romanUcPeriod"/>
            </a:pPr>
            <a:r>
              <a:rPr lang="en-US" dirty="0" smtClean="0">
                <a:solidFill>
                  <a:schemeClr val="tx1"/>
                </a:solidFill>
                <a:latin typeface="Times New Roman" pitchFamily="18" charset="0"/>
                <a:cs typeface="Times New Roman" pitchFamily="18" charset="0"/>
              </a:rPr>
              <a:t>Meaning of Companies</a:t>
            </a:r>
          </a:p>
          <a:p>
            <a:pPr marL="571500" indent="-571500" algn="l">
              <a:buFont typeface="+mj-lt"/>
              <a:buAutoNum type="romanUcPeriod"/>
            </a:pPr>
            <a:r>
              <a:rPr lang="en-US" dirty="0" smtClean="0">
                <a:solidFill>
                  <a:schemeClr val="tx1"/>
                </a:solidFill>
                <a:latin typeface="Times New Roman" pitchFamily="18" charset="0"/>
                <a:cs typeface="Times New Roman" pitchFamily="18" charset="0"/>
              </a:rPr>
              <a:t>Kinds or types of companies</a:t>
            </a:r>
          </a:p>
          <a:p>
            <a:pPr marL="571500" indent="-571500" algn="l">
              <a:buFont typeface="+mj-lt"/>
              <a:buAutoNum type="romanUcPeriod"/>
            </a:pP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(iii) Unlimited companies:</a:t>
            </a:r>
            <a:br>
              <a:rPr lang="en-US" b="1" dirty="0" smtClean="0"/>
            </a:br>
            <a:endParaRPr lang="en-US" dirty="0"/>
          </a:p>
        </p:txBody>
      </p:sp>
      <p:sp>
        <p:nvSpPr>
          <p:cNvPr id="3" name="Content Placeholder 2"/>
          <p:cNvSpPr>
            <a:spLocks noGrp="1"/>
          </p:cNvSpPr>
          <p:nvPr>
            <p:ph idx="1"/>
          </p:nvPr>
        </p:nvSpPr>
        <p:spPr/>
        <p:txBody>
          <a:bodyPr/>
          <a:lstStyle/>
          <a:p>
            <a:pPr>
              <a:buNone/>
            </a:pPr>
            <a:r>
              <a:rPr lang="en-US" dirty="0" smtClean="0"/>
              <a:t>    A company not having a limit on the liability of its members is termed as unlimited company. In case of such a company every member is liable for the debts of the company as in an ordinary partnership in proportion to his interest in the company. Such companies are not popular in India. </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 On the basis of number of members:</a:t>
            </a:r>
            <a:br>
              <a:rPr lang="en-US" b="1" dirty="0" smtClean="0"/>
            </a:br>
            <a:endParaRPr lang="en-US" dirty="0"/>
          </a:p>
        </p:txBody>
      </p:sp>
      <p:sp>
        <p:nvSpPr>
          <p:cNvPr id="3" name="Content Placeholder 2"/>
          <p:cNvSpPr>
            <a:spLocks noGrp="1"/>
          </p:cNvSpPr>
          <p:nvPr>
            <p:ph idx="1"/>
          </p:nvPr>
        </p:nvSpPr>
        <p:spPr/>
        <p:txBody>
          <a:bodyPr/>
          <a:lstStyle/>
          <a:p>
            <a:r>
              <a:rPr lang="en-US" b="1" dirty="0" smtClean="0"/>
              <a:t>(</a:t>
            </a:r>
            <a:r>
              <a:rPr lang="en-US" b="1" dirty="0" err="1" smtClean="0"/>
              <a:t>i</a:t>
            </a:r>
            <a:r>
              <a:rPr lang="en-US" b="1" dirty="0" smtClean="0"/>
              <a:t>) Private company: </a:t>
            </a:r>
          </a:p>
          <a:p>
            <a:r>
              <a:rPr lang="en-US" b="1" dirty="0" smtClean="0"/>
              <a:t>(ii) Public company:</a:t>
            </a:r>
          </a:p>
          <a:p>
            <a:pPr>
              <a:buNone/>
            </a:pP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t>
            </a:r>
            <a:r>
              <a:rPr lang="en-US" b="1" dirty="0" err="1" smtClean="0"/>
              <a:t>i</a:t>
            </a:r>
            <a:r>
              <a:rPr lang="en-US" b="1" dirty="0" smtClean="0"/>
              <a:t>) Private company: </a:t>
            </a:r>
          </a:p>
        </p:txBody>
      </p:sp>
      <p:sp>
        <p:nvSpPr>
          <p:cNvPr id="3" name="Content Placeholder 2"/>
          <p:cNvSpPr>
            <a:spLocks noGrp="1"/>
          </p:cNvSpPr>
          <p:nvPr>
            <p:ph idx="1"/>
          </p:nvPr>
        </p:nvSpPr>
        <p:spPr/>
        <p:txBody>
          <a:bodyPr>
            <a:normAutofit fontScale="70000" lnSpcReduction="20000"/>
          </a:bodyPr>
          <a:lstStyle/>
          <a:p>
            <a:pPr>
              <a:buNone/>
            </a:pPr>
            <a:r>
              <a:rPr lang="en-US" b="1" dirty="0" smtClean="0"/>
              <a:t>    A private company means a company which by its articles of association: </a:t>
            </a:r>
            <a:endParaRPr lang="en-US" dirty="0" smtClean="0"/>
          </a:p>
          <a:p>
            <a:r>
              <a:rPr lang="en-US" dirty="0" smtClean="0"/>
              <a:t>(</a:t>
            </a:r>
            <a:r>
              <a:rPr lang="en-US" dirty="0" err="1" smtClean="0"/>
              <a:t>i</a:t>
            </a:r>
            <a:r>
              <a:rPr lang="en-US" dirty="0" smtClean="0"/>
              <a:t>) Restricts the right to transfer its shares </a:t>
            </a:r>
          </a:p>
          <a:p>
            <a:r>
              <a:rPr lang="en-US" dirty="0" smtClean="0"/>
              <a:t>ADVERTISEMENTS:</a:t>
            </a:r>
          </a:p>
          <a:p>
            <a:r>
              <a:rPr lang="en-US" dirty="0" smtClean="0"/>
              <a:t>(ii) Limits the number of its members to fifty (excluding members who are or were in the employment of the company) and </a:t>
            </a:r>
          </a:p>
          <a:p>
            <a:r>
              <a:rPr lang="en-US" dirty="0" smtClean="0"/>
              <a:t>(iii) Prohibits any invitation to the public to subscribe for any shares or debentures of the company. </a:t>
            </a:r>
          </a:p>
          <a:p>
            <a:r>
              <a:rPr lang="en-US" dirty="0" smtClean="0"/>
              <a:t>(iv) Where two or more persons hold one or more shares in a company jointly, they are treated as a single member. There should be at least two persons to form a private company and the maximum number of members in a private company cannot exceed 50. A private limited company is required to add the words “Private Ltd” at the end of its name. </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(ii) Public company:</a:t>
            </a:r>
          </a:p>
        </p:txBody>
      </p:sp>
      <p:sp>
        <p:nvSpPr>
          <p:cNvPr id="3" name="Content Placeholder 2"/>
          <p:cNvSpPr>
            <a:spLocks noGrp="1"/>
          </p:cNvSpPr>
          <p:nvPr>
            <p:ph idx="1"/>
          </p:nvPr>
        </p:nvSpPr>
        <p:spPr/>
        <p:txBody>
          <a:bodyPr>
            <a:normAutofit fontScale="92500" lnSpcReduction="20000"/>
          </a:bodyPr>
          <a:lstStyle/>
          <a:p>
            <a:pPr>
              <a:buNone/>
            </a:pPr>
            <a:r>
              <a:rPr lang="en-US" dirty="0" smtClean="0"/>
              <a:t>      A public company means a company which is not a private company. There must be at least seven persons to form a public company. It is of the essence of a public company that its articles do not contain provisions restricting the number of its members or excluding generally the transfer of its shares to the public or prohibiting any invitation to the public to subscribe for its shares or debentures. Only the shares of a public company are capable of being dealt in on a stock exchange. </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 According to Domicile:</a:t>
            </a:r>
            <a:br>
              <a:rPr lang="en-US" b="1" dirty="0" smtClean="0"/>
            </a:br>
            <a:endParaRPr lang="en-US" dirty="0"/>
          </a:p>
        </p:txBody>
      </p:sp>
      <p:sp>
        <p:nvSpPr>
          <p:cNvPr id="3" name="Content Placeholder 2"/>
          <p:cNvSpPr>
            <a:spLocks noGrp="1"/>
          </p:cNvSpPr>
          <p:nvPr>
            <p:ph idx="1"/>
          </p:nvPr>
        </p:nvSpPr>
        <p:spPr/>
        <p:txBody>
          <a:bodyPr/>
          <a:lstStyle/>
          <a:p>
            <a:r>
              <a:rPr lang="en-US" b="1" dirty="0" smtClean="0"/>
              <a:t> (</a:t>
            </a:r>
            <a:r>
              <a:rPr lang="en-US" b="1" dirty="0" err="1" smtClean="0"/>
              <a:t>i</a:t>
            </a:r>
            <a:r>
              <a:rPr lang="en-US" b="1" dirty="0" smtClean="0"/>
              <a:t>) Foreign company:</a:t>
            </a:r>
          </a:p>
          <a:p>
            <a:r>
              <a:rPr lang="en-US" b="1" dirty="0" smtClean="0"/>
              <a:t>(ii) Indian Companies:</a:t>
            </a:r>
          </a:p>
          <a:p>
            <a:pPr>
              <a:buNone/>
            </a:pP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a:t>
            </a:r>
            <a:r>
              <a:rPr lang="en-US" b="1" dirty="0" err="1" smtClean="0"/>
              <a:t>i</a:t>
            </a:r>
            <a:r>
              <a:rPr lang="en-US" b="1" dirty="0" smtClean="0"/>
              <a:t>) Foreign company:</a:t>
            </a:r>
            <a:br>
              <a:rPr lang="en-US" b="1" dirty="0" smtClean="0"/>
            </a:br>
            <a:endParaRPr lang="en-US" dirty="0"/>
          </a:p>
        </p:txBody>
      </p:sp>
      <p:sp>
        <p:nvSpPr>
          <p:cNvPr id="3" name="Content Placeholder 2"/>
          <p:cNvSpPr>
            <a:spLocks noGrp="1"/>
          </p:cNvSpPr>
          <p:nvPr>
            <p:ph idx="1"/>
          </p:nvPr>
        </p:nvSpPr>
        <p:spPr/>
        <p:txBody>
          <a:bodyPr>
            <a:normAutofit fontScale="92500"/>
          </a:bodyPr>
          <a:lstStyle/>
          <a:p>
            <a:r>
              <a:rPr lang="en-US" dirty="0" smtClean="0"/>
              <a:t>It means a company incorporated outside India and having a place of business in India. </a:t>
            </a:r>
          </a:p>
          <a:p>
            <a:pPr>
              <a:buNone/>
            </a:pPr>
            <a:r>
              <a:rPr lang="en-US" b="1" dirty="0" smtClean="0"/>
              <a:t>   According to Section 591 a foreign company is one incorporated outside India:</a:t>
            </a:r>
            <a:r>
              <a:rPr lang="en-US" dirty="0" smtClean="0"/>
              <a:t> </a:t>
            </a:r>
          </a:p>
          <a:p>
            <a:r>
              <a:rPr lang="en-US" dirty="0" smtClean="0"/>
              <a:t>(a) Which established a place of business within India after the commencement of this Act or (b) Which had a place of business within India before the commencement of this Act and continues to have the same at the commencement of this Act. </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(ii) Indian Companies:</a:t>
            </a:r>
            <a:br>
              <a:rPr lang="en-US" b="1" dirty="0" smtClean="0"/>
            </a:br>
            <a:endParaRPr lang="en-US" dirty="0"/>
          </a:p>
        </p:txBody>
      </p:sp>
      <p:sp>
        <p:nvSpPr>
          <p:cNvPr id="3" name="Content Placeholder 2"/>
          <p:cNvSpPr>
            <a:spLocks noGrp="1"/>
          </p:cNvSpPr>
          <p:nvPr>
            <p:ph idx="1"/>
          </p:nvPr>
        </p:nvSpPr>
        <p:spPr/>
        <p:txBody>
          <a:bodyPr/>
          <a:lstStyle/>
          <a:p>
            <a:r>
              <a:rPr lang="en-US" dirty="0" smtClean="0"/>
              <a:t>A company formed and registered in India is known as an Indian Company. </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(E) Miscellaneous Category:</a:t>
            </a:r>
            <a:br>
              <a:rPr lang="en-US" b="1" dirty="0" smtClean="0"/>
            </a:br>
            <a:endParaRPr lang="en-US" dirty="0"/>
          </a:p>
        </p:txBody>
      </p:sp>
      <p:sp>
        <p:nvSpPr>
          <p:cNvPr id="3" name="Content Placeholder 2"/>
          <p:cNvSpPr>
            <a:spLocks noGrp="1"/>
          </p:cNvSpPr>
          <p:nvPr>
            <p:ph idx="1"/>
          </p:nvPr>
        </p:nvSpPr>
        <p:spPr>
          <a:xfrm>
            <a:off x="304800" y="1524000"/>
            <a:ext cx="8229600" cy="4525963"/>
          </a:xfrm>
        </p:spPr>
        <p:txBody>
          <a:bodyPr>
            <a:normAutofit/>
          </a:bodyPr>
          <a:lstStyle/>
          <a:p>
            <a:endParaRPr lang="en-US" b="1" dirty="0" smtClean="0"/>
          </a:p>
          <a:p>
            <a:r>
              <a:rPr lang="en-US" b="1" dirty="0" smtClean="0"/>
              <a:t>(</a:t>
            </a:r>
            <a:r>
              <a:rPr lang="en-US" b="1" dirty="0" err="1" smtClean="0"/>
              <a:t>i</a:t>
            </a:r>
            <a:r>
              <a:rPr lang="en-US" b="1" dirty="0" smtClean="0"/>
              <a:t>) Government Company:</a:t>
            </a:r>
          </a:p>
          <a:p>
            <a:r>
              <a:rPr lang="en-US" b="1" dirty="0" smtClean="0"/>
              <a:t>(ii) Holding and subsidiary companies:</a:t>
            </a:r>
          </a:p>
          <a:p>
            <a:r>
              <a:rPr lang="en-US" b="1" dirty="0" smtClean="0"/>
              <a:t>(iii) One man </a:t>
            </a:r>
            <a:r>
              <a:rPr lang="en-US" b="1" smtClean="0"/>
              <a:t>Company:</a:t>
            </a:r>
            <a:endParaRPr lang="en-US" b="1"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a:t>
            </a:r>
            <a:r>
              <a:rPr lang="en-US" b="1" dirty="0" err="1" smtClean="0"/>
              <a:t>i</a:t>
            </a:r>
            <a:r>
              <a:rPr lang="en-US" b="1" dirty="0" smtClean="0"/>
              <a:t>) Government Company:</a:t>
            </a:r>
            <a:br>
              <a:rPr lang="en-US" b="1" dirty="0" smtClean="0"/>
            </a:br>
            <a:endParaRPr lang="en-US" dirty="0"/>
          </a:p>
        </p:txBody>
      </p:sp>
      <p:sp>
        <p:nvSpPr>
          <p:cNvPr id="3" name="Content Placeholder 2"/>
          <p:cNvSpPr>
            <a:spLocks noGrp="1"/>
          </p:cNvSpPr>
          <p:nvPr>
            <p:ph idx="1"/>
          </p:nvPr>
        </p:nvSpPr>
        <p:spPr/>
        <p:txBody>
          <a:bodyPr/>
          <a:lstStyle/>
          <a:p>
            <a:r>
              <a:rPr lang="en-US" dirty="0" smtClean="0"/>
              <a:t>It means any company in which not less than 51 percent of the paid up share capital is held by the Central </a:t>
            </a:r>
            <a:r>
              <a:rPr lang="en-US" dirty="0" err="1" smtClean="0"/>
              <a:t>Govt</a:t>
            </a:r>
            <a:r>
              <a:rPr lang="en-US" dirty="0" smtClean="0"/>
              <a:t>, and/or by any State Government or Governments or partly by the Central Government and partly by one or more State Governments. The subsidiary of a Government company is also a Government company. </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(ii) Holding and subsidiary companies:</a:t>
            </a:r>
            <a:br>
              <a:rPr lang="en-US" b="1" dirty="0" smtClean="0"/>
            </a:b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A company is known as the holding company of another company if it has control over another company. A company is known as subsidiary of another company when control is exercised by the latter over the former called a subsidiary company. A company is to be deemed to be subsidiary company of another </a:t>
            </a:r>
          </a:p>
          <a:p>
            <a:r>
              <a:rPr lang="en-US" b="1" dirty="0" smtClean="0"/>
              <a:t>(a) If the other:</a:t>
            </a:r>
            <a:r>
              <a:rPr lang="en-US" dirty="0" smtClean="0"/>
              <a:t> </a:t>
            </a:r>
          </a:p>
          <a:p>
            <a:r>
              <a:rPr lang="en-US" dirty="0" smtClean="0"/>
              <a:t>(a) Controls the composition of its Board of directors or </a:t>
            </a:r>
          </a:p>
          <a:p>
            <a:r>
              <a:rPr lang="en-US" dirty="0" smtClean="0"/>
              <a:t>(b) Exercises or controls more than half of its total voting power where it is an existing company in respect where of the holders of preference shares issued before the commencement of the Act have the same voting rights as the holders of equity shares or </a:t>
            </a:r>
          </a:p>
          <a:p>
            <a:r>
              <a:rPr lang="en-US" dirty="0" smtClean="0"/>
              <a:t>(c) In the case of any other company holds more than half in nominal value of its equity share capital or </a:t>
            </a:r>
          </a:p>
          <a:p>
            <a:r>
              <a:rPr lang="en-US" b="1" dirty="0" smtClean="0"/>
              <a:t>(b)</a:t>
            </a:r>
            <a:r>
              <a:rPr lang="en-US" dirty="0" smtClean="0"/>
              <a:t> If it is a subsidiary of a third company which is subsidiary of the controlling company. </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Companies </a:t>
            </a:r>
            <a:endParaRPr lang="en-US" dirty="0"/>
          </a:p>
        </p:txBody>
      </p:sp>
      <p:sp>
        <p:nvSpPr>
          <p:cNvPr id="3" name="Content Placeholder 2"/>
          <p:cNvSpPr>
            <a:spLocks noGrp="1"/>
          </p:cNvSpPr>
          <p:nvPr>
            <p:ph idx="1"/>
          </p:nvPr>
        </p:nvSpPr>
        <p:spPr/>
        <p:txBody>
          <a:bodyPr/>
          <a:lstStyle/>
          <a:p>
            <a:r>
              <a:rPr lang="en-US" b="1" dirty="0" smtClean="0"/>
              <a:t>A) On the basis of incorporation: </a:t>
            </a:r>
          </a:p>
          <a:p>
            <a:r>
              <a:rPr lang="en-US" b="1" dirty="0" smtClean="0"/>
              <a:t>B) On the basis of liability:</a:t>
            </a:r>
          </a:p>
          <a:p>
            <a:r>
              <a:rPr lang="en-US" dirty="0" smtClean="0"/>
              <a:t>C) On the basis of number of members   </a:t>
            </a:r>
          </a:p>
          <a:p>
            <a:r>
              <a:rPr lang="en-US" dirty="0" smtClean="0"/>
              <a:t>D) According to Domicile</a:t>
            </a:r>
          </a:p>
          <a:p>
            <a:r>
              <a:rPr lang="en-US" b="1" dirty="0" smtClean="0"/>
              <a:t>(E) Miscellaneous Category:</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iii) One man Company:</a:t>
            </a:r>
            <a:br>
              <a:rPr lang="en-US" b="1" dirty="0" smtClean="0"/>
            </a:b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This is a company in which one man holds practically the whole of the share capital of the company and in order to meet the statutory requirement of minimum number of members, some dummy members hold one or two shares each. The dummy members are usually nominees of principal shareholder. The principal shareholder is in a position to enjoy the profits of the business with limited liability. Such type of companies are perfectly valid and not illegal</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(A) On the basis of incorporation: </a:t>
            </a:r>
            <a:br>
              <a:rPr lang="en-US" sz="3600" b="1" dirty="0" smtClean="0"/>
            </a:br>
            <a:endParaRPr lang="en-US" sz="3600" dirty="0"/>
          </a:p>
        </p:txBody>
      </p:sp>
      <p:sp>
        <p:nvSpPr>
          <p:cNvPr id="3" name="Content Placeholder 2"/>
          <p:cNvSpPr>
            <a:spLocks noGrp="1"/>
          </p:cNvSpPr>
          <p:nvPr>
            <p:ph idx="1"/>
          </p:nvPr>
        </p:nvSpPr>
        <p:spPr/>
        <p:txBody>
          <a:bodyPr>
            <a:normAutofit/>
          </a:bodyPr>
          <a:lstStyle/>
          <a:p>
            <a:r>
              <a:rPr lang="en-US" b="1" dirty="0" smtClean="0"/>
              <a:t>On the basis of incorporation, companies can be classified as: </a:t>
            </a:r>
            <a:endParaRPr lang="en-US" dirty="0" smtClean="0"/>
          </a:p>
          <a:p>
            <a:r>
              <a:rPr lang="en-US" dirty="0" smtClean="0"/>
              <a:t>(</a:t>
            </a:r>
            <a:r>
              <a:rPr lang="en-US" dirty="0" err="1" smtClean="0"/>
              <a:t>i</a:t>
            </a:r>
            <a:r>
              <a:rPr lang="en-US" dirty="0" smtClean="0"/>
              <a:t>) Chartered companies </a:t>
            </a:r>
          </a:p>
          <a:p>
            <a:r>
              <a:rPr lang="en-US" dirty="0" smtClean="0"/>
              <a:t>(ii) Statutory companies </a:t>
            </a:r>
          </a:p>
          <a:p>
            <a:r>
              <a:rPr lang="en-US" dirty="0" smtClean="0"/>
              <a:t>(iii) Registered companies </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a:t>
            </a:r>
            <a:r>
              <a:rPr lang="en-US" b="1" dirty="0" err="1" smtClean="0"/>
              <a:t>i</a:t>
            </a:r>
            <a:r>
              <a:rPr lang="en-US" b="1" dirty="0" smtClean="0"/>
              <a:t>) Chartered companies:</a:t>
            </a:r>
            <a:br>
              <a:rPr lang="en-US" b="1" dirty="0" smtClean="0"/>
            </a:b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crown in exercise of the royal prerogative has power to create a corporation by the grant of a charter to persons assenting to be incorporated. Such companies or corporations are known as chartered companies. Examples of this type of companies are Bank of England (1694), East India Company (1600). The powers and the nature of business of a chartered company are defined by the charter which incorporates it. After the country attained independence, these types of companies do not exist in India. </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(ii) Statutory companies:</a:t>
            </a:r>
            <a:br>
              <a:rPr lang="en-US" b="1" dirty="0" smtClean="0"/>
            </a:b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 company may be incorporated by means of a special Act of the Parliament or any state legislature. Such companies are called statutory companies, Instances of statutory companies in India are Reserve Bank of India, the Life Insurance Corporation of India, the Food Corporation of India etc. The provisions of the Companies Act 1956 apply to statutory companies except where the said provisions are inconsistent with the provisions of the Act creating them. Statutory companies are mostly invested with compulsory powers. </a:t>
            </a:r>
          </a:p>
          <a:p>
            <a:pPr>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(iii) Registered companies:</a:t>
            </a:r>
            <a:br>
              <a:rPr lang="en-US" b="1" dirty="0" smtClean="0"/>
            </a:br>
            <a:endParaRPr lang="en-US" dirty="0"/>
          </a:p>
        </p:txBody>
      </p:sp>
      <p:sp>
        <p:nvSpPr>
          <p:cNvPr id="3" name="Content Placeholder 2"/>
          <p:cNvSpPr>
            <a:spLocks noGrp="1"/>
          </p:cNvSpPr>
          <p:nvPr>
            <p:ph idx="1"/>
          </p:nvPr>
        </p:nvSpPr>
        <p:spPr/>
        <p:txBody>
          <a:bodyPr/>
          <a:lstStyle/>
          <a:p>
            <a:pPr>
              <a:buNone/>
            </a:pPr>
            <a:r>
              <a:rPr lang="en-US" dirty="0" smtClean="0"/>
              <a:t>Companies registered under the Companies Act 2013, or earlier Companies Acts are called registered companies. Such companies come into existence when they are registered under the Companies Act and a certificate of incorporation is granted to them by the Registrar. </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(B) On the basis of liability:</a:t>
            </a:r>
            <a:br>
              <a:rPr lang="en-US" b="1" dirty="0" smtClean="0"/>
            </a:br>
            <a:endParaRPr lang="en-US" dirty="0"/>
          </a:p>
        </p:txBody>
      </p:sp>
      <p:sp>
        <p:nvSpPr>
          <p:cNvPr id="3" name="Content Placeholder 2"/>
          <p:cNvSpPr>
            <a:spLocks noGrp="1"/>
          </p:cNvSpPr>
          <p:nvPr>
            <p:ph idx="1"/>
          </p:nvPr>
        </p:nvSpPr>
        <p:spPr/>
        <p:txBody>
          <a:bodyPr/>
          <a:lstStyle/>
          <a:p>
            <a:r>
              <a:rPr lang="en-US" b="1" dirty="0" smtClean="0"/>
              <a:t>On the basis of liability the company can be classified into:</a:t>
            </a:r>
            <a:r>
              <a:rPr lang="en-US" dirty="0" smtClean="0"/>
              <a:t> </a:t>
            </a:r>
          </a:p>
          <a:p>
            <a:pPr>
              <a:buNone/>
            </a:pPr>
            <a:r>
              <a:rPr lang="en-US" dirty="0" smtClean="0"/>
              <a:t>(</a:t>
            </a:r>
            <a:r>
              <a:rPr lang="en-US" dirty="0" err="1" smtClean="0"/>
              <a:t>i</a:t>
            </a:r>
            <a:r>
              <a:rPr lang="en-US" dirty="0" smtClean="0"/>
              <a:t>) Companies limited by shares </a:t>
            </a:r>
          </a:p>
          <a:p>
            <a:pPr>
              <a:buNone/>
            </a:pPr>
            <a:r>
              <a:rPr lang="en-US" dirty="0" smtClean="0"/>
              <a:t>(ii) Companies limited by guarantee </a:t>
            </a:r>
          </a:p>
          <a:p>
            <a:pPr>
              <a:buNone/>
            </a:pPr>
            <a:r>
              <a:rPr lang="en-US" dirty="0" smtClean="0"/>
              <a:t>(iii) Unlimited companies. </a:t>
            </a:r>
          </a:p>
          <a:p>
            <a:pPr>
              <a:buNone/>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a:t>
            </a:r>
            <a:r>
              <a:rPr lang="en-US" b="1" dirty="0" err="1" smtClean="0"/>
              <a:t>i</a:t>
            </a:r>
            <a:r>
              <a:rPr lang="en-US" b="1" dirty="0" smtClean="0"/>
              <a:t>) Companies limited by shares:</a:t>
            </a:r>
            <a:br>
              <a:rPr lang="en-US" b="1" dirty="0" smtClean="0"/>
            </a:b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   When the liability of the members of a company is limited to the amount if any unpaid on the shares, such a company is known as a company limited by shares. In a company limited by shares the liability of the members is limited to the amount if any unpaid on the shares respectively held by them. The liability can be enforced during existence of the company as well as during the winding up. Where the shares are fully paid up, no further liability rests on them. </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(ii) Companies limited by guarantee: </a:t>
            </a:r>
            <a:br>
              <a:rPr lang="en-US" b="1" dirty="0" smtClean="0"/>
            </a:b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     It is a registered company in which the liability of members is limited to such amounts as they may respectively undertake by the memorandum to contribute to the assets of the company in the event of its being wound up. In the case of such companies the liability of its members is limited to the amount of guarantee undertaken by them. Clubs, trade associations, research associations and societies for promoting various objects are various examples of guarantee companies. </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TotalTime>
  <Words>1378</Words>
  <Application>Microsoft Office PowerPoint</Application>
  <PresentationFormat>On-screen Show (4:3)</PresentationFormat>
  <Paragraphs>69</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Types of Companies  as per Companies Act,2013</vt:lpstr>
      <vt:lpstr>Types of Companies </vt:lpstr>
      <vt:lpstr>(A) On the basis of incorporation:  </vt:lpstr>
      <vt:lpstr>(i) Chartered companies: </vt:lpstr>
      <vt:lpstr>(ii) Statutory companies: </vt:lpstr>
      <vt:lpstr>(iii) Registered companies: </vt:lpstr>
      <vt:lpstr>(B) On the basis of liability: </vt:lpstr>
      <vt:lpstr>(i) Companies limited by shares: </vt:lpstr>
      <vt:lpstr>(ii) Companies limited by guarantee:  </vt:lpstr>
      <vt:lpstr>(iii) Unlimited companies: </vt:lpstr>
      <vt:lpstr>(C) On the basis of number of members: </vt:lpstr>
      <vt:lpstr>(i) Private company: </vt:lpstr>
      <vt:lpstr>(ii) Public company:</vt:lpstr>
      <vt:lpstr>(D) According to Domicile: </vt:lpstr>
      <vt:lpstr>(i) Foreign company: </vt:lpstr>
      <vt:lpstr>(ii) Indian Companies: </vt:lpstr>
      <vt:lpstr>(E) Miscellaneous Category: </vt:lpstr>
      <vt:lpstr>(i) Government Company: </vt:lpstr>
      <vt:lpstr>(ii) Holding and subsidiary companies: </vt:lpstr>
      <vt:lpstr>iii) One man Company: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law</dc:creator>
  <cp:lastModifiedBy>Admin</cp:lastModifiedBy>
  <cp:revision>18</cp:revision>
  <dcterms:created xsi:type="dcterms:W3CDTF">2006-08-16T00:00:00Z</dcterms:created>
  <dcterms:modified xsi:type="dcterms:W3CDTF">2018-06-23T14:10:55Z</dcterms:modified>
</cp:coreProperties>
</file>