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65" r:id="rId5"/>
    <p:sldId id="266" r:id="rId6"/>
    <p:sldId id="267" r:id="rId7"/>
    <p:sldId id="270" r:id="rId8"/>
    <p:sldId id="268" r:id="rId9"/>
    <p:sldId id="269" r:id="rId10"/>
    <p:sldId id="260" r:id="rId11"/>
    <p:sldId id="261" r:id="rId12"/>
    <p:sldId id="262"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Prison System in India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Times New Roman" pitchFamily="18" charset="0"/>
                <a:cs typeface="Times New Roman" pitchFamily="18" charset="0"/>
              </a:rPr>
              <a:t>Introduction </a:t>
            </a:r>
          </a:p>
          <a:p>
            <a:r>
              <a:rPr lang="en-US" dirty="0" smtClean="0">
                <a:latin typeface="Times New Roman" pitchFamily="18" charset="0"/>
                <a:cs typeface="Times New Roman" pitchFamily="18" charset="0"/>
              </a:rPr>
              <a:t>Historical Background</a:t>
            </a:r>
          </a:p>
          <a:p>
            <a:r>
              <a:rPr lang="en-US" dirty="0" smtClean="0">
                <a:latin typeface="Times New Roman" pitchFamily="18" charset="0"/>
                <a:cs typeface="Times New Roman" pitchFamily="18" charset="0"/>
              </a:rPr>
              <a:t>Prison reforms in India </a:t>
            </a:r>
          </a:p>
          <a:p>
            <a:pPr>
              <a:buNone/>
            </a:pPr>
            <a:r>
              <a:rPr lang="en-US" dirty="0" smtClean="0">
                <a:latin typeface="Times New Roman" pitchFamily="18" charset="0"/>
                <a:cs typeface="Times New Roman" pitchFamily="18" charset="0"/>
              </a:rPr>
              <a:t>– After independence</a:t>
            </a:r>
          </a:p>
          <a:p>
            <a:pPr>
              <a:buNone/>
            </a:pPr>
            <a:r>
              <a:rPr lang="en-US" dirty="0" smtClean="0">
                <a:latin typeface="Times New Roman" pitchFamily="18" charset="0"/>
                <a:cs typeface="Times New Roman" pitchFamily="18" charset="0"/>
              </a:rPr>
              <a:t>– prior to independence</a:t>
            </a:r>
          </a:p>
          <a:p>
            <a:pPr>
              <a:buNone/>
            </a:pPr>
            <a:r>
              <a:rPr lang="en-US" dirty="0" smtClean="0">
                <a:latin typeface="Times New Roman" pitchFamily="18" charset="0"/>
                <a:cs typeface="Times New Roman" pitchFamily="18" charset="0"/>
              </a:rPr>
              <a:t>- Modification in Prison Administration</a:t>
            </a:r>
          </a:p>
          <a:p>
            <a:r>
              <a:rPr lang="en-US" dirty="0" smtClean="0">
                <a:latin typeface="Times New Roman" pitchFamily="18" charset="0"/>
                <a:cs typeface="Times New Roman" pitchFamily="18" charset="0"/>
              </a:rPr>
              <a:t> Regulations--Statutes </a:t>
            </a:r>
          </a:p>
          <a:p>
            <a:r>
              <a:rPr lang="en-US" dirty="0" smtClean="0">
                <a:latin typeface="Times New Roman" pitchFamily="18" charset="0"/>
                <a:cs typeface="Times New Roman" pitchFamily="18" charset="0"/>
              </a:rPr>
              <a:t>Reformation of Prisoners</a:t>
            </a:r>
          </a:p>
          <a:p>
            <a:r>
              <a:rPr lang="en-US" dirty="0" smtClean="0">
                <a:latin typeface="Times New Roman" pitchFamily="18" charset="0"/>
                <a:cs typeface="Times New Roman" pitchFamily="18" charset="0"/>
              </a:rPr>
              <a:t>Alternative to punishment</a:t>
            </a:r>
          </a:p>
          <a:p>
            <a:r>
              <a:rPr lang="en-US" dirty="0" smtClean="0">
                <a:latin typeface="Times New Roman" pitchFamily="18" charset="0"/>
                <a:cs typeface="Times New Roman" pitchFamily="18" charset="0"/>
              </a:rPr>
              <a:t> Conclusion</a:t>
            </a: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Autofit/>
          </a:bodyPr>
          <a:lstStyle/>
          <a:p>
            <a:r>
              <a:rPr lang="en-US" sz="2800" dirty="0" smtClean="0">
                <a:latin typeface="Times New Roman" pitchFamily="18" charset="0"/>
                <a:cs typeface="Times New Roman" pitchFamily="18" charset="0"/>
              </a:rPr>
              <a:t>Existing Statutes which have a bearing on regulation and management of prisons in India.</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25000" lnSpcReduction="20000"/>
          </a:bodyPr>
          <a:lstStyle/>
          <a:p>
            <a:pPr lvl="0">
              <a:buFont typeface="Wingdings" pitchFamily="2" charset="2"/>
              <a:buChar char="q"/>
            </a:pPr>
            <a:endParaRPr lang="en-US" dirty="0" smtClean="0">
              <a:latin typeface="Times New Roman" pitchFamily="18" charset="0"/>
              <a:cs typeface="Times New Roman" pitchFamily="18" charset="0"/>
            </a:endParaRPr>
          </a:p>
          <a:p>
            <a:pPr lvl="0"/>
            <a:r>
              <a:rPr lang="en-US" sz="8000" dirty="0" smtClean="0">
                <a:latin typeface="Times New Roman" pitchFamily="18" charset="0"/>
                <a:cs typeface="Times New Roman" pitchFamily="18" charset="0"/>
              </a:rPr>
              <a:t>The Indian Penal Code, 1860.</a:t>
            </a:r>
          </a:p>
          <a:p>
            <a:pPr lvl="0"/>
            <a:r>
              <a:rPr lang="en-US" sz="8000" dirty="0" smtClean="0">
                <a:latin typeface="Times New Roman" pitchFamily="18" charset="0"/>
                <a:cs typeface="Times New Roman" pitchFamily="18" charset="0"/>
              </a:rPr>
              <a:t> The Prisons Act, 1894.</a:t>
            </a:r>
          </a:p>
          <a:p>
            <a:pPr lvl="0"/>
            <a:r>
              <a:rPr lang="en-US" sz="8000" dirty="0" smtClean="0">
                <a:latin typeface="Times New Roman" pitchFamily="18" charset="0"/>
                <a:cs typeface="Times New Roman" pitchFamily="18" charset="0"/>
              </a:rPr>
              <a:t>  The Prisoners Act, 1900.</a:t>
            </a:r>
          </a:p>
          <a:p>
            <a:pPr lvl="0"/>
            <a:r>
              <a:rPr lang="en-US" sz="8000" dirty="0" smtClean="0">
                <a:latin typeface="Times New Roman" pitchFamily="18" charset="0"/>
                <a:cs typeface="Times New Roman" pitchFamily="18" charset="0"/>
              </a:rPr>
              <a:t> The Identification of Prisoners Act, 1920.</a:t>
            </a:r>
          </a:p>
          <a:p>
            <a:pPr lvl="0"/>
            <a:r>
              <a:rPr lang="en-US" sz="8000" dirty="0" smtClean="0">
                <a:latin typeface="Times New Roman" pitchFamily="18" charset="0"/>
                <a:cs typeface="Times New Roman" pitchFamily="18" charset="0"/>
              </a:rPr>
              <a:t> Constitution of India, 1950</a:t>
            </a:r>
          </a:p>
          <a:p>
            <a:pPr lvl="0"/>
            <a:r>
              <a:rPr lang="en-US" sz="8000" dirty="0" smtClean="0">
                <a:latin typeface="Times New Roman" pitchFamily="18" charset="0"/>
                <a:cs typeface="Times New Roman" pitchFamily="18" charset="0"/>
              </a:rPr>
              <a:t> The Transfer of Prisoners Act, 1950. </a:t>
            </a:r>
          </a:p>
          <a:p>
            <a:pPr lvl="0"/>
            <a:r>
              <a:rPr lang="en-US" sz="8000" dirty="0" smtClean="0">
                <a:latin typeface="Times New Roman" pitchFamily="18" charset="0"/>
                <a:cs typeface="Times New Roman" pitchFamily="18" charset="0"/>
              </a:rPr>
              <a:t>The Representation of People's Act, 1951.</a:t>
            </a:r>
          </a:p>
          <a:p>
            <a:pPr lvl="0"/>
            <a:r>
              <a:rPr lang="en-US" sz="8000" dirty="0" smtClean="0">
                <a:latin typeface="Times New Roman" pitchFamily="18" charset="0"/>
                <a:cs typeface="Times New Roman" pitchFamily="18" charset="0"/>
              </a:rPr>
              <a:t>  The Prisoners (Attendance in Courts) Act, 1955</a:t>
            </a:r>
          </a:p>
          <a:p>
            <a:pPr lvl="0"/>
            <a:r>
              <a:rPr lang="en-US" sz="8000" dirty="0" smtClean="0">
                <a:latin typeface="Times New Roman" pitchFamily="18" charset="0"/>
                <a:cs typeface="Times New Roman" pitchFamily="18" charset="0"/>
              </a:rPr>
              <a:t> The Probation of Offenders Act, 1958. </a:t>
            </a:r>
          </a:p>
          <a:p>
            <a:pPr lvl="0"/>
            <a:r>
              <a:rPr lang="en-US" sz="8000" dirty="0" smtClean="0">
                <a:latin typeface="Times New Roman" pitchFamily="18" charset="0"/>
                <a:cs typeface="Times New Roman" pitchFamily="18" charset="0"/>
              </a:rPr>
              <a:t> The Code of Criminal Procedure, 1973.</a:t>
            </a:r>
          </a:p>
          <a:p>
            <a:pPr lvl="0"/>
            <a:r>
              <a:rPr lang="en-US" sz="8000" dirty="0" smtClean="0">
                <a:latin typeface="Times New Roman" pitchFamily="18" charset="0"/>
                <a:cs typeface="Times New Roman" pitchFamily="18" charset="0"/>
              </a:rPr>
              <a:t>  The Mental Health Act, 1987.</a:t>
            </a:r>
          </a:p>
          <a:p>
            <a:pPr lvl="0"/>
            <a:r>
              <a:rPr lang="en-US" sz="8000" dirty="0" smtClean="0">
                <a:latin typeface="Times New Roman" pitchFamily="18" charset="0"/>
                <a:cs typeface="Times New Roman" pitchFamily="18" charset="0"/>
              </a:rPr>
              <a:t> The Juvenile Justice (Care &amp; Protection) Act, 2000</a:t>
            </a:r>
          </a:p>
          <a:p>
            <a:pPr lvl="0"/>
            <a:r>
              <a:rPr lang="en-US" sz="8000" dirty="0" smtClean="0">
                <a:latin typeface="Times New Roman" pitchFamily="18" charset="0"/>
                <a:cs typeface="Times New Roman" pitchFamily="18" charset="0"/>
              </a:rPr>
              <a:t> The Repatriation of Prisoners Act, 2003.</a:t>
            </a:r>
          </a:p>
          <a:p>
            <a:pPr lvl="0"/>
            <a:r>
              <a:rPr lang="en-US" sz="8000" dirty="0" smtClean="0">
                <a:latin typeface="Times New Roman" pitchFamily="18" charset="0"/>
                <a:cs typeface="Times New Roman" pitchFamily="18" charset="0"/>
              </a:rPr>
              <a:t>Model Prison Manual (2003)</a:t>
            </a:r>
          </a:p>
          <a:p>
            <a:pPr lvl="0">
              <a:buNone/>
            </a:pPr>
            <a:r>
              <a:rPr lang="en-US" sz="8000"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Alternative to </a:t>
            </a:r>
            <a:r>
              <a:rPr lang="en-US" dirty="0" smtClean="0">
                <a:latin typeface="Times New Roman" pitchFamily="18" charset="0"/>
                <a:cs typeface="Times New Roman" pitchFamily="18" charset="0"/>
              </a:rPr>
              <a:t>Punishment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buNone/>
            </a:pPr>
            <a:r>
              <a:rPr lang="en-US" b="1" dirty="0" smtClean="0">
                <a:latin typeface="Times New Roman" pitchFamily="18" charset="0"/>
                <a:cs typeface="Times New Roman" pitchFamily="18" charset="0"/>
              </a:rPr>
              <a:t>PAROLE</a:t>
            </a:r>
          </a:p>
          <a:p>
            <a:r>
              <a:rPr lang="en-US" dirty="0" smtClean="0">
                <a:latin typeface="Times New Roman" pitchFamily="18" charset="0"/>
                <a:cs typeface="Times New Roman" pitchFamily="18" charset="0"/>
              </a:rPr>
              <a:t> Is the temporary  release of a prisoner before the expiry of a sentence, on the promise of good behaviour</a:t>
            </a:r>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Parole is a grant of partial liberty or lessening of restrictions to a convicted prisoner, but released on parole does not, in any way, change the status of the prisoner. Parole is a penal device which seeks to humanize prison justice. It enables the prisoners to return to the outside world on certain conditions. </a:t>
            </a:r>
          </a:p>
          <a:p>
            <a:r>
              <a:rPr lang="en-US" dirty="0" smtClean="0">
                <a:latin typeface="Times New Roman" pitchFamily="18" charset="0"/>
                <a:cs typeface="Times New Roman" pitchFamily="18" charset="0"/>
              </a:rPr>
              <a:t>The main objects of the parole as stated in the Model Prison Manual are:</a:t>
            </a:r>
          </a:p>
          <a:p>
            <a:pPr>
              <a:buNone/>
            </a:pPr>
            <a:r>
              <a:rPr lang="en-US" dirty="0" smtClean="0">
                <a:latin typeface="Times New Roman" pitchFamily="18" charset="0"/>
                <a:cs typeface="Times New Roman" pitchFamily="18" charset="0"/>
              </a:rPr>
              <a:t>a) To enable the inmate to maintain continuity with his family life and deal with family matters</a:t>
            </a:r>
          </a:p>
          <a:p>
            <a:pPr>
              <a:buNone/>
            </a:pPr>
            <a:r>
              <a:rPr lang="en-US" dirty="0" smtClean="0">
                <a:latin typeface="Times New Roman" pitchFamily="18" charset="0"/>
                <a:cs typeface="Times New Roman" pitchFamily="18" charset="0"/>
              </a:rPr>
              <a:t>b) To save the inmate from the evil effects of continuous prison life.</a:t>
            </a:r>
          </a:p>
          <a:p>
            <a:pPr>
              <a:buNone/>
            </a:pPr>
            <a:r>
              <a:rPr lang="en-US" dirty="0" smtClean="0">
                <a:latin typeface="Times New Roman" pitchFamily="18" charset="0"/>
                <a:cs typeface="Times New Roman" pitchFamily="18" charset="0"/>
              </a:rPr>
              <a:t>c) To enable the inmate to retain self-confidence and active interest in life.</a:t>
            </a:r>
          </a:p>
          <a:p>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Alternative to punishment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a:buNone/>
            </a:pPr>
            <a:r>
              <a:rPr lang="en-US" b="1" dirty="0" smtClean="0">
                <a:latin typeface="Times New Roman" pitchFamily="18" charset="0"/>
                <a:cs typeface="Times New Roman" pitchFamily="18" charset="0"/>
              </a:rPr>
              <a:t>PROBATION</a:t>
            </a:r>
          </a:p>
          <a:p>
            <a:pPr>
              <a:buNone/>
            </a:pPr>
            <a:r>
              <a:rPr lang="en-US" dirty="0" smtClean="0">
                <a:latin typeface="Times New Roman" pitchFamily="18" charset="0"/>
                <a:cs typeface="Times New Roman" pitchFamily="18" charset="0"/>
              </a:rPr>
              <a:t>probation’ is derived from the Latin word ‘</a:t>
            </a:r>
            <a:r>
              <a:rPr lang="en-US" dirty="0" err="1" smtClean="0">
                <a:latin typeface="Times New Roman" pitchFamily="18" charset="0"/>
                <a:cs typeface="Times New Roman" pitchFamily="18" charset="0"/>
              </a:rPr>
              <a:t>probare</a:t>
            </a:r>
            <a:r>
              <a:rPr lang="en-US" dirty="0" smtClean="0">
                <a:latin typeface="Times New Roman" pitchFamily="18" charset="0"/>
                <a:cs typeface="Times New Roman" pitchFamily="18" charset="0"/>
              </a:rPr>
              <a:t>’ which means ‘to test’ or ‘to prove’.</a:t>
            </a:r>
          </a:p>
          <a:p>
            <a:pPr>
              <a:buNone/>
            </a:pPr>
            <a:r>
              <a:rPr lang="en-US" dirty="0" smtClean="0">
                <a:latin typeface="Times New Roman" pitchFamily="18" charset="0"/>
                <a:cs typeface="Times New Roman" pitchFamily="18" charset="0"/>
              </a:rPr>
              <a:t>Probation is one of the measures which may be used by Courts as an improved form of non-custodial alternative in place of incarceration.</a:t>
            </a:r>
          </a:p>
          <a:p>
            <a:pPr>
              <a:buNone/>
            </a:pPr>
            <a:r>
              <a:rPr lang="en-US" dirty="0" smtClean="0">
                <a:latin typeface="Times New Roman" pitchFamily="18" charset="0"/>
                <a:cs typeface="Times New Roman" pitchFamily="18" charset="0"/>
              </a:rPr>
              <a:t>It is the postponement of final judgment or sentence in a criminal case, giving the offender an opportunity to improve his conduct and to readjust himself to the community, often on condition imposed by the court and under the guidance or supervision of an officer of the court</a:t>
            </a:r>
          </a:p>
          <a:p>
            <a:r>
              <a:rPr lang="en-US" dirty="0" smtClean="0">
                <a:latin typeface="Times New Roman" pitchFamily="18" charset="0"/>
                <a:cs typeface="Times New Roman" pitchFamily="18" charset="0"/>
              </a:rPr>
              <a:t>It is like a suspended sentence, probation discharges a defendant back into the community, but he or she does not enjoy the same level of freedom as a normal citizen. Courts normally allow probation for first-time or low-risk offenders</a:t>
            </a:r>
          </a:p>
          <a:p>
            <a:r>
              <a:rPr lang="en-US" dirty="0" smtClean="0">
                <a:latin typeface="Times New Roman" pitchFamily="18" charset="0"/>
                <a:cs typeface="Times New Roman" pitchFamily="18" charset="0"/>
              </a:rPr>
              <a:t>Probation is governed by the provisions of Probation of Offenders Act, 1958.</a:t>
            </a:r>
          </a:p>
          <a:p>
            <a:pPr>
              <a:buNone/>
            </a:pPr>
            <a:r>
              <a:rPr lang="en-US" dirty="0" smtClean="0">
                <a:latin typeface="Times New Roman" pitchFamily="18" charset="0"/>
                <a:cs typeface="Times New Roman" pitchFamily="18" charset="0"/>
              </a:rPr>
              <a:t>The main objects of the probation</a:t>
            </a:r>
          </a:p>
          <a:p>
            <a:pPr>
              <a:buNone/>
            </a:pPr>
            <a:r>
              <a:rPr lang="en-US" dirty="0" smtClean="0">
                <a:latin typeface="Times New Roman" pitchFamily="18" charset="0"/>
                <a:cs typeface="Times New Roman" pitchFamily="18" charset="0"/>
              </a:rPr>
              <a:t>a) To rehabilitate the offenders by returning them to society during the period of supervision.</a:t>
            </a:r>
          </a:p>
          <a:p>
            <a:pPr>
              <a:buNone/>
            </a:pPr>
            <a:r>
              <a:rPr lang="en-US" dirty="0" smtClean="0">
                <a:latin typeface="Times New Roman" pitchFamily="18" charset="0"/>
                <a:cs typeface="Times New Roman" pitchFamily="18" charset="0"/>
              </a:rPr>
              <a:t>b) To develop the offender as a normal human being.</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Conclusion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25000" lnSpcReduction="20000"/>
          </a:bodyPr>
          <a:lstStyle/>
          <a:p>
            <a:pPr>
              <a:buNone/>
            </a:pPr>
            <a:r>
              <a:rPr lang="en-US"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Prison </a:t>
            </a:r>
            <a:r>
              <a:rPr lang="en-US" sz="8000" dirty="0" smtClean="0">
                <a:latin typeface="Times New Roman" pitchFamily="18" charset="0"/>
                <a:cs typeface="Times New Roman" pitchFamily="18" charset="0"/>
              </a:rPr>
              <a:t>is the important wing of administration of crime and criminology in the country.  </a:t>
            </a:r>
          </a:p>
          <a:p>
            <a:r>
              <a:rPr lang="en-US" sz="8000" dirty="0" smtClean="0">
                <a:latin typeface="Times New Roman" pitchFamily="18" charset="0"/>
                <a:cs typeface="Times New Roman" pitchFamily="18" charset="0"/>
              </a:rPr>
              <a:t>Ironically the research in the development of it is still in infancy. </a:t>
            </a:r>
          </a:p>
          <a:p>
            <a:r>
              <a:rPr lang="en-US" sz="8000" dirty="0" smtClean="0">
                <a:latin typeface="Times New Roman" pitchFamily="18" charset="0"/>
                <a:cs typeface="Times New Roman" pitchFamily="18" charset="0"/>
              </a:rPr>
              <a:t>There are many hurdles to cross for the prisons to be a reformative institution than a custodial home of torture. </a:t>
            </a:r>
          </a:p>
          <a:p>
            <a:r>
              <a:rPr lang="en-US" sz="8000" dirty="0" smtClean="0">
                <a:latin typeface="Times New Roman" pitchFamily="18" charset="0"/>
                <a:cs typeface="Times New Roman" pitchFamily="18" charset="0"/>
              </a:rPr>
              <a:t> Though there have been suggestions and recommendations by various committees, the major concern in India stands to be that of actual enforcement.</a:t>
            </a:r>
          </a:p>
          <a:p>
            <a:r>
              <a:rPr lang="en-US" sz="8000" dirty="0" smtClean="0">
                <a:latin typeface="Times New Roman" pitchFamily="18" charset="0"/>
                <a:cs typeface="Times New Roman" pitchFamily="18" charset="0"/>
              </a:rPr>
              <a:t>It must not be overlooked that the issue of prison administration and reformation of prisoners is just a piece of the bigger picture of social recovery. </a:t>
            </a:r>
          </a:p>
          <a:p>
            <a:r>
              <a:rPr lang="en-US" sz="8000" dirty="0" smtClean="0">
                <a:latin typeface="Times New Roman" pitchFamily="18" charset="0"/>
                <a:cs typeface="Times New Roman" pitchFamily="18" charset="0"/>
              </a:rPr>
              <a:t>The jail organization alone can’t effectively reform the prisoners. It can just try its modest endeavors to set right the prisoners;</a:t>
            </a:r>
          </a:p>
          <a:p>
            <a:r>
              <a:rPr lang="en-US" sz="8000" dirty="0" smtClean="0">
                <a:latin typeface="Times New Roman" pitchFamily="18" charset="0"/>
                <a:cs typeface="Times New Roman" pitchFamily="18" charset="0"/>
              </a:rPr>
              <a:t>Endeavors will succeed only when our economics, education, social institution and values are appropriately coordinated.</a:t>
            </a:r>
          </a:p>
          <a:p>
            <a:r>
              <a:rPr lang="en-US" sz="8000" dirty="0" smtClean="0">
                <a:latin typeface="Times New Roman" pitchFamily="18" charset="0"/>
                <a:cs typeface="Times New Roman" pitchFamily="18" charset="0"/>
              </a:rPr>
              <a:t>The </a:t>
            </a:r>
            <a:r>
              <a:rPr lang="en-US" sz="8000" dirty="0" smtClean="0">
                <a:latin typeface="Times New Roman" pitchFamily="18" charset="0"/>
                <a:cs typeface="Times New Roman" pitchFamily="18" charset="0"/>
              </a:rPr>
              <a:t>welfare of prison health must also be measured in terms of public health. This is absolutely necessary  as the fiercely spreading web of COVID-19 has created an imbalance around the world.</a:t>
            </a:r>
          </a:p>
          <a:p>
            <a:pPr>
              <a:buNone/>
            </a:pPr>
            <a:r>
              <a:rPr lang="en-US" sz="8000"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Times New Roman" pitchFamily="18" charset="0"/>
                <a:cs typeface="Times New Roman" pitchFamily="18" charset="0"/>
              </a:rPr>
              <a:t>Prison System in India-An Introduction </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Prison is the correctional mechanism,</a:t>
            </a:r>
          </a:p>
          <a:p>
            <a:r>
              <a:rPr lang="en-US" sz="2400" dirty="0" smtClean="0">
                <a:latin typeface="Times New Roman" pitchFamily="18" charset="0"/>
                <a:cs typeface="Times New Roman" pitchFamily="18" charset="0"/>
              </a:rPr>
              <a:t>Prisons have existed in most societies for many centuries.</a:t>
            </a:r>
          </a:p>
          <a:p>
            <a:r>
              <a:rPr lang="en-US" sz="2400" dirty="0" smtClean="0">
                <a:latin typeface="Times New Roman" pitchFamily="18" charset="0"/>
                <a:cs typeface="Times New Roman" pitchFamily="18" charset="0"/>
              </a:rPr>
              <a:t>London is known as the birthplace of modern imprisonment. -A Philosopher named Jeremy Bentham was, against the death penalty and thus created a concept for a prison that would be used to hold prisoners as a form of punishment.</a:t>
            </a:r>
          </a:p>
          <a:p>
            <a:r>
              <a:rPr lang="en-US" sz="2400" dirty="0" smtClean="0">
                <a:latin typeface="Times New Roman" pitchFamily="18" charset="0"/>
                <a:cs typeface="Times New Roman" pitchFamily="18" charset="0"/>
              </a:rPr>
              <a:t>As on, 31</a:t>
            </a:r>
            <a:r>
              <a:rPr lang="en-US" sz="2400" baseline="30000" dirty="0" smtClean="0">
                <a:latin typeface="Times New Roman" pitchFamily="18" charset="0"/>
                <a:cs typeface="Times New Roman" pitchFamily="18" charset="0"/>
              </a:rPr>
              <a:t>st</a:t>
            </a:r>
            <a:r>
              <a:rPr lang="en-US" sz="2400" dirty="0" smtClean="0">
                <a:latin typeface="Times New Roman" pitchFamily="18" charset="0"/>
                <a:cs typeface="Times New Roman" pitchFamily="18" charset="0"/>
              </a:rPr>
              <a:t>  December 2019, there are 1,350 functioning jails in India, having a total capacity to house 403,739 prisoners.</a:t>
            </a:r>
          </a:p>
          <a:p>
            <a:r>
              <a:rPr lang="en-US" sz="2400" dirty="0" smtClean="0">
                <a:latin typeface="Times New Roman" pitchFamily="18" charset="0"/>
                <a:cs typeface="Times New Roman" pitchFamily="18" charset="0"/>
              </a:rPr>
              <a:t>Tihar Prisons, (also called Tihar Jail and Tihar Ashr</a:t>
            </a:r>
            <a:r>
              <a:rPr lang="en-US" sz="2400" b="1" dirty="0" smtClean="0">
                <a:latin typeface="Times New Roman" pitchFamily="18" charset="0"/>
                <a:cs typeface="Times New Roman" pitchFamily="18" charset="0"/>
              </a:rPr>
              <a:t>am</a:t>
            </a:r>
            <a:r>
              <a:rPr lang="en-US" sz="2400" dirty="0" smtClean="0">
                <a:latin typeface="Times New Roman" pitchFamily="18" charset="0"/>
                <a:cs typeface="Times New Roman" pitchFamily="18" charset="0"/>
              </a:rPr>
              <a:t>) is the largest prison complex in India .</a:t>
            </a: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Historical Background</a:t>
            </a:r>
          </a:p>
        </p:txBody>
      </p:sp>
      <p:sp>
        <p:nvSpPr>
          <p:cNvPr id="3" name="Content Placeholder 2"/>
          <p:cNvSpPr>
            <a:spLocks noGrp="1"/>
          </p:cNvSpPr>
          <p:nvPr>
            <p:ph idx="1"/>
          </p:nvPr>
        </p:nvSpPr>
        <p:spPr/>
        <p:txBody>
          <a:bodyPr>
            <a:noAutofit/>
          </a:bodyPr>
          <a:lstStyle/>
          <a:p>
            <a:pPr algn="just"/>
            <a:r>
              <a:rPr lang="en-US" sz="2000" dirty="0" smtClean="0">
                <a:latin typeface="Times New Roman" pitchFamily="18" charset="0"/>
                <a:cs typeface="Times New Roman" pitchFamily="18" charset="0"/>
              </a:rPr>
              <a:t>It was a common practice to keep the prisoners in solitary confinement. </a:t>
            </a:r>
          </a:p>
          <a:p>
            <a:pPr algn="just"/>
            <a:r>
              <a:rPr lang="en-US" sz="2000" dirty="0" smtClean="0">
                <a:latin typeface="Times New Roman" pitchFamily="18" charset="0"/>
                <a:cs typeface="Times New Roman" pitchFamily="18" charset="0"/>
              </a:rPr>
              <a:t>During early days punishment for criminal behavior ----were designed to shame the person and deter others.</a:t>
            </a:r>
          </a:p>
          <a:p>
            <a:pPr algn="just"/>
            <a:r>
              <a:rPr lang="en-US" sz="2000" dirty="0" smtClean="0">
                <a:latin typeface="Times New Roman" pitchFamily="18" charset="0"/>
                <a:cs typeface="Times New Roman" pitchFamily="18" charset="0"/>
              </a:rPr>
              <a:t>The object of punishment during Hindu and Mughal period in India was to prevent offenders from repeating crimes. The recognized modes of punishment were death sentence, hanging, whipping or flogging.(now abolished) </a:t>
            </a:r>
          </a:p>
          <a:p>
            <a:pPr algn="just"/>
            <a:r>
              <a:rPr lang="en-US" sz="2000" dirty="0" smtClean="0">
                <a:latin typeface="Times New Roman" pitchFamily="18" charset="0"/>
                <a:cs typeface="Times New Roman" pitchFamily="18" charset="0"/>
              </a:rPr>
              <a:t>The prisoners were ill treated, tortured and subjected to most inhuman treatment. They were kept under strict and supervision control. Thus prisons were places of terror and torture as well as prison authorities</a:t>
            </a:r>
          </a:p>
          <a:p>
            <a:pPr algn="just"/>
            <a:r>
              <a:rPr lang="en-US" sz="2000" dirty="0" smtClean="0">
                <a:latin typeface="Times New Roman" pitchFamily="18" charset="0"/>
                <a:cs typeface="Times New Roman" pitchFamily="18" charset="0"/>
              </a:rPr>
              <a:t>Conditions of Prisoners were harsher than animals in India and prisoners were treated with hatred. There was no uniform civil code to give punishments were expected to be tough in giving the sentences.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sz="3800" dirty="0" smtClean="0">
                <a:latin typeface="Times New Roman" pitchFamily="18" charset="0"/>
                <a:cs typeface="Times New Roman" pitchFamily="18" charset="0"/>
              </a:rPr>
              <a:t>Jailors were also cruel persons. </a:t>
            </a:r>
          </a:p>
          <a:p>
            <a:r>
              <a:rPr lang="en-US" sz="3800" dirty="0" smtClean="0">
                <a:latin typeface="Times New Roman" pitchFamily="18" charset="0"/>
                <a:cs typeface="Times New Roman" pitchFamily="18" charset="0"/>
              </a:rPr>
              <a:t>But in 1835 some thought of reformation arose. </a:t>
            </a:r>
          </a:p>
          <a:p>
            <a:r>
              <a:rPr lang="en-US" sz="3800" dirty="0" smtClean="0">
                <a:latin typeface="Times New Roman" pitchFamily="18" charset="0"/>
                <a:cs typeface="Times New Roman" pitchFamily="18" charset="0"/>
              </a:rPr>
              <a:t>The second jail enquiry committee in 1862 expressed concern for the unhygienic conditions of Indian prisoners which resulted into death of several prisoners due to illness and disease.</a:t>
            </a:r>
          </a:p>
          <a:p>
            <a:r>
              <a:rPr lang="en-US" sz="3800" dirty="0" smtClean="0">
                <a:latin typeface="Times New Roman" pitchFamily="18" charset="0"/>
                <a:cs typeface="Times New Roman" pitchFamily="18" charset="0"/>
              </a:rPr>
              <a:t>Emphasizes was on the need for proper food and clothing for the prison inmates and medical treatment of ailing prisoners.</a:t>
            </a:r>
          </a:p>
          <a:p>
            <a:r>
              <a:rPr lang="en-US" sz="3800" dirty="0" smtClean="0">
                <a:latin typeface="Times New Roman" pitchFamily="18" charset="0"/>
                <a:cs typeface="Times New Roman" pitchFamily="18" charset="0"/>
              </a:rPr>
              <a:t>Prisoners Act was enacted to bring uniformity in the working of the prisoners in India.</a:t>
            </a:r>
          </a:p>
          <a:p>
            <a:r>
              <a:rPr lang="en-US" sz="3800" dirty="0" smtClean="0">
                <a:latin typeface="Times New Roman" pitchFamily="18" charset="0"/>
                <a:cs typeface="Times New Roman" pitchFamily="18" charset="0"/>
              </a:rPr>
              <a:t>The first half of the 19th century represented a watershed in the history of state punishment. </a:t>
            </a:r>
          </a:p>
          <a:p>
            <a:r>
              <a:rPr lang="en-US" sz="3800" dirty="0" smtClean="0">
                <a:latin typeface="Times New Roman" pitchFamily="18" charset="0"/>
                <a:cs typeface="Times New Roman" pitchFamily="18" charset="0"/>
              </a:rPr>
              <a:t>Capital punishment was now regarded as an inappropriate sanction for many crimes.</a:t>
            </a:r>
          </a:p>
          <a:p>
            <a:pPr>
              <a:buNone/>
            </a:pP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Prison reforms in India - Prior to Independence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The modern prison system in India was originated by TB Macaulay in 1835. A committee namely Prison Discipline committee 1836 was appointed which submitted its report on 1838. This committee recommended increased rigorous treatment but rejected all humanitarian needs and reforms for the prisoners. </a:t>
            </a:r>
          </a:p>
          <a:p>
            <a:r>
              <a:rPr lang="en-US" dirty="0" smtClean="0">
                <a:latin typeface="Times New Roman" pitchFamily="18" charset="0"/>
                <a:cs typeface="Times New Roman" pitchFamily="18" charset="0"/>
              </a:rPr>
              <a:t> In 1846,Central Prisons were constructed .</a:t>
            </a:r>
          </a:p>
          <a:p>
            <a:r>
              <a:rPr lang="en-US" dirty="0" smtClean="0">
                <a:latin typeface="Times New Roman" pitchFamily="18" charset="0"/>
                <a:cs typeface="Times New Roman" pitchFamily="18" charset="0"/>
              </a:rPr>
              <a:t>In 1864, the 2nd commission of inquiry into jail management made recommendations and suggestions regarding accommodation for prisoners, improvement in diet and medical care.</a:t>
            </a:r>
          </a:p>
          <a:p>
            <a:r>
              <a:rPr lang="en-US" dirty="0" smtClean="0">
                <a:latin typeface="Times New Roman" pitchFamily="18" charset="0"/>
                <a:cs typeface="Times New Roman" pitchFamily="18" charset="0"/>
              </a:rPr>
              <a:t>In 1919-20,The Indian Jail Reforms committee was appointed headed by Sir Alexander Cardio, to suggest measures for Prison Reforms. ( maximum intake capacity of each jail should be fixed, depending its shape and size)</a:t>
            </a:r>
          </a:p>
          <a:p>
            <a:r>
              <a:rPr lang="en-US" dirty="0" smtClean="0">
                <a:latin typeface="Times New Roman" pitchFamily="18" charset="0"/>
                <a:cs typeface="Times New Roman" pitchFamily="18" charset="0"/>
              </a:rPr>
              <a:t>In 1946,A Jail Reform committee, was constituted for the formation of the jails. This committee gave some suggestions like : the child offenders should be treated differently, modern jails should be constructed and the classification of offenders should be women offenders, habitual offenders, handicapped offenders</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Prison reforms in India-</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After Independence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32500" lnSpcReduction="20000"/>
          </a:bodyPr>
          <a:lstStyle/>
          <a:p>
            <a:pPr>
              <a:buNone/>
            </a:pPr>
            <a:endParaRPr lang="en-US" b="1" dirty="0" smtClean="0">
              <a:latin typeface="Times New Roman" pitchFamily="18" charset="0"/>
              <a:cs typeface="Times New Roman" pitchFamily="18" charset="0"/>
            </a:endParaRPr>
          </a:p>
          <a:p>
            <a:r>
              <a:rPr lang="en-US" sz="6400" dirty="0" smtClean="0">
                <a:latin typeface="Times New Roman" pitchFamily="18" charset="0"/>
                <a:cs typeface="Times New Roman" pitchFamily="18" charset="0"/>
              </a:rPr>
              <a:t>The work on the reformation of jails speeded up. In 1956, the punishment of transportation was substituted by the imprisonment for life.</a:t>
            </a:r>
          </a:p>
          <a:p>
            <a:r>
              <a:rPr lang="en-US" sz="6400" dirty="0" smtClean="0">
                <a:latin typeface="Times New Roman" pitchFamily="18" charset="0"/>
                <a:cs typeface="Times New Roman" pitchFamily="18" charset="0"/>
              </a:rPr>
              <a:t>In 1949, </a:t>
            </a:r>
            <a:r>
              <a:rPr lang="en-US" sz="6400" dirty="0" err="1" smtClean="0">
                <a:latin typeface="Times New Roman" pitchFamily="18" charset="0"/>
                <a:cs typeface="Times New Roman" pitchFamily="18" charset="0"/>
              </a:rPr>
              <a:t>Pakawasha</a:t>
            </a:r>
            <a:r>
              <a:rPr lang="en-US" sz="6400" dirty="0" smtClean="0">
                <a:latin typeface="Times New Roman" pitchFamily="18" charset="0"/>
                <a:cs typeface="Times New Roman" pitchFamily="18" charset="0"/>
              </a:rPr>
              <a:t> committee gave the permission to take work from the prisoners in making the roads and for that wages shall be paid.</a:t>
            </a:r>
          </a:p>
          <a:p>
            <a:r>
              <a:rPr lang="en-US" sz="6400" dirty="0" smtClean="0">
                <a:latin typeface="Times New Roman" pitchFamily="18" charset="0"/>
                <a:cs typeface="Times New Roman" pitchFamily="18" charset="0"/>
              </a:rPr>
              <a:t>In 1951, by Dr. W.C. Reckless made some recommendation on prison reforms.</a:t>
            </a:r>
          </a:p>
          <a:p>
            <a:r>
              <a:rPr lang="en-US" sz="6400" dirty="0" smtClean="0">
                <a:latin typeface="Times New Roman" pitchFamily="18" charset="0"/>
                <a:cs typeface="Times New Roman" pitchFamily="18" charset="0"/>
              </a:rPr>
              <a:t>In 1957, All India Jail Manual was made on the basis of suggestions by Dr. W.C. Reckless.</a:t>
            </a:r>
          </a:p>
          <a:p>
            <a:r>
              <a:rPr lang="en-US" sz="6400" dirty="0" smtClean="0">
                <a:latin typeface="Times New Roman" pitchFamily="18" charset="0"/>
                <a:cs typeface="Times New Roman" pitchFamily="18" charset="0"/>
              </a:rPr>
              <a:t>In 1960, the All India Jail Manual Committee submitted its report, which was appointed by the Govt. of India in 1857 to prepare a model prison manual. The committee was mainly appointed to make suggestions for improvements to be adopted uniformly throughout the India.</a:t>
            </a:r>
          </a:p>
          <a:p>
            <a:endParaRPr lang="en-US" sz="43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Contd….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Times New Roman" pitchFamily="18" charset="0"/>
                <a:cs typeface="Times New Roman" pitchFamily="18" charset="0"/>
              </a:rPr>
              <a:t>In 1980 -83 , under the chairmanship of Justice </a:t>
            </a:r>
            <a:r>
              <a:rPr lang="en-US" dirty="0" err="1" smtClean="0">
                <a:latin typeface="Times New Roman" pitchFamily="18" charset="0"/>
                <a:cs typeface="Times New Roman" pitchFamily="18" charset="0"/>
              </a:rPr>
              <a:t>Anand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Narain</a:t>
            </a:r>
            <a:r>
              <a:rPr lang="en-US" dirty="0" smtClean="0">
                <a:latin typeface="Times New Roman" pitchFamily="18" charset="0"/>
                <a:cs typeface="Times New Roman" pitchFamily="18" charset="0"/>
              </a:rPr>
              <a:t> Mulla, The All India Committee on Jail Reforms was constituted by the government of India ,the basic objective was to review the laws, rules and regulations. </a:t>
            </a:r>
          </a:p>
          <a:p>
            <a:r>
              <a:rPr lang="en-US" dirty="0" smtClean="0">
                <a:latin typeface="Times New Roman" pitchFamily="18" charset="0"/>
                <a:cs typeface="Times New Roman" pitchFamily="18" charset="0"/>
              </a:rPr>
              <a:t>In 1986, A Juvenile Justice Act was enacted.Observation homes, special homes and juvenile homes were constituted where the neglected children and juvenile delinquent can be admitted ,the juvenile delinquent cannot be kept within the prison.</a:t>
            </a:r>
          </a:p>
          <a:p>
            <a:r>
              <a:rPr lang="en-US" dirty="0" smtClean="0">
                <a:latin typeface="Times New Roman" pitchFamily="18" charset="0"/>
                <a:cs typeface="Times New Roman" pitchFamily="18" charset="0"/>
              </a:rPr>
              <a:t> In 1987, Justice Krishna </a:t>
            </a:r>
            <a:r>
              <a:rPr lang="en-US" dirty="0" err="1" smtClean="0">
                <a:latin typeface="Times New Roman" pitchFamily="18" charset="0"/>
                <a:cs typeface="Times New Roman" pitchFamily="18" charset="0"/>
              </a:rPr>
              <a:t>Iyer</a:t>
            </a:r>
            <a:r>
              <a:rPr lang="en-US" dirty="0" smtClean="0">
                <a:latin typeface="Times New Roman" pitchFamily="18" charset="0"/>
                <a:cs typeface="Times New Roman" pitchFamily="18" charset="0"/>
              </a:rPr>
              <a:t> Committee  was appointed by  the Government of India, to carry out a study on the condition of women prisoners in India.</a:t>
            </a:r>
          </a:p>
          <a:p>
            <a:r>
              <a:rPr lang="en-US" dirty="0" smtClean="0">
                <a:latin typeface="Times New Roman" pitchFamily="18" charset="0"/>
                <a:cs typeface="Times New Roman" pitchFamily="18" charset="0"/>
              </a:rPr>
              <a:t>Yoga and meditation classes were started in a big way to help the prisoners in development of a disciplined mind and soul.This has helped many prisoners in changing the whole approach to their life.</a:t>
            </a:r>
          </a:p>
          <a:p>
            <a:pPr>
              <a:buNone/>
            </a:pPr>
            <a:r>
              <a:rPr lang="en-US" dirty="0" smtClean="0">
                <a:latin typeface="Times New Roman" pitchFamily="18" charset="0"/>
                <a:cs typeface="Times New Roman" pitchFamily="18" charset="0"/>
              </a:rPr>
              <a:t>Yoga and meditation classes were started in a big way to help the prisoners in development of a disciplined mind and soul.This has helped many prisoners in changing the whole approach to their life.</a:t>
            </a:r>
          </a:p>
          <a:p>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Times New Roman" pitchFamily="18" charset="0"/>
                <a:cs typeface="Times New Roman" pitchFamily="18" charset="0"/>
              </a:rPr>
              <a:t>Prison reforms in India- Modification In Prison Administration-</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None/>
            </a:pPr>
            <a:r>
              <a:rPr lang="en-US" sz="1900" b="1" i="1" dirty="0" smtClean="0">
                <a:latin typeface="Times New Roman" pitchFamily="18" charset="0"/>
                <a:cs typeface="Times New Roman" pitchFamily="18" charset="0"/>
              </a:rPr>
              <a:t>conditions of modern prison system is far more better than that in the pas</a:t>
            </a:r>
            <a:r>
              <a:rPr lang="en-US" sz="1900" b="1" dirty="0" smtClean="0">
                <a:latin typeface="Times New Roman" pitchFamily="18" charset="0"/>
                <a:cs typeface="Times New Roman" pitchFamily="18" charset="0"/>
              </a:rPr>
              <a:t>t:</a:t>
            </a:r>
          </a:p>
          <a:p>
            <a:r>
              <a:rPr lang="en-US" sz="1600" dirty="0" smtClean="0">
                <a:latin typeface="Times New Roman" pitchFamily="18" charset="0"/>
                <a:cs typeface="Times New Roman" pitchFamily="18" charset="0"/>
              </a:rPr>
              <a:t>The offenders should be confined to prison for only a minimum period which is absolutely necessary for their custody.</a:t>
            </a:r>
            <a:endParaRPr lang="en-US" sz="1600" b="1"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women prisoners should be allowed to meet their sons and daughters more frequently and should be more liberal in case of under trial prisoners, Women offenders should be handled only by women police or prison officials.</a:t>
            </a:r>
          </a:p>
          <a:p>
            <a:r>
              <a:rPr lang="en-US" sz="1600" dirty="0" smtClean="0">
                <a:latin typeface="Times New Roman" pitchFamily="18" charset="0"/>
                <a:cs typeface="Times New Roman" pitchFamily="18" charset="0"/>
              </a:rPr>
              <a:t>The under trials, minors and first offenders should be kept separated from each other. The young prisoners also should be separated from adults. </a:t>
            </a:r>
          </a:p>
          <a:p>
            <a:r>
              <a:rPr lang="en-US" sz="1600" dirty="0" smtClean="0">
                <a:latin typeface="Times New Roman" pitchFamily="18" charset="0"/>
                <a:cs typeface="Times New Roman" pitchFamily="18" charset="0"/>
              </a:rPr>
              <a:t>The Prisoners belonging to peasant class should be given an opportunity to go to their fields during harvesting season on temporary leave so that they can look after their agriculture.</a:t>
            </a:r>
            <a:endParaRPr lang="en-US" sz="1600" b="1"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auspicious days and festivals should be celebrated .</a:t>
            </a:r>
          </a:p>
          <a:p>
            <a:r>
              <a:rPr lang="en-US" sz="1600" dirty="0" smtClean="0">
                <a:latin typeface="Times New Roman" pitchFamily="18" charset="0"/>
                <a:cs typeface="Times New Roman" pitchFamily="18" charset="0"/>
              </a:rPr>
              <a:t>In recent decades the Supreme Court has shown deep concern for prisoners right to justice and fair treatment and requires prison officials to initiate measures so that prisoners basic rights are not violated and they are not subjected to harassment and inhuman condition of living.</a:t>
            </a:r>
          </a:p>
          <a:p>
            <a:r>
              <a:rPr lang="en-US" sz="1600" dirty="0" smtClean="0">
                <a:latin typeface="Times New Roman" pitchFamily="18" charset="0"/>
                <a:cs typeface="Times New Roman" pitchFamily="18" charset="0"/>
              </a:rPr>
              <a:t>Women prisoners should be provided training in tailoring, </a:t>
            </a:r>
            <a:r>
              <a:rPr lang="en-US" sz="1600" dirty="0" err="1" smtClean="0">
                <a:latin typeface="Times New Roman" pitchFamily="18" charset="0"/>
                <a:cs typeface="Times New Roman" pitchFamily="18" charset="0"/>
              </a:rPr>
              <a:t>handicrafts,artisians</a:t>
            </a:r>
            <a:r>
              <a:rPr lang="en-US" sz="1600" dirty="0" smtClean="0">
                <a:latin typeface="Times New Roman" pitchFamily="18" charset="0"/>
                <a:cs typeface="Times New Roman" pitchFamily="18" charset="0"/>
              </a:rPr>
              <a:t> ,doll making, embroidary, etc</a:t>
            </a:r>
          </a:p>
          <a:p>
            <a:r>
              <a:rPr lang="en-US" sz="1600" dirty="0" smtClean="0">
                <a:latin typeface="Times New Roman" pitchFamily="18" charset="0"/>
                <a:cs typeface="Times New Roman" pitchFamily="18" charset="0"/>
              </a:rPr>
              <a:t>A change in the public attitude towards the prison institutions and their management is the need of the hour. </a:t>
            </a:r>
            <a:endParaRPr lang="en-US" sz="1600" b="1" dirty="0" smtClean="0">
              <a:latin typeface="Times New Roman" pitchFamily="18" charset="0"/>
              <a:cs typeface="Times New Roman" pitchFamily="18" charset="0"/>
            </a:endParaRPr>
          </a:p>
          <a:p>
            <a:endParaRPr lang="en-US" sz="1600" b="1" dirty="0" smtClean="0">
              <a:latin typeface="Times New Roman" pitchFamily="18" charset="0"/>
              <a:cs typeface="Times New Roman" pitchFamily="18" charset="0"/>
            </a:endParaRPr>
          </a:p>
          <a:p>
            <a:endParaRPr lang="en-US" sz="1600" b="1" dirty="0" smtClean="0">
              <a:latin typeface="Times New Roman" pitchFamily="18" charset="0"/>
              <a:cs typeface="Times New Roman" pitchFamily="18" charset="0"/>
            </a:endParaRPr>
          </a:p>
          <a:p>
            <a:pPr>
              <a:buNone/>
            </a:pPr>
            <a:endParaRPr lang="en-US" sz="1600" b="1" dirty="0" smtClean="0">
              <a:latin typeface="Times New Roman" pitchFamily="18" charset="0"/>
              <a:cs typeface="Times New Roman" pitchFamily="18" charset="0"/>
            </a:endParaRPr>
          </a:p>
          <a:p>
            <a:pPr>
              <a:buNone/>
            </a:pPr>
            <a:endParaRPr lang="en-US" sz="16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Times New Roman" pitchFamily="18" charset="0"/>
                <a:cs typeface="Times New Roman" pitchFamily="18" charset="0"/>
              </a:rPr>
              <a:t>Prison-Specific Guidance for responding to Covid-19</a:t>
            </a:r>
          </a:p>
        </p:txBody>
      </p:sp>
      <p:sp>
        <p:nvSpPr>
          <p:cNvPr id="3" name="Content Placeholder 2"/>
          <p:cNvSpPr>
            <a:spLocks noGrp="1"/>
          </p:cNvSpPr>
          <p:nvPr>
            <p:ph idx="1"/>
          </p:nvPr>
        </p:nvSpPr>
        <p:spPr/>
        <p:txBody>
          <a:bodyPr>
            <a:normAutofit fontScale="25000" lnSpcReduction="20000"/>
          </a:bodyPr>
          <a:lstStyle/>
          <a:p>
            <a:pPr>
              <a:buNone/>
            </a:pPr>
            <a:endParaRPr lang="en-US" sz="2600" b="1" dirty="0" smtClean="0">
              <a:latin typeface="Times New Roman" pitchFamily="18" charset="0"/>
              <a:cs typeface="Times New Roman" pitchFamily="18" charset="0"/>
            </a:endParaRPr>
          </a:p>
          <a:p>
            <a:r>
              <a:rPr lang="en-US" sz="7200" dirty="0" smtClean="0">
                <a:latin typeface="Times New Roman" pitchFamily="18" charset="0"/>
                <a:cs typeface="Times New Roman" pitchFamily="18" charset="0"/>
              </a:rPr>
              <a:t>Managing the risk well in time- limit the transmission of cases from in and out of the community and spreading it within prisons ,effective systems should be designed and implemented.</a:t>
            </a:r>
          </a:p>
          <a:p>
            <a:r>
              <a:rPr lang="en-US" sz="7200" dirty="0" smtClean="0">
                <a:latin typeface="Times New Roman" pitchFamily="18" charset="0"/>
                <a:cs typeface="Times New Roman" pitchFamily="18" charset="0"/>
              </a:rPr>
              <a:t>Develop procedures  to control and follow precautionary measures -Develop protocols for entry screening, personal protection measures, social distancing, environmental cleaning and disinfection, restriction of movement, including limitation of transfers and access for non-essential staff and visitors.</a:t>
            </a:r>
          </a:p>
          <a:p>
            <a:r>
              <a:rPr lang="en-US" sz="7200" dirty="0" smtClean="0">
                <a:latin typeface="Times New Roman" pitchFamily="18" charset="0"/>
                <a:cs typeface="Times New Roman" pitchFamily="18" charset="0"/>
              </a:rPr>
              <a:t>Treatment to be done correctly-special care need to be taken. Cases if required should be isolated in time and shall be avoided close contact. </a:t>
            </a:r>
          </a:p>
          <a:p>
            <a:r>
              <a:rPr lang="en-US" sz="7200" dirty="0" smtClean="0">
                <a:latin typeface="Times New Roman" pitchFamily="18" charset="0"/>
                <a:cs typeface="Times New Roman" pitchFamily="18" charset="0"/>
              </a:rPr>
              <a:t>To share the information timely- groups to be formed who will  co-ordinate, efficiently and effectively and address all government responses .</a:t>
            </a:r>
          </a:p>
          <a:p>
            <a:r>
              <a:rPr lang="en-US" sz="7200" dirty="0" smtClean="0">
                <a:latin typeface="Times New Roman" pitchFamily="18" charset="0"/>
                <a:cs typeface="Times New Roman" pitchFamily="18" charset="0"/>
              </a:rPr>
              <a:t>General Prevention measures-Prison cells should be incorporated with single bed system , Food quality served in prison should be paid attention, Liquid soaps, hand sanitizers and single use hand towels should be provided, Cleaning of toilets should be specially taken care off, Proper ventilation of air in the entire premises, Only important meetings to be conducted and gatherings even if required in urgent matters, Only preferential visits to be allowed inside the jail premises, Inmates returning from parole should be isolated for 14 days necessarily ,emergency medical facilities to be provided .</a:t>
            </a:r>
            <a:endParaRPr lang="en-US" sz="7200" b="1"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1759</Words>
  <Application>Microsoft Office PowerPoint</Application>
  <PresentationFormat>On-screen Show (4:3)</PresentationFormat>
  <Paragraphs>123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Prison System in India </vt:lpstr>
      <vt:lpstr>Prison System in India-An Introduction </vt:lpstr>
      <vt:lpstr>Historical Background</vt:lpstr>
      <vt:lpstr>Contd…</vt:lpstr>
      <vt:lpstr> Prison reforms in India - Prior to Independence  </vt:lpstr>
      <vt:lpstr>Prison reforms in India- After Independence</vt:lpstr>
      <vt:lpstr>Contd….</vt:lpstr>
      <vt:lpstr>Prison reforms in India- Modification In Prison Administration-</vt:lpstr>
      <vt:lpstr>Prison-Specific Guidance for responding to Covid-19</vt:lpstr>
      <vt:lpstr>Existing Statutes which have a bearing on regulation and management of prisons in India.</vt:lpstr>
      <vt:lpstr>Alternative to Punishment </vt:lpstr>
      <vt:lpstr>Alternative to punishment </vt:lpstr>
      <vt:lpstr>Conclusion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Prison System in India </dc:title>
  <dc:creator>LAW</dc:creator>
  <cp:lastModifiedBy>OMKAR</cp:lastModifiedBy>
  <cp:revision>106</cp:revision>
  <dcterms:created xsi:type="dcterms:W3CDTF">2006-08-16T00:00:00Z</dcterms:created>
  <dcterms:modified xsi:type="dcterms:W3CDTF">2021-03-14T09:04:30Z</dcterms:modified>
</cp:coreProperties>
</file>