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3/14/2021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3/14/2021</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3/14/2021</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3/14/2021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3/14/2021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Courts Executing Decrees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Sec 38- A decree may be executed either by the Court which has passed it or by the Court to which it is sent for execution.</a:t>
            </a:r>
          </a:p>
          <a:p>
            <a:r>
              <a:rPr lang="en-US" dirty="0" smtClean="0">
                <a:latin typeface="Times New Roman" pitchFamily="18" charset="0"/>
                <a:cs typeface="Times New Roman" pitchFamily="18" charset="0"/>
              </a:rPr>
              <a:t>Sec 39-45 Provide for the transfer for Execution of a decree </a:t>
            </a:r>
            <a:r>
              <a:rPr lang="en-US" dirty="0" smtClean="0">
                <a:latin typeface="Times New Roman" pitchFamily="18" charset="0"/>
                <a:cs typeface="Times New Roman" pitchFamily="18" charset="0"/>
              </a:rPr>
              <a:t>by the Court which has passed </a:t>
            </a:r>
            <a:r>
              <a:rPr lang="en-US" dirty="0" smtClean="0">
                <a:latin typeface="Times New Roman" pitchFamily="18" charset="0"/>
                <a:cs typeface="Times New Roman" pitchFamily="18" charset="0"/>
              </a:rPr>
              <a:t>the Decree to another Court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Court Passing A Decree</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r>
              <a:rPr lang="en-US" dirty="0" smtClean="0">
                <a:latin typeface="Times New Roman" pitchFamily="18" charset="0"/>
                <a:cs typeface="Times New Roman" pitchFamily="18" charset="0"/>
              </a:rPr>
              <a:t>Sec 37- </a:t>
            </a:r>
          </a:p>
          <a:p>
            <a:pPr marL="571500" indent="-571500">
              <a:buFont typeface="+mj-lt"/>
              <a:buAutoNum type="arabicPeriod"/>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Court Of First Instance </a:t>
            </a:r>
          </a:p>
          <a:p>
            <a:pPr marL="571500" indent="-571500">
              <a:buFont typeface="+mj-lt"/>
              <a:buAutoNum type="arabicPeriod"/>
            </a:pPr>
            <a:r>
              <a:rPr lang="en-US" dirty="0" smtClean="0">
                <a:latin typeface="Times New Roman" pitchFamily="18" charset="0"/>
                <a:cs typeface="Times New Roman" pitchFamily="18" charset="0"/>
              </a:rPr>
              <a:t>The Court Of First </a:t>
            </a:r>
            <a:r>
              <a:rPr lang="en-US" dirty="0" smtClean="0">
                <a:latin typeface="Times New Roman" pitchFamily="18" charset="0"/>
                <a:cs typeface="Times New Roman" pitchFamily="18" charset="0"/>
              </a:rPr>
              <a:t>Instance in case of Appellate Decrees</a:t>
            </a:r>
          </a:p>
          <a:p>
            <a:pPr marL="571500" indent="-571500">
              <a:buFont typeface="+mj-lt"/>
              <a:buAutoNum type="arabicPeriod"/>
            </a:pPr>
            <a:r>
              <a:rPr lang="en-US" dirty="0" smtClean="0">
                <a:latin typeface="Times New Roman" pitchFamily="18" charset="0"/>
                <a:cs typeface="Times New Roman" pitchFamily="18" charset="0"/>
              </a:rPr>
              <a:t>Where the </a:t>
            </a:r>
            <a:r>
              <a:rPr lang="en-US" dirty="0" smtClean="0">
                <a:latin typeface="Times New Roman" pitchFamily="18" charset="0"/>
                <a:cs typeface="Times New Roman" pitchFamily="18" charset="0"/>
              </a:rPr>
              <a:t>Court Of First Instance </a:t>
            </a:r>
            <a:r>
              <a:rPr lang="en-US" dirty="0" smtClean="0">
                <a:latin typeface="Times New Roman" pitchFamily="18" charset="0"/>
                <a:cs typeface="Times New Roman" pitchFamily="18" charset="0"/>
              </a:rPr>
              <a:t>has ceased to exist, The Court which would have Jurisdiction to try the case</a:t>
            </a:r>
          </a:p>
          <a:p>
            <a:pPr marL="571500" indent="-571500">
              <a:buFont typeface="+mj-lt"/>
              <a:buAutoNum type="arabicPeriod"/>
            </a:pPr>
            <a:r>
              <a:rPr lang="en-US" dirty="0" smtClean="0">
                <a:latin typeface="Times New Roman" pitchFamily="18" charset="0"/>
                <a:cs typeface="Times New Roman" pitchFamily="18" charset="0"/>
              </a:rPr>
              <a:t>Where the Court Of First Instance has ceased to have Jurisdiction </a:t>
            </a: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Court </a:t>
            </a:r>
            <a:r>
              <a:rPr lang="en-US" dirty="0" smtClean="0">
                <a:latin typeface="Times New Roman" pitchFamily="18" charset="0"/>
                <a:cs typeface="Times New Roman" pitchFamily="18" charset="0"/>
              </a:rPr>
              <a:t>which at the time of execution would have had jurisdiction to try the suit </a:t>
            </a:r>
            <a:endParaRPr lang="en-US" dirty="0" smtClean="0">
              <a:latin typeface="Times New Roman" pitchFamily="18" charset="0"/>
              <a:cs typeface="Times New Roman" pitchFamily="18" charset="0"/>
            </a:endParaRPr>
          </a:p>
          <a:p>
            <a:pPr marL="571500" indent="-571500">
              <a:buFont typeface="+mj-lt"/>
              <a:buAutoNum type="arabicPeriod"/>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Courts by which Decrees May Be Executed</a:t>
            </a:r>
            <a:endParaRPr lang="en-US" dirty="0"/>
          </a:p>
        </p:txBody>
      </p:sp>
      <p:sp>
        <p:nvSpPr>
          <p:cNvPr id="3" name="Content Placeholder 2"/>
          <p:cNvSpPr>
            <a:spLocks noGrp="1"/>
          </p:cNvSpPr>
          <p:nvPr>
            <p:ph sz="quarter" idx="1"/>
          </p:nvPr>
        </p:nvSpPr>
        <p:spPr/>
        <p:txBody>
          <a:bodyPr>
            <a:normAutofit lnSpcReduction="10000"/>
          </a:bodyPr>
          <a:lstStyle/>
          <a:p>
            <a:pPr marL="514350" indent="-514350">
              <a:buFont typeface="+mj-lt"/>
              <a:buAutoNum type="arabicPeriod"/>
            </a:pPr>
            <a:r>
              <a:rPr lang="en-US" dirty="0" smtClean="0">
                <a:latin typeface="Times New Roman" pitchFamily="18" charset="0"/>
                <a:cs typeface="Times New Roman" pitchFamily="18" charset="0"/>
              </a:rPr>
              <a:t>Court which has passed the Decree</a:t>
            </a:r>
          </a:p>
          <a:p>
            <a:pPr marL="514350" indent="-514350">
              <a:buFont typeface="+mj-lt"/>
              <a:buAutoNum type="arabicPeriod"/>
            </a:pPr>
            <a:r>
              <a:rPr lang="en-US" dirty="0" smtClean="0">
                <a:latin typeface="Times New Roman" pitchFamily="18" charset="0"/>
                <a:cs typeface="Times New Roman" pitchFamily="18" charset="0"/>
              </a:rPr>
              <a:t>The Court to which it is sent for Execution, can execute it</a:t>
            </a:r>
          </a:p>
          <a:p>
            <a:pPr marL="514350" indent="-514350">
              <a:buFont typeface="+mj-lt"/>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Sec 39-42 Rules 3-9</a:t>
            </a:r>
          </a:p>
          <a:p>
            <a:pPr marL="514350" indent="-514350">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Court which has passed the Decree may send it for Execution to another Court for execution either on its own or an application is made by Decree Holder if any of the following grounds </a:t>
            </a:r>
            <a:r>
              <a:rPr lang="en-US" dirty="0" err="1" smtClean="0">
                <a:latin typeface="Times New Roman" pitchFamily="18" charset="0"/>
                <a:cs typeface="Times New Roman" pitchFamily="18" charset="0"/>
              </a:rPr>
              <a:t>exixts</a:t>
            </a:r>
            <a:endParaRPr lang="en-US" dirty="0" smtClean="0">
              <a:latin typeface="Times New Roman" pitchFamily="18" charset="0"/>
              <a:cs typeface="Times New Roman" pitchFamily="18" charset="0"/>
            </a:endParaRPr>
          </a:p>
          <a:p>
            <a:pPr marL="514350" indent="-51435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Grounds</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marL="514350" indent="-514350">
              <a:buFont typeface="+mj-lt"/>
              <a:buAutoNum type="alphaLcPeriod"/>
            </a:pPr>
            <a:r>
              <a:rPr lang="en-US" dirty="0" smtClean="0">
                <a:latin typeface="Times New Roman" pitchFamily="18" charset="0"/>
                <a:cs typeface="Times New Roman" pitchFamily="18" charset="0"/>
              </a:rPr>
              <a:t>The Judgment –debtor actually resides and voluntarily resides, personally works for gain within the local limits of the jurisdiction of such court</a:t>
            </a:r>
          </a:p>
          <a:p>
            <a:pPr marL="514350" indent="-514350">
              <a:buFont typeface="+mj-lt"/>
              <a:buAutoNum type="alphaLcPeriod"/>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Judgment –debtor </a:t>
            </a:r>
            <a:r>
              <a:rPr lang="en-US" dirty="0" smtClean="0">
                <a:latin typeface="Times New Roman" pitchFamily="18" charset="0"/>
                <a:cs typeface="Times New Roman" pitchFamily="18" charset="0"/>
              </a:rPr>
              <a:t> does not have property sufficient to satisfy the decree within the local limits of the jurisdiction of the court which passed the decree</a:t>
            </a:r>
          </a:p>
          <a:p>
            <a:pPr marL="514350" indent="-514350">
              <a:buFont typeface="+mj-lt"/>
              <a:buAutoNum type="alphaLcPeriod"/>
            </a:pPr>
            <a:r>
              <a:rPr lang="en-US" dirty="0" smtClean="0">
                <a:latin typeface="Times New Roman" pitchFamily="18" charset="0"/>
                <a:cs typeface="Times New Roman" pitchFamily="18" charset="0"/>
              </a:rPr>
              <a:t>Decree directs sale or delivery of immovable property situate outside the local limits of the </a:t>
            </a:r>
            <a:r>
              <a:rPr lang="en-US" dirty="0" smtClean="0">
                <a:latin typeface="Times New Roman" pitchFamily="18" charset="0"/>
                <a:cs typeface="Times New Roman" pitchFamily="18" charset="0"/>
              </a:rPr>
              <a:t>of the jurisdiction of the court which passed the </a:t>
            </a:r>
            <a:r>
              <a:rPr lang="en-US" dirty="0" smtClean="0">
                <a:latin typeface="Times New Roman" pitchFamily="18" charset="0"/>
                <a:cs typeface="Times New Roman" pitchFamily="18" charset="0"/>
              </a:rPr>
              <a:t>decree</a:t>
            </a:r>
          </a:p>
          <a:p>
            <a:pPr marL="514350" indent="-514350">
              <a:buFont typeface="+mj-lt"/>
              <a:buAutoNum type="alphaLcPeriod"/>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court which passed the </a:t>
            </a:r>
            <a:r>
              <a:rPr lang="en-US" dirty="0" smtClean="0">
                <a:latin typeface="Times New Roman" pitchFamily="18" charset="0"/>
                <a:cs typeface="Times New Roman" pitchFamily="18" charset="0"/>
              </a:rPr>
              <a:t>decree considers it necessary for any other reasons.</a:t>
            </a:r>
          </a:p>
          <a:p>
            <a:pPr marL="514350" indent="-514350">
              <a:buFont typeface="+mj-lt"/>
              <a:buAutoNum type="alphaL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Execution of Foreign Decrees in India sec 43-44A</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Indian courts have power to execute the decrees passed by </a:t>
            </a:r>
          </a:p>
          <a:p>
            <a:pPr>
              <a:buFont typeface="Wingdings" pitchFamily="2" charset="2"/>
              <a:buChar char="Ø"/>
            </a:pPr>
            <a:r>
              <a:rPr lang="en-US" dirty="0" smtClean="0">
                <a:latin typeface="Times New Roman" pitchFamily="18" charset="0"/>
                <a:cs typeface="Times New Roman" pitchFamily="18" charset="0"/>
              </a:rPr>
              <a:t>Indian Courts to which the provisions of the code do not apply</a:t>
            </a:r>
          </a:p>
          <a:p>
            <a:pPr>
              <a:buFont typeface="Wingdings" pitchFamily="2" charset="2"/>
              <a:buChar char="Ø"/>
            </a:pPr>
            <a:r>
              <a:rPr lang="en-US" dirty="0" smtClean="0">
                <a:latin typeface="Times New Roman" pitchFamily="18" charset="0"/>
                <a:cs typeface="Times New Roman" pitchFamily="18" charset="0"/>
              </a:rPr>
              <a:t>Courts situated outside India but established under the authority of central government</a:t>
            </a:r>
          </a:p>
          <a:p>
            <a:pPr>
              <a:buFont typeface="Wingdings" pitchFamily="2" charset="2"/>
              <a:buChar char="Ø"/>
            </a:pPr>
            <a:r>
              <a:rPr lang="en-US" dirty="0" smtClean="0">
                <a:latin typeface="Times New Roman" pitchFamily="18" charset="0"/>
                <a:cs typeface="Times New Roman" pitchFamily="18" charset="0"/>
              </a:rPr>
              <a:t>Revenue courts in India </a:t>
            </a:r>
            <a:r>
              <a:rPr lang="en-US" dirty="0" smtClean="0">
                <a:latin typeface="Times New Roman" pitchFamily="18" charset="0"/>
                <a:cs typeface="Times New Roman" pitchFamily="18" charset="0"/>
              </a:rPr>
              <a:t>to which the provisions of the code do not </a:t>
            </a:r>
            <a:r>
              <a:rPr lang="en-US" dirty="0" smtClean="0">
                <a:latin typeface="Times New Roman" pitchFamily="18" charset="0"/>
                <a:cs typeface="Times New Roman" pitchFamily="18" charset="0"/>
              </a:rPr>
              <a:t>apply</a:t>
            </a:r>
          </a:p>
          <a:p>
            <a:pPr>
              <a:buFont typeface="Wingdings" pitchFamily="2" charset="2"/>
              <a:buChar char="Ø"/>
            </a:pPr>
            <a:r>
              <a:rPr lang="en-US" dirty="0" smtClean="0">
                <a:latin typeface="Times New Roman" pitchFamily="18" charset="0"/>
                <a:cs typeface="Times New Roman" pitchFamily="18" charset="0"/>
              </a:rPr>
              <a:t>Superior Courts of any reciprocating territory</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Powers of Transferor Court</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Once a court which has passed a decree  transfers it to another competent court, it would cease to have jurisdiction and cannot execute the decree.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Powers of Transferee Court-It has all powers to execute the decree as if it had  been passed by the transferee court itself</a:t>
            </a:r>
          </a:p>
          <a:p>
            <a:r>
              <a:rPr lang="en-US" dirty="0" smtClean="0">
                <a:latin typeface="Times New Roman" pitchFamily="18" charset="0"/>
                <a:cs typeface="Times New Roman" pitchFamily="18" charset="0"/>
              </a:rPr>
              <a:t>Transferee </a:t>
            </a:r>
            <a:r>
              <a:rPr lang="en-US" dirty="0" smtClean="0">
                <a:latin typeface="Times New Roman" pitchFamily="18" charset="0"/>
                <a:cs typeface="Times New Roman" pitchFamily="18" charset="0"/>
              </a:rPr>
              <a:t>Court- will decide all questions arising in execution proceedings</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Powers of Executing Court Sec 42 </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buFont typeface="Wingdings" pitchFamily="2" charset="2"/>
              <a:buChar char="q"/>
            </a:pPr>
            <a:r>
              <a:rPr lang="en-US" dirty="0" smtClean="0">
                <a:latin typeface="Times New Roman" pitchFamily="18" charset="0"/>
                <a:cs typeface="Times New Roman" pitchFamily="18" charset="0"/>
              </a:rPr>
              <a:t>  Same powers as if it had passed the decree</a:t>
            </a:r>
          </a:p>
          <a:p>
            <a:pPr>
              <a:buFont typeface="Wingdings" pitchFamily="2" charset="2"/>
              <a:buChar char="q"/>
            </a:pPr>
            <a:r>
              <a:rPr lang="en-US" dirty="0" smtClean="0">
                <a:latin typeface="Times New Roman" pitchFamily="18" charset="0"/>
                <a:cs typeface="Times New Roman" pitchFamily="18" charset="0"/>
              </a:rPr>
              <a:t>Duty to see that the defendant gives the plaintiff the very thing the decree directs and nothing more or less</a:t>
            </a:r>
          </a:p>
          <a:p>
            <a:pPr>
              <a:buFont typeface="Wingdings" pitchFamily="2" charset="2"/>
              <a:buChar char="q"/>
            </a:pPr>
            <a:r>
              <a:rPr lang="en-US" dirty="0" smtClean="0">
                <a:latin typeface="Times New Roman" pitchFamily="18" charset="0"/>
                <a:cs typeface="Times New Roman" pitchFamily="18" charset="0"/>
              </a:rPr>
              <a:t>It cannot exercise powers in respect of the matters which could be determined only by the court which passed the decree</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42</TotalTime>
  <Words>463</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Courts Executing Decrees </vt:lpstr>
      <vt:lpstr>Slide 2</vt:lpstr>
      <vt:lpstr>Court Passing A Decree</vt:lpstr>
      <vt:lpstr>Courts by which Decrees May Be Executed</vt:lpstr>
      <vt:lpstr>Grounds</vt:lpstr>
      <vt:lpstr>Execution of Foreign Decrees in India sec 43-44A</vt:lpstr>
      <vt:lpstr>Powers of Transferor Court</vt:lpstr>
      <vt:lpstr>Powers of Executing Court Sec 42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Courts Executing Decrees </dc:title>
  <dc:creator>USER</dc:creator>
  <cp:lastModifiedBy>USER</cp:lastModifiedBy>
  <cp:revision>8</cp:revision>
  <dcterms:created xsi:type="dcterms:W3CDTF">2006-08-16T00:00:00Z</dcterms:created>
  <dcterms:modified xsi:type="dcterms:W3CDTF">2021-03-14T20:53:41Z</dcterms:modified>
</cp:coreProperties>
</file>