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95600"/>
            <a:ext cx="8229600" cy="1143000"/>
          </a:xfrm>
        </p:spPr>
        <p:txBody>
          <a:bodyPr/>
          <a:lstStyle/>
          <a:p>
            <a:r>
              <a:rPr lang="en-US" dirty="0" smtClean="0"/>
              <a:t>Types of Trade </a:t>
            </a:r>
            <a:r>
              <a:rPr lang="en-US" dirty="0" smtClean="0"/>
              <a:t>M</a:t>
            </a:r>
            <a:r>
              <a:rPr lang="en-US" dirty="0" smtClean="0"/>
              <a:t>ark</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TRADEMARK? </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Trademark </a:t>
            </a:r>
            <a:r>
              <a:rPr lang="en-US" dirty="0" smtClean="0"/>
              <a:t>is defined under section 2(</a:t>
            </a:r>
            <a:r>
              <a:rPr lang="en-US" dirty="0" err="1" smtClean="0"/>
              <a:t>zb</a:t>
            </a:r>
            <a:r>
              <a:rPr lang="en-US" dirty="0" smtClean="0"/>
              <a:t>) of The Indian Trademarks Act 1999 as "mark capable of being represented graphically and which is capable of distinguishing the goods or services of one person from those of others and may include a shape of goods, their packaging and combination of </a:t>
            </a:r>
            <a:r>
              <a:rPr lang="en-US" dirty="0" err="1" smtClean="0"/>
              <a:t>colours</a:t>
            </a:r>
            <a:r>
              <a:rPr lang="en-US" dirty="0" smtClean="0"/>
              <a:t>." </a:t>
            </a:r>
          </a:p>
          <a:p>
            <a:pPr algn="just"/>
            <a:r>
              <a:rPr lang="en-US" dirty="0" smtClean="0"/>
              <a:t>In </a:t>
            </a:r>
            <a:r>
              <a:rPr lang="en-US" dirty="0" smtClean="0"/>
              <a:t>simple words, a trademark may include a device brand heading label ticket name signature word letter numeral a shape of goods packaging OR combination of </a:t>
            </a:r>
            <a:r>
              <a:rPr lang="en-US" dirty="0" err="1" smtClean="0"/>
              <a:t>colours</a:t>
            </a:r>
            <a:r>
              <a:rPr lang="en-US" dirty="0" smtClean="0"/>
              <a:t> OR any such combinations - Section 2(m</a:t>
            </a:r>
            <a:r>
              <a:rPr lang="en-US" dirty="0" smtClean="0"/>
              <a:t>).</a:t>
            </a:r>
          </a:p>
          <a:p>
            <a:pPr algn="just"/>
            <a:r>
              <a:rPr lang="en-US" dirty="0" smtClean="0"/>
              <a:t> The </a:t>
            </a:r>
            <a:r>
              <a:rPr lang="en-US" dirty="0" smtClean="0"/>
              <a:t>only qualification for a trademark being its capacity to distinguish the goods OR services of one person from that of another.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TRADEMARKS </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WORD </a:t>
            </a:r>
            <a:r>
              <a:rPr lang="en-US" dirty="0" smtClean="0">
                <a:solidFill>
                  <a:srgbClr val="FF0000"/>
                </a:solidFill>
              </a:rPr>
              <a:t>MARKS: </a:t>
            </a:r>
            <a:r>
              <a:rPr lang="en-US" dirty="0" smtClean="0"/>
              <a:t>Word marks may be letters or numerals. A word mark gives the proprietor a right only in the word, letter or numerical. No right is sought with respect to the representation of the </a:t>
            </a:r>
            <a:r>
              <a:rPr lang="en-US" dirty="0" smtClean="0"/>
              <a:t>mark.</a:t>
            </a:r>
          </a:p>
          <a:p>
            <a:r>
              <a:rPr lang="en-US" dirty="0" smtClean="0"/>
              <a:t> </a:t>
            </a:r>
            <a:r>
              <a:rPr lang="en-US" dirty="0" smtClean="0">
                <a:solidFill>
                  <a:srgbClr val="FF0000"/>
                </a:solidFill>
              </a:rPr>
              <a:t>DEVICE </a:t>
            </a:r>
            <a:r>
              <a:rPr lang="en-US" dirty="0" smtClean="0">
                <a:solidFill>
                  <a:srgbClr val="FF0000"/>
                </a:solidFill>
              </a:rPr>
              <a:t>MARKS: </a:t>
            </a:r>
            <a:r>
              <a:rPr lang="en-US" dirty="0" smtClean="0"/>
              <a:t>Where the trademark lies in the unique representation of a word, letter or numerical; it is called as a device mark.</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rgbClr val="FF0000"/>
                </a:solidFill>
              </a:rPr>
              <a:t>SERVICE MARKS:  </a:t>
            </a:r>
            <a:r>
              <a:rPr lang="en-US" dirty="0" smtClean="0"/>
              <a:t>A service mark is nothing but a mark that distinguishes the services of one person from that of another. Service marks do not represent goods, but the services offered by one individual / company. </a:t>
            </a:r>
            <a:endParaRPr lang="en-US" dirty="0" smtClean="0"/>
          </a:p>
          <a:p>
            <a:pPr algn="just"/>
            <a:r>
              <a:rPr lang="en-US" dirty="0" smtClean="0"/>
              <a:t>They </a:t>
            </a:r>
            <a:r>
              <a:rPr lang="en-US" dirty="0" smtClean="0"/>
              <a:t>are used in a service business where actual goods under the mark are not traded.  </a:t>
            </a:r>
            <a:endParaRPr lang="en-US" dirty="0" smtClean="0"/>
          </a:p>
          <a:p>
            <a:pPr algn="just"/>
            <a:r>
              <a:rPr lang="en-US" dirty="0" smtClean="0"/>
              <a:t>It </a:t>
            </a:r>
            <a:r>
              <a:rPr lang="en-US" dirty="0" smtClean="0"/>
              <a:t>is a mechanism available to protect marks used in service industry. Thus, a business providing services like computer hardware &amp; software assembly and maintenance, restaurant &amp; hotel services, courier &amp; transport, beauty &amp; health care, advertising &amp; publishing, educational and the like are now in a position to protect their names &amp; marks from being misused by others. </a:t>
            </a:r>
            <a:endParaRPr lang="en-US" dirty="0" smtClean="0"/>
          </a:p>
          <a:p>
            <a:pPr algn="just"/>
            <a:r>
              <a:rPr lang="en-US" dirty="0" smtClean="0"/>
              <a:t>As </a:t>
            </a:r>
            <a:r>
              <a:rPr lang="en-US" dirty="0" smtClean="0"/>
              <a:t>service marks, the substantive &amp; procedural rules governing the service marks are fundamentally the same.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1800" dirty="0" smtClean="0">
                <a:solidFill>
                  <a:srgbClr val="FF0000"/>
                </a:solidFill>
              </a:rPr>
              <a:t>COLLECTIVE MARKS:</a:t>
            </a:r>
            <a:r>
              <a:rPr lang="en-US" sz="1800" dirty="0" smtClean="0"/>
              <a:t> Marks being used by a group of companies can now be protected by the group collectively. Collective marks are used to inform public about a particular feature of the product for which the collective mark is used. The owner of such marks may be an association / public institution / cooperative. Collective marks are also used to promote particular products which have certain characteristics specific to the producer in a given region. </a:t>
            </a:r>
          </a:p>
          <a:p>
            <a:pPr algn="just"/>
            <a:r>
              <a:rPr lang="en-US" sz="1800" dirty="0" smtClean="0">
                <a:solidFill>
                  <a:srgbClr val="FF0000"/>
                </a:solidFill>
              </a:rPr>
              <a:t>CERTIFICATION </a:t>
            </a:r>
            <a:r>
              <a:rPr lang="en-US" sz="1800" dirty="0" smtClean="0">
                <a:solidFill>
                  <a:srgbClr val="FF0000"/>
                </a:solidFill>
              </a:rPr>
              <a:t>MARKS: </a:t>
            </a:r>
            <a:r>
              <a:rPr lang="en-US" sz="1800" dirty="0" smtClean="0"/>
              <a:t>Certification marks are used to define standards. They assure the consumers that the product meets certain prescribed standards. The presence of certification mark on the product indicates that the product has successfully gone through a standard test specified. It assures the buyer / consumer that the manufacturers have gone through an audit process to ensure the quality of the product. For example: Toys, electrical goods etc; having such marking indicates the safety &amp; the quality of the product. </a:t>
            </a:r>
            <a:endParaRPr lang="en-US" sz="1800" dirty="0" smtClean="0"/>
          </a:p>
          <a:p>
            <a:pPr algn="just"/>
            <a:r>
              <a:rPr lang="en-US" sz="1800" dirty="0" smtClean="0"/>
              <a:t> </a:t>
            </a:r>
            <a:r>
              <a:rPr lang="en-US" sz="1800" dirty="0" smtClean="0">
                <a:solidFill>
                  <a:srgbClr val="FF0000"/>
                </a:solidFill>
              </a:rPr>
              <a:t>COLLECTIVE MARK </a:t>
            </a:r>
            <a:r>
              <a:rPr lang="en-US" sz="1800" dirty="0" err="1" smtClean="0">
                <a:solidFill>
                  <a:srgbClr val="FF0000"/>
                </a:solidFill>
              </a:rPr>
              <a:t>vs</a:t>
            </a:r>
            <a:r>
              <a:rPr lang="en-US" sz="1800" dirty="0" smtClean="0">
                <a:solidFill>
                  <a:srgbClr val="FF0000"/>
                </a:solidFill>
              </a:rPr>
              <a:t> CERTIFICATION MARK: </a:t>
            </a:r>
            <a:r>
              <a:rPr lang="en-US" sz="1800" dirty="0" smtClean="0"/>
              <a:t>Collective Mark is used by a particular enterprise / members of the association. Certification Mark may be used by anybody who meets the defined standards.</a:t>
            </a: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smtClean="0">
                <a:solidFill>
                  <a:srgbClr val="FF0000"/>
                </a:solidFill>
              </a:rPr>
              <a:t>WELL - KNOWN MARKS: </a:t>
            </a:r>
            <a:r>
              <a:rPr lang="en-US" dirty="0" smtClean="0"/>
              <a:t>When </a:t>
            </a:r>
            <a:r>
              <a:rPr lang="en-US" dirty="0" smtClean="0"/>
              <a:t>a Mark is easily </a:t>
            </a:r>
            <a:r>
              <a:rPr lang="en-US" dirty="0" err="1" smtClean="0"/>
              <a:t>recognised</a:t>
            </a:r>
            <a:r>
              <a:rPr lang="en-US" dirty="0" smtClean="0"/>
              <a:t> among a large percentage of population it achieves the status of a well-known mark. Well-known marks enjoy greater protection. </a:t>
            </a:r>
          </a:p>
          <a:p>
            <a:pPr algn="just"/>
            <a:r>
              <a:rPr lang="en-US" dirty="0" smtClean="0"/>
              <a:t>Persons </a:t>
            </a:r>
            <a:r>
              <a:rPr lang="en-US" dirty="0" smtClean="0"/>
              <a:t>will not be able to register or use marks, which are imitations of well-known trademarks. </a:t>
            </a:r>
            <a:endParaRPr lang="en-US" dirty="0" smtClean="0"/>
          </a:p>
          <a:p>
            <a:pPr algn="just"/>
            <a:r>
              <a:rPr lang="en-US" dirty="0" smtClean="0"/>
              <a:t> </a:t>
            </a:r>
            <a:r>
              <a:rPr lang="en-US" dirty="0" smtClean="0"/>
              <a:t>In order to be well-known, a trademark needs to be known / </a:t>
            </a:r>
            <a:r>
              <a:rPr lang="en-US" dirty="0" err="1" smtClean="0"/>
              <a:t>recognised</a:t>
            </a:r>
            <a:r>
              <a:rPr lang="en-US" dirty="0" smtClean="0"/>
              <a:t> by a relevant section of people. </a:t>
            </a:r>
            <a:endParaRPr lang="en-US" dirty="0" smtClean="0"/>
          </a:p>
          <a:p>
            <a:pPr algn="just"/>
            <a:r>
              <a:rPr lang="en-US" dirty="0" smtClean="0"/>
              <a:t> </a:t>
            </a:r>
            <a:r>
              <a:rPr lang="en-US" dirty="0" smtClean="0"/>
              <a:t>These people includes actual / potential customers, people involved in the distribution &amp; business service dealing with the goods / services.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UNCONVENTIONAL TRADEMARKS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Unconventional </a:t>
            </a:r>
            <a:r>
              <a:rPr lang="en-US" dirty="0" smtClean="0"/>
              <a:t>trademarks are those trademarks which get recognition for their inherently distinctive feature. Unconventional trademarks include the following categories</a:t>
            </a:r>
            <a:r>
              <a:rPr lang="en-US" dirty="0" smtClean="0"/>
              <a:t>: </a:t>
            </a:r>
            <a:r>
              <a:rPr lang="en-US" dirty="0" smtClean="0"/>
              <a:t>– </a:t>
            </a:r>
            <a:endParaRPr lang="en-US" dirty="0" smtClean="0"/>
          </a:p>
          <a:p>
            <a:pPr algn="just"/>
            <a:r>
              <a:rPr lang="en-US" dirty="0" smtClean="0"/>
              <a:t>COLOUR </a:t>
            </a:r>
            <a:r>
              <a:rPr lang="en-US" dirty="0" smtClean="0"/>
              <a:t>TRADEMARK: if a particular </a:t>
            </a:r>
            <a:r>
              <a:rPr lang="en-US" dirty="0" err="1" smtClean="0"/>
              <a:t>colour</a:t>
            </a:r>
            <a:r>
              <a:rPr lang="en-US" dirty="0" smtClean="0"/>
              <a:t> has become a distinctive feature indicating the goods of a particular trade it can be registered as a trademark. E.G: Red </a:t>
            </a:r>
            <a:r>
              <a:rPr lang="en-US" dirty="0" smtClean="0"/>
              <a:t>Wine</a:t>
            </a:r>
          </a:p>
          <a:p>
            <a:pPr algn="just"/>
            <a:r>
              <a:rPr lang="en-US" dirty="0" smtClean="0"/>
              <a:t>SOUNDS </a:t>
            </a:r>
            <a:r>
              <a:rPr lang="en-US" dirty="0" smtClean="0"/>
              <a:t>MARKS: sign which are perceived by hearing and which is distinguishable by their distinctive &amp; exclusive sound can be registered as sound marks. E.G: Musical Notes </a:t>
            </a:r>
          </a:p>
          <a:p>
            <a:pPr algn="just"/>
            <a:r>
              <a:rPr lang="en-US" dirty="0" smtClean="0"/>
              <a:t>SHAPE </a:t>
            </a:r>
            <a:r>
              <a:rPr lang="en-US" dirty="0" smtClean="0"/>
              <a:t>MARKS: When the shape of goods, packaging have some distinctive feature it can be registered. E.G: Ornamental </a:t>
            </a:r>
            <a:r>
              <a:rPr lang="en-US" dirty="0" smtClean="0"/>
              <a:t>Lamps.</a:t>
            </a:r>
          </a:p>
          <a:p>
            <a:pPr algn="just"/>
            <a:r>
              <a:rPr lang="en-US" dirty="0" smtClean="0"/>
              <a:t>SMELL </a:t>
            </a:r>
            <a:r>
              <a:rPr lang="en-US" dirty="0" smtClean="0"/>
              <a:t>MARKS: when the smell is distinctive &amp; cannot be mistaken for an associated product it can be registered as smell mark. E.G: Perfumes.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pt-BR" dirty="0" smtClean="0"/>
              <a:t>On the whole , A trade mark is an important means to protect the good will and reputation of business . </a:t>
            </a:r>
            <a:r>
              <a:rPr lang="pt-BR" dirty="0" smtClean="0"/>
              <a:t>W</a:t>
            </a:r>
            <a:r>
              <a:rPr lang="pt-BR" dirty="0" smtClean="0"/>
              <a:t>hile filing a trade mark  the applicant may choose any a forementioned types of trade marks based on the nature of mark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71800"/>
            <a:ext cx="8229600" cy="1143000"/>
          </a:xfrm>
        </p:spPr>
        <p:txBody>
          <a:bodyPr/>
          <a:lstStyle/>
          <a:p>
            <a:r>
              <a:rPr lang="en-US" dirty="0" smtClean="0"/>
              <a:t>Thank You</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815</Words>
  <Application>Microsoft Office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Types of Trade Mark</vt:lpstr>
      <vt:lpstr>WHAT IS TRADEMARK? </vt:lpstr>
      <vt:lpstr>TYPES OF TRADEMARKS </vt:lpstr>
      <vt:lpstr>Slide 4</vt:lpstr>
      <vt:lpstr>Slide 5</vt:lpstr>
      <vt:lpstr>Slide 6</vt:lpstr>
      <vt:lpstr>UNCONVENTIONAL TRADEMARKS</vt:lpstr>
      <vt:lpstr>Slide 8</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Trade Mark</dc:title>
  <dc:creator>Dell</dc:creator>
  <cp:lastModifiedBy>Dell</cp:lastModifiedBy>
  <cp:revision>8</cp:revision>
  <dcterms:created xsi:type="dcterms:W3CDTF">2006-08-16T00:00:00Z</dcterms:created>
  <dcterms:modified xsi:type="dcterms:W3CDTF">2021-03-09T09:49:07Z</dcterms:modified>
</cp:coreProperties>
</file>