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dirty="0" smtClean="0"/>
              <a:t>Rights of Unpaid Seller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Repudiation of Contract before due date </a:t>
            </a:r>
            <a:endParaRPr lang="en-US" dirty="0" smtClean="0"/>
          </a:p>
          <a:p>
            <a:pPr algn="just">
              <a:buNone/>
            </a:pPr>
            <a:r>
              <a:rPr lang="en-US" dirty="0" smtClean="0"/>
              <a:t>	</a:t>
            </a:r>
            <a:r>
              <a:rPr lang="en-US" sz="2400" i="1" dirty="0" smtClean="0"/>
              <a:t>Repudiation </a:t>
            </a:r>
            <a:r>
              <a:rPr lang="en-US" sz="2400" i="1" dirty="0" smtClean="0"/>
              <a:t>basically means refuse, deny or cancel. </a:t>
            </a:r>
            <a:endParaRPr lang="en-US" sz="2400" i="1" dirty="0" smtClean="0"/>
          </a:p>
          <a:p>
            <a:pPr algn="just">
              <a:buNone/>
            </a:pPr>
            <a:r>
              <a:rPr lang="en-US" sz="2400" i="1" dirty="0" smtClean="0"/>
              <a:t>	</a:t>
            </a:r>
            <a:endParaRPr lang="en-US" sz="2400" i="1" dirty="0" smtClean="0"/>
          </a:p>
          <a:p>
            <a:pPr algn="just">
              <a:buNone/>
            </a:pPr>
            <a:r>
              <a:rPr lang="en-US" sz="2400" i="1" dirty="0" smtClean="0"/>
              <a:t>	</a:t>
            </a:r>
            <a:r>
              <a:rPr lang="en-US" dirty="0" smtClean="0"/>
              <a:t>Where </a:t>
            </a:r>
            <a:r>
              <a:rPr lang="en-US" dirty="0" smtClean="0"/>
              <a:t>the contract is repudiated by the buyer before the due date of delivery the seller may treat the contract as rescinded and sue for damage for the breach of contract.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Suit for Interest and Special Damages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Where </a:t>
            </a:r>
            <a:r>
              <a:rPr lang="en-US" dirty="0" smtClean="0"/>
              <a:t>there is a specific agreement between the seller and the buyer as to interest on the price of the goods from the date on which payment, becomes due, the seller may charge interest on the price when it becomes due from such day as he may notify to the buyer. </a:t>
            </a:r>
          </a:p>
          <a:p>
            <a:pPr algn="just"/>
            <a:r>
              <a:rPr lang="en-US" dirty="0" smtClean="0"/>
              <a:t>If </a:t>
            </a:r>
            <a:r>
              <a:rPr lang="en-US" dirty="0" smtClean="0"/>
              <a:t>Seller loses any opportunity to sell his goods for higher price to another party because of his contract with seller and at the end buyer breach the contract, then seller may claim for the damages (difference between other deal price and contract price) </a:t>
            </a:r>
            <a:endParaRPr lang="en-US" dirty="0" smtClean="0"/>
          </a:p>
          <a:p>
            <a:pPr algn="just"/>
            <a:r>
              <a:rPr lang="en-US" dirty="0" smtClean="0"/>
              <a:t>In </a:t>
            </a:r>
            <a:r>
              <a:rPr lang="en-US" dirty="0" smtClean="0"/>
              <a:t>the absence of contract to the contrary, the court may award interest to the seller in a suit by him at such rate as it thinks fit on the amount of the price from the date of tender on which the price was payable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00"/>
            <a:ext cx="8229600" cy="1143000"/>
          </a:xfrm>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Unpaid Seller </a:t>
            </a:r>
            <a:endParaRPr lang="en-US" dirty="0"/>
          </a:p>
        </p:txBody>
      </p:sp>
      <p:sp>
        <p:nvSpPr>
          <p:cNvPr id="3" name="Content Placeholder 2"/>
          <p:cNvSpPr>
            <a:spLocks noGrp="1"/>
          </p:cNvSpPr>
          <p:nvPr>
            <p:ph idx="1"/>
          </p:nvPr>
        </p:nvSpPr>
        <p:spPr/>
        <p:txBody>
          <a:bodyPr>
            <a:normAutofit/>
          </a:bodyPr>
          <a:lstStyle/>
          <a:p>
            <a:pPr algn="just"/>
            <a:r>
              <a:rPr lang="en-US" dirty="0" smtClean="0"/>
              <a:t>A Seller of Goods is deemed to be an Unpaid Seller when :- </a:t>
            </a:r>
          </a:p>
          <a:p>
            <a:pPr algn="just"/>
            <a:r>
              <a:rPr lang="en-US" dirty="0" smtClean="0"/>
              <a:t>1. The price must be due but not paid </a:t>
            </a:r>
          </a:p>
          <a:p>
            <a:pPr algn="just">
              <a:buNone/>
            </a:pPr>
            <a:r>
              <a:rPr lang="en-US" sz="2200" dirty="0" smtClean="0"/>
              <a:t>	a. When the seller hasn’t been paid any amount by the buyer at all. </a:t>
            </a:r>
          </a:p>
          <a:p>
            <a:pPr algn="just">
              <a:buNone/>
            </a:pPr>
            <a:r>
              <a:rPr lang="en-US" sz="2200" dirty="0" smtClean="0"/>
              <a:t>	b. When the seller has been paid the large amount but small portion of payment remains to be paid. </a:t>
            </a:r>
          </a:p>
          <a:p>
            <a:pPr algn="just"/>
            <a:r>
              <a:rPr lang="en-US" dirty="0" smtClean="0"/>
              <a:t>2. The Payment is made by a Negotiable Instrument (Like </a:t>
            </a:r>
            <a:r>
              <a:rPr lang="en-US" dirty="0" err="1" smtClean="0"/>
              <a:t>Cheque</a:t>
            </a:r>
            <a:r>
              <a:rPr lang="en-US" dirty="0" smtClean="0"/>
              <a:t>) and that has been dishonored.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Point to be consider. </a:t>
            </a:r>
          </a:p>
          <a:p>
            <a:pPr>
              <a:buNone/>
            </a:pPr>
            <a:r>
              <a:rPr lang="en-US" dirty="0" smtClean="0"/>
              <a:t>	</a:t>
            </a:r>
            <a:r>
              <a:rPr lang="en-US" sz="2400" dirty="0" smtClean="0"/>
              <a:t>Where the goods have been sold on credit, the seller cannot be called as an unpaid seller during the credit period unless the buyer becomes insolvent. On the expiry of credit period if the price remains unpaid, then only the seller will become an unpaid seller.</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Rights of Unpaid Seller against the goods</a:t>
            </a:r>
            <a:endParaRPr lang="en-US" dirty="0"/>
          </a:p>
        </p:txBody>
      </p:sp>
      <p:sp>
        <p:nvSpPr>
          <p:cNvPr id="3" name="Content Placeholder 2"/>
          <p:cNvSpPr>
            <a:spLocks noGrp="1"/>
          </p:cNvSpPr>
          <p:nvPr>
            <p:ph idx="1"/>
          </p:nvPr>
        </p:nvSpPr>
        <p:spPr/>
        <p:txBody>
          <a:bodyPr>
            <a:normAutofit fontScale="55000" lnSpcReduction="20000"/>
          </a:bodyPr>
          <a:lstStyle/>
          <a:p>
            <a:pPr>
              <a:buNone/>
            </a:pPr>
            <a:endParaRPr lang="en-US" dirty="0" smtClean="0"/>
          </a:p>
          <a:p>
            <a:pPr algn="just">
              <a:buNone/>
            </a:pPr>
            <a:r>
              <a:rPr lang="en-US" dirty="0" smtClean="0"/>
              <a:t>	</a:t>
            </a:r>
            <a:r>
              <a:rPr lang="en-US" b="1" dirty="0" smtClean="0"/>
              <a:t>Right </a:t>
            </a:r>
            <a:r>
              <a:rPr lang="en-US" b="1" dirty="0" smtClean="0"/>
              <a:t>of Lien </a:t>
            </a:r>
            <a:endParaRPr lang="en-US" b="1" dirty="0" smtClean="0"/>
          </a:p>
          <a:p>
            <a:pPr algn="just">
              <a:buNone/>
            </a:pPr>
            <a:r>
              <a:rPr lang="en-US" dirty="0" smtClean="0"/>
              <a:t>	</a:t>
            </a:r>
            <a:r>
              <a:rPr lang="en-US" dirty="0" smtClean="0"/>
              <a:t>means </a:t>
            </a:r>
            <a:r>
              <a:rPr lang="en-US" dirty="0" smtClean="0"/>
              <a:t>the Right to retain the possession of goods until full price is received. </a:t>
            </a:r>
            <a:endParaRPr lang="en-US" dirty="0" smtClean="0"/>
          </a:p>
          <a:p>
            <a:pPr algn="just">
              <a:buNone/>
            </a:pPr>
            <a:r>
              <a:rPr lang="en-US" dirty="0" smtClean="0"/>
              <a:t>Seller </a:t>
            </a:r>
            <a:r>
              <a:rPr lang="en-US" dirty="0" smtClean="0"/>
              <a:t>can exercise his right of lien when :- </a:t>
            </a:r>
            <a:endParaRPr lang="en-US" dirty="0" smtClean="0"/>
          </a:p>
          <a:p>
            <a:pPr algn="just"/>
            <a:r>
              <a:rPr lang="en-US" dirty="0" smtClean="0"/>
              <a:t>He </a:t>
            </a:r>
            <a:r>
              <a:rPr lang="en-US" dirty="0" smtClean="0"/>
              <a:t>is the unpaid seller. </a:t>
            </a:r>
            <a:endParaRPr lang="en-US" dirty="0" smtClean="0"/>
          </a:p>
          <a:p>
            <a:pPr algn="just"/>
            <a:r>
              <a:rPr lang="en-US" dirty="0" smtClean="0"/>
              <a:t>He </a:t>
            </a:r>
            <a:r>
              <a:rPr lang="en-US" dirty="0" smtClean="0"/>
              <a:t>must be in the possession of goods. </a:t>
            </a:r>
            <a:endParaRPr lang="en-US" dirty="0" smtClean="0"/>
          </a:p>
          <a:p>
            <a:pPr algn="just"/>
            <a:r>
              <a:rPr lang="en-US" dirty="0" smtClean="0"/>
              <a:t>The </a:t>
            </a:r>
            <a:r>
              <a:rPr lang="en-US" dirty="0" smtClean="0"/>
              <a:t>goods have been sold on credit, but the term of credit has expired. </a:t>
            </a:r>
            <a:endParaRPr lang="en-US" dirty="0" smtClean="0"/>
          </a:p>
          <a:p>
            <a:pPr algn="just"/>
            <a:r>
              <a:rPr lang="en-US" dirty="0" smtClean="0"/>
              <a:t>The </a:t>
            </a:r>
            <a:r>
              <a:rPr lang="en-US" dirty="0" smtClean="0"/>
              <a:t>buyer becomes insolvent. </a:t>
            </a:r>
            <a:endParaRPr lang="en-US" dirty="0" smtClean="0"/>
          </a:p>
          <a:p>
            <a:pPr algn="just">
              <a:buNone/>
            </a:pPr>
            <a:r>
              <a:rPr lang="en-US" dirty="0" smtClean="0"/>
              <a:t>Seller </a:t>
            </a:r>
            <a:r>
              <a:rPr lang="en-US" dirty="0" smtClean="0"/>
              <a:t>can’t exercise his right of lien when :- </a:t>
            </a:r>
          </a:p>
          <a:p>
            <a:pPr algn="just"/>
            <a:r>
              <a:rPr lang="en-US" dirty="0" smtClean="0"/>
              <a:t>The </a:t>
            </a:r>
            <a:r>
              <a:rPr lang="en-US" dirty="0" smtClean="0"/>
              <a:t>Possession of the goods by the seller must not expressly exclude the right to </a:t>
            </a:r>
            <a:r>
              <a:rPr lang="en-US" dirty="0" err="1" smtClean="0"/>
              <a:t>lein</a:t>
            </a:r>
            <a:r>
              <a:rPr lang="en-US" dirty="0" smtClean="0"/>
              <a:t>.</a:t>
            </a:r>
          </a:p>
          <a:p>
            <a:pPr algn="just"/>
            <a:r>
              <a:rPr lang="en-US" dirty="0" smtClean="0"/>
              <a:t>The </a:t>
            </a:r>
            <a:r>
              <a:rPr lang="en-US" dirty="0" err="1" smtClean="0"/>
              <a:t>lein</a:t>
            </a:r>
            <a:r>
              <a:rPr lang="en-US" dirty="0" smtClean="0"/>
              <a:t> can be exercised by the unpaid seller only for the price and not for any other charges such as warehouse or dock </a:t>
            </a:r>
            <a:r>
              <a:rPr lang="en-US" dirty="0" smtClean="0"/>
              <a:t>charges.</a:t>
            </a:r>
          </a:p>
          <a:p>
            <a:pPr algn="just"/>
            <a:r>
              <a:rPr lang="en-US" dirty="0" smtClean="0"/>
              <a:t>Where </a:t>
            </a:r>
            <a:r>
              <a:rPr lang="en-US" dirty="0" smtClean="0"/>
              <a:t>an unpaid seller has made part delivery of the goods, he may exercise his right of lien on the remainders only.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of Stoppage in Transit </a:t>
            </a: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	Transit :- Transit </a:t>
            </a:r>
            <a:r>
              <a:rPr lang="en-US" dirty="0" smtClean="0"/>
              <a:t>is an intermediate stage between the handover of goods by seller to a carrier or </a:t>
            </a:r>
            <a:r>
              <a:rPr lang="en-US" dirty="0" err="1" smtClean="0"/>
              <a:t>bailee</a:t>
            </a:r>
            <a:r>
              <a:rPr lang="en-US" dirty="0" smtClean="0"/>
              <a:t> to send or deliver it to the buyer or his agent. </a:t>
            </a:r>
            <a:endParaRPr lang="en-US" dirty="0" smtClean="0"/>
          </a:p>
          <a:p>
            <a:pPr algn="just">
              <a:buNone/>
            </a:pPr>
            <a:r>
              <a:rPr lang="en-US" dirty="0" smtClean="0"/>
              <a:t>	The </a:t>
            </a:r>
            <a:r>
              <a:rPr lang="en-US" dirty="0" smtClean="0"/>
              <a:t>right of stoppage in transit is a right of stopping the goods in transit after the unpaid seller has parted with the possession of the goods. </a:t>
            </a:r>
            <a:endParaRPr lang="en-US" dirty="0" smtClean="0"/>
          </a:p>
          <a:p>
            <a:pPr algn="just">
              <a:buNone/>
            </a:pPr>
            <a:r>
              <a:rPr lang="en-US" dirty="0" smtClean="0"/>
              <a:t>	He </a:t>
            </a:r>
            <a:r>
              <a:rPr lang="en-US" dirty="0" smtClean="0"/>
              <a:t>has the further right of resuming the possession of the goods as long as they are in the course of transit, and retaining possession until payment or tender of the price. It is available to the unpaid seller :- </a:t>
            </a:r>
            <a:endParaRPr lang="en-US" dirty="0" smtClean="0"/>
          </a:p>
          <a:p>
            <a:pPr algn="just">
              <a:buNone/>
            </a:pPr>
            <a:r>
              <a:rPr lang="en-US" dirty="0" smtClean="0"/>
              <a:t>	a</a:t>
            </a:r>
            <a:r>
              <a:rPr lang="en-US" dirty="0" smtClean="0"/>
              <a:t>) When the buyer becomes insolvent. </a:t>
            </a:r>
            <a:endParaRPr lang="en-US" dirty="0" smtClean="0"/>
          </a:p>
          <a:p>
            <a:pPr algn="just">
              <a:buNone/>
            </a:pPr>
            <a:r>
              <a:rPr lang="en-US" dirty="0" smtClean="0"/>
              <a:t>	b</a:t>
            </a:r>
            <a:r>
              <a:rPr lang="en-US" dirty="0" smtClean="0"/>
              <a:t>) When the goods are in transit. </a:t>
            </a:r>
            <a:endParaRPr lang="en-US" dirty="0" smtClean="0"/>
          </a:p>
          <a:p>
            <a:pPr algn="just">
              <a:buNone/>
            </a:pPr>
            <a:r>
              <a:rPr lang="en-US" dirty="0" smtClean="0"/>
              <a:t>	</a:t>
            </a:r>
            <a:r>
              <a:rPr lang="en-US" b="1" dirty="0" smtClean="0"/>
              <a:t>The </a:t>
            </a:r>
            <a:r>
              <a:rPr lang="en-US" b="1" dirty="0" smtClean="0"/>
              <a:t>Right of Stoppage of Transit is an extension of the Right of Lien, but it arises only on the insolvency of the buyer and when the goods are in transit.</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	The </a:t>
            </a:r>
            <a:r>
              <a:rPr lang="en-US" dirty="0" smtClean="0"/>
              <a:t>carrier may hold goods- </a:t>
            </a:r>
            <a:endParaRPr lang="en-US" dirty="0" smtClean="0"/>
          </a:p>
          <a:p>
            <a:pPr algn="just">
              <a:buNone/>
            </a:pPr>
            <a:r>
              <a:rPr lang="en-US" dirty="0" smtClean="0"/>
              <a:t>		1</a:t>
            </a:r>
            <a:r>
              <a:rPr lang="en-US" dirty="0" smtClean="0"/>
              <a:t>. As seller’s agent. In this case seller has </a:t>
            </a:r>
            <a:r>
              <a:rPr lang="en-US" dirty="0" err="1" smtClean="0"/>
              <a:t>lein</a:t>
            </a:r>
            <a:r>
              <a:rPr lang="en-US" dirty="0" smtClean="0"/>
              <a:t> on goods and the question of right of stoppage in transit doesn’t arise. </a:t>
            </a:r>
            <a:endParaRPr lang="en-US" dirty="0" smtClean="0"/>
          </a:p>
          <a:p>
            <a:pPr algn="just">
              <a:buNone/>
            </a:pPr>
            <a:r>
              <a:rPr lang="en-US" dirty="0" smtClean="0"/>
              <a:t>		2</a:t>
            </a:r>
            <a:r>
              <a:rPr lang="en-US" dirty="0" smtClean="0"/>
              <a:t>. As buyer’s agent. In this case the seller cannot exercise his right of stoppage in transit. </a:t>
            </a:r>
            <a:endParaRPr lang="en-US" dirty="0" smtClean="0"/>
          </a:p>
          <a:p>
            <a:pPr algn="just">
              <a:buNone/>
            </a:pPr>
            <a:r>
              <a:rPr lang="en-US" dirty="0" smtClean="0"/>
              <a:t>		3</a:t>
            </a:r>
            <a:r>
              <a:rPr lang="en-US" dirty="0" smtClean="0"/>
              <a:t>. In an independent capacity. In this case seller has, and can exercise the right of stoppage in transit by giving notice of his claim to the carrier, who holds the goods(as </a:t>
            </a:r>
            <a:r>
              <a:rPr lang="en-US" dirty="0" err="1" smtClean="0"/>
              <a:t>bailee</a:t>
            </a:r>
            <a:r>
              <a:rPr lang="en-US" dirty="0" smtClean="0"/>
              <a:t>) </a:t>
            </a:r>
            <a:endParaRPr lang="en-US" dirty="0" smtClean="0"/>
          </a:p>
          <a:p>
            <a:pPr algn="just">
              <a:buNone/>
            </a:pPr>
            <a:r>
              <a:rPr lang="en-US" dirty="0" smtClean="0"/>
              <a:t>	</a:t>
            </a:r>
            <a:r>
              <a:rPr lang="en-US" dirty="0" smtClean="0"/>
              <a:t>Transit </a:t>
            </a:r>
            <a:r>
              <a:rPr lang="en-US" dirty="0" smtClean="0"/>
              <a:t>ends when : </a:t>
            </a:r>
            <a:endParaRPr lang="en-US" dirty="0" smtClean="0"/>
          </a:p>
          <a:p>
            <a:pPr algn="just"/>
            <a:r>
              <a:rPr lang="en-US" dirty="0" smtClean="0"/>
              <a:t>Buyer/his </a:t>
            </a:r>
            <a:r>
              <a:rPr lang="en-US" dirty="0" smtClean="0"/>
              <a:t>agent takes delivery of goods. </a:t>
            </a:r>
            <a:endParaRPr lang="en-US" dirty="0" smtClean="0"/>
          </a:p>
          <a:p>
            <a:pPr algn="just"/>
            <a:r>
              <a:rPr lang="en-US" dirty="0" smtClean="0"/>
              <a:t>If </a:t>
            </a:r>
            <a:r>
              <a:rPr lang="en-US" dirty="0" smtClean="0"/>
              <a:t>the carrier or </a:t>
            </a:r>
            <a:r>
              <a:rPr lang="en-US" dirty="0" err="1" smtClean="0"/>
              <a:t>bailee</a:t>
            </a:r>
            <a:r>
              <a:rPr lang="en-US" dirty="0" smtClean="0"/>
              <a:t> acknowledge to the buyer that he holds the goods on his behalf.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of Resale </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	The </a:t>
            </a:r>
            <a:r>
              <a:rPr lang="en-US" dirty="0" smtClean="0"/>
              <a:t>unpaid seller can resell the goods :- </a:t>
            </a:r>
            <a:endParaRPr lang="en-US" dirty="0" smtClean="0"/>
          </a:p>
          <a:p>
            <a:pPr lvl="1" algn="just"/>
            <a:r>
              <a:rPr lang="en-US" dirty="0" smtClean="0"/>
              <a:t>Where </a:t>
            </a:r>
            <a:r>
              <a:rPr lang="en-US" dirty="0" smtClean="0"/>
              <a:t>the goods are of perishable nature. </a:t>
            </a:r>
            <a:endParaRPr lang="en-US" dirty="0" smtClean="0"/>
          </a:p>
          <a:p>
            <a:pPr lvl="1" algn="just"/>
            <a:r>
              <a:rPr lang="en-US" dirty="0" smtClean="0"/>
              <a:t>Where </a:t>
            </a:r>
            <a:r>
              <a:rPr lang="en-US" dirty="0" smtClean="0"/>
              <a:t>he gives notice to the buyer of his intention to resell the goods and the buyer does not within a reasonable time pay or tender the price. </a:t>
            </a:r>
            <a:endParaRPr lang="en-US" dirty="0" smtClean="0"/>
          </a:p>
          <a:p>
            <a:pPr algn="just">
              <a:buNone/>
            </a:pPr>
            <a:r>
              <a:rPr lang="en-US" dirty="0" smtClean="0"/>
              <a:t>	If </a:t>
            </a:r>
            <a:r>
              <a:rPr lang="en-US" dirty="0" smtClean="0"/>
              <a:t>there is a loss in resale then the seller can claim the </a:t>
            </a:r>
            <a:r>
              <a:rPr lang="en-US" dirty="0" smtClean="0"/>
              <a:t>	damages </a:t>
            </a:r>
            <a:r>
              <a:rPr lang="en-US" dirty="0" smtClean="0"/>
              <a:t>(difference between contract price and resale price) from the buyer for breach of contract. </a:t>
            </a:r>
            <a:endParaRPr lang="en-US" dirty="0" smtClean="0"/>
          </a:p>
          <a:p>
            <a:pPr algn="just">
              <a:buNone/>
            </a:pPr>
            <a:r>
              <a:rPr lang="en-US" dirty="0" smtClean="0"/>
              <a:t>	If </a:t>
            </a:r>
            <a:r>
              <a:rPr lang="en-US" dirty="0" smtClean="0"/>
              <a:t>there is a profit in resale then the seller is not bound to </a:t>
            </a:r>
            <a:r>
              <a:rPr lang="en-US" dirty="0" smtClean="0"/>
              <a:t>	hand </a:t>
            </a:r>
            <a:r>
              <a:rPr lang="en-US" dirty="0" smtClean="0"/>
              <a:t>it over to the buyer because the buyer can’t be allowed to take advantage of his own wrong. </a:t>
            </a:r>
            <a:endParaRPr lang="en-US" dirty="0" smtClean="0"/>
          </a:p>
          <a:p>
            <a:pPr algn="just">
              <a:buNone/>
            </a:pPr>
            <a:r>
              <a:rPr lang="en-US" dirty="0" smtClean="0"/>
              <a:t>	In </a:t>
            </a:r>
            <a:r>
              <a:rPr lang="en-US" dirty="0" smtClean="0"/>
              <a:t>case the notice is not given then seller can’t recover loss </a:t>
            </a:r>
            <a:r>
              <a:rPr lang="en-US" dirty="0" smtClean="0"/>
              <a:t>	and </a:t>
            </a:r>
            <a:r>
              <a:rPr lang="en-US" dirty="0" smtClean="0"/>
              <a:t>could get a claim from buyer for profit on sale.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Rights of Unpaid Seller against the </a:t>
            </a:r>
            <a:r>
              <a:rPr lang="en-US" dirty="0" smtClean="0"/>
              <a:t>Buyer</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Suit for Price </a:t>
            </a:r>
            <a:endParaRPr lang="en-US" dirty="0" smtClean="0"/>
          </a:p>
          <a:p>
            <a:pPr algn="just">
              <a:buNone/>
            </a:pPr>
            <a:r>
              <a:rPr lang="en-US" dirty="0" smtClean="0"/>
              <a:t>	</a:t>
            </a:r>
            <a:r>
              <a:rPr lang="en-US" dirty="0" smtClean="0"/>
              <a:t>Suit </a:t>
            </a:r>
            <a:r>
              <a:rPr lang="en-US" dirty="0" smtClean="0"/>
              <a:t>for price have two cases. </a:t>
            </a:r>
            <a:endParaRPr lang="en-US" dirty="0" smtClean="0"/>
          </a:p>
          <a:p>
            <a:pPr algn="just"/>
            <a:r>
              <a:rPr lang="en-US" dirty="0" smtClean="0"/>
              <a:t>Where </a:t>
            </a:r>
            <a:r>
              <a:rPr lang="en-US" dirty="0" smtClean="0"/>
              <a:t>property has passed. </a:t>
            </a:r>
            <a:endParaRPr lang="en-US" dirty="0" smtClean="0"/>
          </a:p>
          <a:p>
            <a:pPr algn="just">
              <a:buNone/>
            </a:pPr>
            <a:r>
              <a:rPr lang="en-US" dirty="0" smtClean="0"/>
              <a:t>	If </a:t>
            </a:r>
            <a:r>
              <a:rPr lang="en-US" dirty="0" smtClean="0"/>
              <a:t>the good has delivered to the buyer and the buyer wrongfully neglects or refuses to pay for goods, the seller may sue him for the price of goods. </a:t>
            </a:r>
            <a:endParaRPr lang="en-US" dirty="0" smtClean="0"/>
          </a:p>
          <a:p>
            <a:pPr algn="just"/>
            <a:r>
              <a:rPr lang="en-US" dirty="0" smtClean="0"/>
              <a:t>Where </a:t>
            </a:r>
            <a:r>
              <a:rPr lang="en-US" dirty="0" smtClean="0"/>
              <a:t>property has not passed. </a:t>
            </a:r>
            <a:endParaRPr lang="en-US" dirty="0" smtClean="0"/>
          </a:p>
          <a:p>
            <a:pPr algn="just">
              <a:buNone/>
            </a:pPr>
            <a:r>
              <a:rPr lang="en-US" dirty="0" smtClean="0"/>
              <a:t>	If </a:t>
            </a:r>
            <a:r>
              <a:rPr lang="en-US" dirty="0" smtClean="0"/>
              <a:t>in a contract of sale the price is payable on a certain day irrespective of delivery and the buyer wrongfully neglects or refuses to pay for goods, the seller may sue him for the price.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dirty="0" smtClean="0"/>
              <a:t>	</a:t>
            </a:r>
            <a:r>
              <a:rPr lang="en-US" b="1" dirty="0" smtClean="0"/>
              <a:t>Suit </a:t>
            </a:r>
            <a:r>
              <a:rPr lang="en-US" b="1" dirty="0" smtClean="0"/>
              <a:t>for damages for </a:t>
            </a:r>
            <a:r>
              <a:rPr lang="en-US" b="1" dirty="0" smtClean="0"/>
              <a:t>non-acceptance</a:t>
            </a:r>
          </a:p>
          <a:p>
            <a:pPr algn="just"/>
            <a:r>
              <a:rPr lang="en-US" dirty="0" smtClean="0"/>
              <a:t> </a:t>
            </a:r>
            <a:r>
              <a:rPr lang="en-US" dirty="0" smtClean="0"/>
              <a:t>In this, if a buyer wrongfully neglects or refuses to accept and pay for the goods, the seller </a:t>
            </a:r>
            <a:r>
              <a:rPr lang="en-US" dirty="0" err="1" smtClean="0"/>
              <a:t>mays</a:t>
            </a:r>
            <a:r>
              <a:rPr lang="en-US" dirty="0" smtClean="0"/>
              <a:t> sue him for non-acceptance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220</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Rights of Unpaid Seller</vt:lpstr>
      <vt:lpstr>Unpaid Seller </vt:lpstr>
      <vt:lpstr>Slide 3</vt:lpstr>
      <vt:lpstr>Rights of Unpaid Seller against the goods</vt:lpstr>
      <vt:lpstr>Right of Stoppage in Transit </vt:lpstr>
      <vt:lpstr>Slide 6</vt:lpstr>
      <vt:lpstr>Right of Resale </vt:lpstr>
      <vt:lpstr>Rights of Unpaid Seller against the Buyer</vt:lpstr>
      <vt:lpstr>Slide 9</vt:lpstr>
      <vt:lpstr>Slide 10</vt:lpstr>
      <vt:lpstr>Suit for Interest and Special Damages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of Unpaid Seller</dc:title>
  <dc:creator>Dell</dc:creator>
  <cp:lastModifiedBy>Dell</cp:lastModifiedBy>
  <cp:revision>12</cp:revision>
  <dcterms:created xsi:type="dcterms:W3CDTF">2006-08-16T00:00:00Z</dcterms:created>
  <dcterms:modified xsi:type="dcterms:W3CDTF">2021-03-10T07:28:05Z</dcterms:modified>
</cp:coreProperties>
</file>